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73"/>
  </p:notesMasterIdLst>
  <p:sldIdLst>
    <p:sldId id="256"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88006" autoAdjust="0"/>
  </p:normalViewPr>
  <p:slideViewPr>
    <p:cSldViewPr>
      <p:cViewPr>
        <p:scale>
          <a:sx n="80" d="100"/>
          <a:sy n="80" d="100"/>
        </p:scale>
        <p:origin x="-810"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h3ecgjab\Desktop\BW_KODEN%20OVERLAP%20SUMMARY_RevD_01-26-13%20Bomar%20Revision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256999125109406E-2"/>
          <c:y val="2.3832144199091999E-2"/>
          <c:w val="0.91846522309711298"/>
          <c:h val="0.82422429883702097"/>
        </c:manualLayout>
      </c:layout>
      <c:barChart>
        <c:barDir val="col"/>
        <c:grouping val="clustered"/>
        <c:varyColors val="0"/>
        <c:ser>
          <c:idx val="1"/>
          <c:order val="0"/>
          <c:spPr>
            <a:solidFill>
              <a:srgbClr val="00B050">
                <a:alpha val="50000"/>
              </a:srgbClr>
            </a:solidFill>
            <a:ln>
              <a:solidFill>
                <a:schemeClr val="bg1">
                  <a:lumMod val="65000"/>
                </a:schemeClr>
              </a:solidFill>
            </a:ln>
          </c:spPr>
          <c:invertIfNegative val="0"/>
          <c:dLbls>
            <c:dLbl>
              <c:idx val="0"/>
              <c:layout/>
              <c:tx>
                <c:rich>
                  <a:bodyPr/>
                  <a:lstStyle/>
                  <a:p>
                    <a:r>
                      <a:rPr lang="en-US" sz="1200" baseline="0">
                        <a:latin typeface="Times New Roman" pitchFamily="18" charset="0"/>
                      </a:rPr>
                      <a:t>0</a:t>
                    </a:r>
                    <a:endParaRPr lang="en-US"/>
                  </a:p>
                </c:rich>
              </c:tx>
              <c:showLegendKey val="0"/>
              <c:showVal val="1"/>
              <c:showCatName val="0"/>
              <c:showSerName val="0"/>
              <c:showPercent val="0"/>
              <c:showBubbleSize val="0"/>
            </c:dLbl>
            <c:dLbl>
              <c:idx val="1"/>
              <c:layout/>
              <c:tx>
                <c:rich>
                  <a:bodyPr/>
                  <a:lstStyle/>
                  <a:p>
                    <a:pPr>
                      <a:defRPr lang="en-US" sz="1200" b="1" baseline="0">
                        <a:solidFill>
                          <a:srgbClr val="FF0000"/>
                        </a:solidFill>
                        <a:latin typeface="Times New Roman" pitchFamily="18" charset="0"/>
                      </a:defRPr>
                    </a:pPr>
                    <a:r>
                      <a:rPr lang="en-US" sz="1200" b="1" baseline="0" dirty="0">
                        <a:solidFill>
                          <a:srgbClr val="FF0000"/>
                        </a:solidFill>
                        <a:latin typeface="Times New Roman" pitchFamily="18" charset="0"/>
                      </a:rPr>
                      <a:t>1</a:t>
                    </a:r>
                    <a:endParaRPr lang="en-US" b="1" dirty="0">
                      <a:solidFill>
                        <a:srgbClr val="FF0000"/>
                      </a:solidFill>
                    </a:endParaRPr>
                  </a:p>
                </c:rich>
              </c:tx>
              <c:spPr/>
              <c:showLegendKey val="0"/>
              <c:showVal val="1"/>
              <c:showCatName val="0"/>
              <c:showSerName val="0"/>
              <c:showPercent val="0"/>
              <c:showBubbleSize val="0"/>
            </c:dLbl>
            <c:dLbl>
              <c:idx val="2"/>
              <c:layout>
                <c:manualLayout>
                  <c:x val="-9.716786502188793E-4"/>
                  <c:y val="0"/>
                </c:manualLayout>
              </c:layout>
              <c:tx>
                <c:rich>
                  <a:bodyPr/>
                  <a:lstStyle/>
                  <a:p>
                    <a:r>
                      <a:rPr lang="en-US" sz="1200" baseline="0">
                        <a:latin typeface="Times New Roman" pitchFamily="18" charset="0"/>
                      </a:rPr>
                      <a:t>0</a:t>
                    </a:r>
                    <a:endParaRPr lang="en-US"/>
                  </a:p>
                </c:rich>
              </c:tx>
              <c:showLegendKey val="0"/>
              <c:showVal val="1"/>
              <c:showCatName val="0"/>
              <c:showSerName val="0"/>
              <c:showPercent val="0"/>
              <c:showBubbleSize val="0"/>
            </c:dLbl>
            <c:dLbl>
              <c:idx val="3"/>
              <c:layout/>
              <c:tx>
                <c:rich>
                  <a:bodyPr/>
                  <a:lstStyle/>
                  <a:p>
                    <a:r>
                      <a:rPr lang="en-US" sz="1200" baseline="0">
                        <a:latin typeface="Times New Roman" pitchFamily="18" charset="0"/>
                      </a:rPr>
                      <a:t>0</a:t>
                    </a:r>
                    <a:endParaRPr lang="en-US"/>
                  </a:p>
                </c:rich>
              </c:tx>
              <c:showLegendKey val="0"/>
              <c:showVal val="1"/>
              <c:showCatName val="0"/>
              <c:showSerName val="0"/>
              <c:showPercent val="0"/>
              <c:showBubbleSize val="0"/>
            </c:dLbl>
            <c:dLbl>
              <c:idx val="4"/>
              <c:layout/>
              <c:tx>
                <c:rich>
                  <a:bodyPr/>
                  <a:lstStyle/>
                  <a:p>
                    <a:r>
                      <a:rPr lang="en-US" sz="1200" baseline="0">
                        <a:latin typeface="Times New Roman" pitchFamily="18" charset="0"/>
                      </a:rPr>
                      <a:t>1</a:t>
                    </a:r>
                    <a:r>
                      <a:rPr lang="en-US"/>
                      <a:t>0</a:t>
                    </a:r>
                  </a:p>
                </c:rich>
              </c:tx>
              <c:showLegendKey val="0"/>
              <c:showVal val="1"/>
              <c:showCatName val="0"/>
              <c:showSerName val="0"/>
              <c:showPercent val="0"/>
              <c:showBubbleSize val="0"/>
            </c:dLbl>
            <c:dLbl>
              <c:idx val="5"/>
              <c:layout/>
              <c:tx>
                <c:rich>
                  <a:bodyPr/>
                  <a:lstStyle/>
                  <a:p>
                    <a:r>
                      <a:rPr lang="en-US" sz="1200" baseline="0">
                        <a:latin typeface="Times New Roman" pitchFamily="18" charset="0"/>
                      </a:rPr>
                      <a:t>1</a:t>
                    </a:r>
                    <a:r>
                      <a:rPr lang="en-US"/>
                      <a:t>4</a:t>
                    </a:r>
                  </a:p>
                </c:rich>
              </c:tx>
              <c:showLegendKey val="0"/>
              <c:showVal val="1"/>
              <c:showCatName val="0"/>
              <c:showSerName val="0"/>
              <c:showPercent val="0"/>
              <c:showBubbleSize val="0"/>
            </c:dLbl>
            <c:dLbl>
              <c:idx val="6"/>
              <c:layout/>
              <c:tx>
                <c:rich>
                  <a:bodyPr/>
                  <a:lstStyle/>
                  <a:p>
                    <a:r>
                      <a:rPr lang="en-US" sz="1200" baseline="0">
                        <a:latin typeface="Times New Roman" pitchFamily="18" charset="0"/>
                      </a:rPr>
                      <a:t>2</a:t>
                    </a:r>
                    <a:r>
                      <a:rPr lang="en-US"/>
                      <a:t>6</a:t>
                    </a:r>
                  </a:p>
                </c:rich>
              </c:tx>
              <c:showLegendKey val="0"/>
              <c:showVal val="1"/>
              <c:showCatName val="0"/>
              <c:showSerName val="0"/>
              <c:showPercent val="0"/>
              <c:showBubbleSize val="0"/>
            </c:dLbl>
            <c:dLbl>
              <c:idx val="7"/>
              <c:layout/>
              <c:tx>
                <c:rich>
                  <a:bodyPr/>
                  <a:lstStyle/>
                  <a:p>
                    <a:r>
                      <a:rPr lang="en-US" sz="1200" baseline="0">
                        <a:latin typeface="Times New Roman" pitchFamily="18" charset="0"/>
                      </a:rPr>
                      <a:t>4</a:t>
                    </a:r>
                    <a:r>
                      <a:rPr lang="en-US"/>
                      <a:t>5</a:t>
                    </a:r>
                  </a:p>
                </c:rich>
              </c:tx>
              <c:showLegendKey val="0"/>
              <c:showVal val="1"/>
              <c:showCatName val="0"/>
              <c:showSerName val="0"/>
              <c:showPercent val="0"/>
              <c:showBubbleSize val="0"/>
            </c:dLbl>
            <c:dLbl>
              <c:idx val="8"/>
              <c:layout/>
              <c:tx>
                <c:rich>
                  <a:bodyPr/>
                  <a:lstStyle/>
                  <a:p>
                    <a:r>
                      <a:rPr lang="en-US" sz="1200" baseline="0">
                        <a:latin typeface="Times New Roman" pitchFamily="18" charset="0"/>
                      </a:rPr>
                      <a:t>9</a:t>
                    </a:r>
                    <a:r>
                      <a:rPr lang="en-US"/>
                      <a:t>1</a:t>
                    </a:r>
                  </a:p>
                </c:rich>
              </c:tx>
              <c:showLegendKey val="0"/>
              <c:showVal val="1"/>
              <c:showCatName val="0"/>
              <c:showSerName val="0"/>
              <c:showPercent val="0"/>
              <c:showBubbleSize val="0"/>
            </c:dLbl>
            <c:dLbl>
              <c:idx val="9"/>
              <c:layout/>
              <c:tx>
                <c:rich>
                  <a:bodyPr/>
                  <a:lstStyle/>
                  <a:p>
                    <a:r>
                      <a:rPr lang="en-US" sz="1200" baseline="0">
                        <a:latin typeface="Times New Roman" pitchFamily="18" charset="0"/>
                      </a:rPr>
                      <a:t>1</a:t>
                    </a:r>
                    <a:r>
                      <a:rPr lang="en-US"/>
                      <a:t>74</a:t>
                    </a:r>
                  </a:p>
                </c:rich>
              </c:tx>
              <c:showLegendKey val="0"/>
              <c:showVal val="1"/>
              <c:showCatName val="0"/>
              <c:showSerName val="0"/>
              <c:showPercent val="0"/>
              <c:showBubbleSize val="0"/>
            </c:dLbl>
            <c:dLbl>
              <c:idx val="10"/>
              <c:layout/>
              <c:tx>
                <c:rich>
                  <a:bodyPr/>
                  <a:lstStyle/>
                  <a:p>
                    <a:r>
                      <a:rPr lang="en-US" sz="1200" baseline="0">
                        <a:latin typeface="Times New Roman" pitchFamily="18" charset="0"/>
                      </a:rPr>
                      <a:t>3</a:t>
                    </a:r>
                    <a:r>
                      <a:rPr lang="en-US"/>
                      <a:t>60</a:t>
                    </a:r>
                  </a:p>
                </c:rich>
              </c:tx>
              <c:showLegendKey val="0"/>
              <c:showVal val="1"/>
              <c:showCatName val="0"/>
              <c:showSerName val="0"/>
              <c:showPercent val="0"/>
              <c:showBubbleSize val="0"/>
            </c:dLbl>
            <c:dLbl>
              <c:idx val="11"/>
              <c:layout/>
              <c:tx>
                <c:rich>
                  <a:bodyPr/>
                  <a:lstStyle/>
                  <a:p>
                    <a:r>
                      <a:rPr lang="en-US" sz="1200" baseline="0">
                        <a:latin typeface="Times New Roman" pitchFamily="18" charset="0"/>
                      </a:rPr>
                      <a:t>5</a:t>
                    </a:r>
                    <a:r>
                      <a:rPr lang="en-US"/>
                      <a:t>17</a:t>
                    </a:r>
                  </a:p>
                </c:rich>
              </c:tx>
              <c:showLegendKey val="0"/>
              <c:showVal val="1"/>
              <c:showCatName val="0"/>
              <c:showSerName val="0"/>
              <c:showPercent val="0"/>
              <c:showBubbleSize val="0"/>
            </c:dLbl>
            <c:dLbl>
              <c:idx val="12"/>
              <c:layout/>
              <c:tx>
                <c:rich>
                  <a:bodyPr/>
                  <a:lstStyle/>
                  <a:p>
                    <a:r>
                      <a:rPr lang="en-US" sz="1200" baseline="0">
                        <a:latin typeface="Times New Roman" pitchFamily="18" charset="0"/>
                      </a:rPr>
                      <a:t>6</a:t>
                    </a:r>
                    <a:r>
                      <a:rPr lang="en-US"/>
                      <a:t>98</a:t>
                    </a:r>
                  </a:p>
                </c:rich>
              </c:tx>
              <c:showLegendKey val="0"/>
              <c:showVal val="1"/>
              <c:showCatName val="0"/>
              <c:showSerName val="0"/>
              <c:showPercent val="0"/>
              <c:showBubbleSize val="0"/>
            </c:dLbl>
            <c:dLbl>
              <c:idx val="13"/>
              <c:layout/>
              <c:tx>
                <c:rich>
                  <a:bodyPr/>
                  <a:lstStyle/>
                  <a:p>
                    <a:r>
                      <a:rPr lang="en-US" sz="1200" baseline="0">
                        <a:latin typeface="Times New Roman" pitchFamily="18" charset="0"/>
                      </a:rPr>
                      <a:t>9</a:t>
                    </a:r>
                    <a:r>
                      <a:rPr lang="en-US"/>
                      <a:t>94</a:t>
                    </a:r>
                  </a:p>
                </c:rich>
              </c:tx>
              <c:showLegendKey val="0"/>
              <c:showVal val="1"/>
              <c:showCatName val="0"/>
              <c:showSerName val="0"/>
              <c:showPercent val="0"/>
              <c:showBubbleSize val="0"/>
            </c:dLbl>
            <c:dLbl>
              <c:idx val="14"/>
              <c:layout>
                <c:manualLayout>
                  <c:x val="-4.1666666666666814E-3"/>
                  <c:y val="0"/>
                </c:manualLayout>
              </c:layout>
              <c:tx>
                <c:rich>
                  <a:bodyPr/>
                  <a:lstStyle/>
                  <a:p>
                    <a:r>
                      <a:rPr lang="en-US" sz="1200" baseline="0">
                        <a:latin typeface="Times New Roman" pitchFamily="18" charset="0"/>
                      </a:rPr>
                      <a:t>1</a:t>
                    </a:r>
                    <a:r>
                      <a:rPr lang="en-US"/>
                      <a:t>234</a:t>
                    </a:r>
                  </a:p>
                </c:rich>
              </c:tx>
              <c:showLegendKey val="0"/>
              <c:showVal val="1"/>
              <c:showCatName val="0"/>
              <c:showSerName val="0"/>
              <c:showPercent val="0"/>
              <c:showBubbleSize val="0"/>
            </c:dLbl>
            <c:dLbl>
              <c:idx val="15"/>
              <c:layout/>
              <c:tx>
                <c:rich>
                  <a:bodyPr/>
                  <a:lstStyle/>
                  <a:p>
                    <a:r>
                      <a:rPr lang="en-US" sz="1200" baseline="0">
                        <a:latin typeface="Times New Roman" pitchFamily="18" charset="0"/>
                      </a:rPr>
                      <a:t>1</a:t>
                    </a:r>
                    <a:r>
                      <a:rPr lang="en-US"/>
                      <a:t>375</a:t>
                    </a:r>
                  </a:p>
                </c:rich>
              </c:tx>
              <c:showLegendKey val="0"/>
              <c:showVal val="1"/>
              <c:showCatName val="0"/>
              <c:showSerName val="0"/>
              <c:showPercent val="0"/>
              <c:showBubbleSize val="0"/>
            </c:dLbl>
            <c:dLbl>
              <c:idx val="16"/>
              <c:layout>
                <c:manualLayout>
                  <c:x val="5.5555555555555506E-3"/>
                  <c:y val="0"/>
                </c:manualLayout>
              </c:layout>
              <c:tx>
                <c:rich>
                  <a:bodyPr/>
                  <a:lstStyle/>
                  <a:p>
                    <a:r>
                      <a:rPr lang="en-US" sz="1200" baseline="0">
                        <a:latin typeface="Times New Roman" pitchFamily="18" charset="0"/>
                      </a:rPr>
                      <a:t>1</a:t>
                    </a:r>
                    <a:r>
                      <a:rPr lang="en-US"/>
                      <a:t>132</a:t>
                    </a:r>
                  </a:p>
                </c:rich>
              </c:tx>
              <c:showLegendKey val="0"/>
              <c:showVal val="1"/>
              <c:showCatName val="0"/>
              <c:showSerName val="0"/>
              <c:showPercent val="0"/>
              <c:showBubbleSize val="0"/>
            </c:dLbl>
            <c:dLbl>
              <c:idx val="17"/>
              <c:layout/>
              <c:tx>
                <c:rich>
                  <a:bodyPr/>
                  <a:lstStyle/>
                  <a:p>
                    <a:r>
                      <a:rPr lang="en-US" sz="1200" baseline="0">
                        <a:latin typeface="Times New Roman" pitchFamily="18" charset="0"/>
                      </a:rPr>
                      <a:t>8</a:t>
                    </a:r>
                    <a:r>
                      <a:rPr lang="en-US"/>
                      <a:t>77</a:t>
                    </a:r>
                  </a:p>
                </c:rich>
              </c:tx>
              <c:showLegendKey val="0"/>
              <c:showVal val="1"/>
              <c:showCatName val="0"/>
              <c:showSerName val="0"/>
              <c:showPercent val="0"/>
              <c:showBubbleSize val="0"/>
            </c:dLbl>
            <c:dLbl>
              <c:idx val="18"/>
              <c:layout/>
              <c:tx>
                <c:rich>
                  <a:bodyPr/>
                  <a:lstStyle/>
                  <a:p>
                    <a:r>
                      <a:rPr lang="en-US" sz="1200" baseline="0">
                        <a:latin typeface="Times New Roman" pitchFamily="18" charset="0"/>
                      </a:rPr>
                      <a:t>6</a:t>
                    </a:r>
                    <a:r>
                      <a:rPr lang="en-US"/>
                      <a:t>30</a:t>
                    </a:r>
                  </a:p>
                </c:rich>
              </c:tx>
              <c:showLegendKey val="0"/>
              <c:showVal val="1"/>
              <c:showCatName val="0"/>
              <c:showSerName val="0"/>
              <c:showPercent val="0"/>
              <c:showBubbleSize val="0"/>
            </c:dLbl>
            <c:dLbl>
              <c:idx val="19"/>
              <c:layout/>
              <c:tx>
                <c:rich>
                  <a:bodyPr/>
                  <a:lstStyle/>
                  <a:p>
                    <a:r>
                      <a:rPr lang="en-US" sz="1200" baseline="0">
                        <a:latin typeface="Times New Roman" pitchFamily="18" charset="0"/>
                      </a:rPr>
                      <a:t>4</a:t>
                    </a:r>
                    <a:r>
                      <a:rPr lang="en-US"/>
                      <a:t>15</a:t>
                    </a:r>
                  </a:p>
                </c:rich>
              </c:tx>
              <c:showLegendKey val="0"/>
              <c:showVal val="1"/>
              <c:showCatName val="0"/>
              <c:showSerName val="0"/>
              <c:showPercent val="0"/>
              <c:showBubbleSize val="0"/>
            </c:dLbl>
            <c:dLbl>
              <c:idx val="20"/>
              <c:layout/>
              <c:tx>
                <c:rich>
                  <a:bodyPr/>
                  <a:lstStyle/>
                  <a:p>
                    <a:r>
                      <a:rPr lang="en-US" sz="1200" baseline="0">
                        <a:latin typeface="Times New Roman" pitchFamily="18" charset="0"/>
                      </a:rPr>
                      <a:t>1</a:t>
                    </a:r>
                    <a:r>
                      <a:rPr lang="en-US"/>
                      <a:t>88</a:t>
                    </a:r>
                  </a:p>
                </c:rich>
              </c:tx>
              <c:showLegendKey val="0"/>
              <c:showVal val="1"/>
              <c:showCatName val="0"/>
              <c:showSerName val="0"/>
              <c:showPercent val="0"/>
              <c:showBubbleSize val="0"/>
            </c:dLbl>
            <c:dLbl>
              <c:idx val="21"/>
              <c:layout/>
              <c:tx>
                <c:rich>
                  <a:bodyPr/>
                  <a:lstStyle/>
                  <a:p>
                    <a:r>
                      <a:rPr lang="en-US" sz="1200" baseline="0">
                        <a:latin typeface="Times New Roman" pitchFamily="18" charset="0"/>
                      </a:rPr>
                      <a:t>7</a:t>
                    </a:r>
                    <a:r>
                      <a:rPr lang="en-US"/>
                      <a:t>7</a:t>
                    </a:r>
                  </a:p>
                </c:rich>
              </c:tx>
              <c:showLegendKey val="0"/>
              <c:showVal val="1"/>
              <c:showCatName val="0"/>
              <c:showSerName val="0"/>
              <c:showPercent val="0"/>
              <c:showBubbleSize val="0"/>
            </c:dLbl>
            <c:dLbl>
              <c:idx val="22"/>
              <c:layout/>
              <c:tx>
                <c:rich>
                  <a:bodyPr/>
                  <a:lstStyle/>
                  <a:p>
                    <a:r>
                      <a:rPr lang="en-US" sz="1200" baseline="0">
                        <a:latin typeface="Times New Roman" pitchFamily="18" charset="0"/>
                      </a:rPr>
                      <a:t>5</a:t>
                    </a:r>
                    <a:r>
                      <a:rPr lang="en-US"/>
                      <a:t>4</a:t>
                    </a:r>
                  </a:p>
                </c:rich>
              </c:tx>
              <c:showLegendKey val="0"/>
              <c:showVal val="1"/>
              <c:showCatName val="0"/>
              <c:showSerName val="0"/>
              <c:showPercent val="0"/>
              <c:showBubbleSize val="0"/>
            </c:dLbl>
            <c:dLbl>
              <c:idx val="23"/>
              <c:layout/>
              <c:tx>
                <c:rich>
                  <a:bodyPr/>
                  <a:lstStyle/>
                  <a:p>
                    <a:r>
                      <a:rPr lang="en-US" sz="1200" baseline="0">
                        <a:latin typeface="Times New Roman" pitchFamily="18" charset="0"/>
                      </a:rPr>
                      <a:t>3</a:t>
                    </a:r>
                    <a:r>
                      <a:rPr lang="en-US"/>
                      <a:t>0</a:t>
                    </a:r>
                  </a:p>
                </c:rich>
              </c:tx>
              <c:showLegendKey val="0"/>
              <c:showVal val="1"/>
              <c:showCatName val="0"/>
              <c:showSerName val="0"/>
              <c:showPercent val="0"/>
              <c:showBubbleSize val="0"/>
            </c:dLbl>
            <c:dLbl>
              <c:idx val="24"/>
              <c:layout/>
              <c:tx>
                <c:rich>
                  <a:bodyPr/>
                  <a:lstStyle/>
                  <a:p>
                    <a:r>
                      <a:rPr lang="en-US" sz="1200" baseline="0">
                        <a:latin typeface="Times New Roman" pitchFamily="18" charset="0"/>
                      </a:rPr>
                      <a:t>1</a:t>
                    </a:r>
                    <a:r>
                      <a:rPr lang="en-US"/>
                      <a:t>6</a:t>
                    </a:r>
                  </a:p>
                </c:rich>
              </c:tx>
              <c:showLegendKey val="0"/>
              <c:showVal val="1"/>
              <c:showCatName val="0"/>
              <c:showSerName val="0"/>
              <c:showPercent val="0"/>
              <c:showBubbleSize val="0"/>
            </c:dLbl>
            <c:dLbl>
              <c:idx val="25"/>
              <c:layout/>
              <c:tx>
                <c:rich>
                  <a:bodyPr/>
                  <a:lstStyle/>
                  <a:p>
                    <a:r>
                      <a:rPr lang="en-US" sz="1200" baseline="0">
                        <a:latin typeface="Times New Roman" pitchFamily="18" charset="0"/>
                      </a:rPr>
                      <a:t>1</a:t>
                    </a:r>
                    <a:r>
                      <a:rPr lang="en-US"/>
                      <a:t>6</a:t>
                    </a:r>
                  </a:p>
                </c:rich>
              </c:tx>
              <c:showLegendKey val="0"/>
              <c:showVal val="1"/>
              <c:showCatName val="0"/>
              <c:showSerName val="0"/>
              <c:showPercent val="0"/>
              <c:showBubbleSize val="0"/>
            </c:dLbl>
            <c:dLbl>
              <c:idx val="26"/>
              <c:layout/>
              <c:tx>
                <c:rich>
                  <a:bodyPr/>
                  <a:lstStyle/>
                  <a:p>
                    <a:r>
                      <a:rPr lang="en-US" sz="1200" baseline="0">
                        <a:latin typeface="Times New Roman" pitchFamily="18" charset="0"/>
                      </a:rPr>
                      <a:t>4</a:t>
                    </a:r>
                    <a:endParaRPr lang="en-US"/>
                  </a:p>
                </c:rich>
              </c:tx>
              <c:showLegendKey val="0"/>
              <c:showVal val="1"/>
              <c:showCatName val="0"/>
              <c:showSerName val="0"/>
              <c:showPercent val="0"/>
              <c:showBubbleSize val="0"/>
            </c:dLbl>
            <c:dLbl>
              <c:idx val="27"/>
              <c:layout/>
              <c:tx>
                <c:rich>
                  <a:bodyPr/>
                  <a:lstStyle/>
                  <a:p>
                    <a:r>
                      <a:rPr lang="en-US" sz="1200" baseline="0">
                        <a:latin typeface="Times New Roman" pitchFamily="18" charset="0"/>
                      </a:rPr>
                      <a:t>0</a:t>
                    </a:r>
                    <a:endParaRPr lang="en-US"/>
                  </a:p>
                </c:rich>
              </c:tx>
              <c:showLegendKey val="0"/>
              <c:showVal val="1"/>
              <c:showCatName val="0"/>
              <c:showSerName val="0"/>
              <c:showPercent val="0"/>
              <c:showBubbleSize val="0"/>
            </c:dLbl>
            <c:txPr>
              <a:bodyPr/>
              <a:lstStyle/>
              <a:p>
                <a:pPr>
                  <a:defRPr lang="en-US" sz="1200" baseline="0">
                    <a:latin typeface="Times New Roman" pitchFamily="18" charset="0"/>
                  </a:defRPr>
                </a:pPr>
                <a:endParaRPr lang="en-US"/>
              </a:p>
            </c:txPr>
            <c:showLegendKey val="0"/>
            <c:showVal val="1"/>
            <c:showCatName val="0"/>
            <c:showSerName val="0"/>
            <c:showPercent val="0"/>
            <c:showBubbleSize val="0"/>
            <c:showLeaderLines val="0"/>
          </c:dLbls>
          <c:cat>
            <c:numRef>
              <c:f>'Distribution raw data'!$B$22:$B$49</c:f>
              <c:numCache>
                <c:formatCode>ge\r\a\l</c:formatCode>
                <c:ptCount val="28"/>
                <c:pt idx="0">
                  <c:v>1.8</c:v>
                </c:pt>
                <c:pt idx="1">
                  <c:v>1.9000000000000021</c:v>
                </c:pt>
                <c:pt idx="2">
                  <c:v>2</c:v>
                </c:pt>
                <c:pt idx="3">
                  <c:v>2.100000000000001</c:v>
                </c:pt>
                <c:pt idx="4">
                  <c:v>2.2000000000000011</c:v>
                </c:pt>
                <c:pt idx="5">
                  <c:v>2.3000000000000007</c:v>
                </c:pt>
                <c:pt idx="6">
                  <c:v>2.4000000000000008</c:v>
                </c:pt>
                <c:pt idx="7">
                  <c:v>2.5000000000000009</c:v>
                </c:pt>
                <c:pt idx="8">
                  <c:v>2.600000000000001</c:v>
                </c:pt>
                <c:pt idx="9">
                  <c:v>2.7000000000000011</c:v>
                </c:pt>
                <c:pt idx="10">
                  <c:v>2.8000000000000007</c:v>
                </c:pt>
                <c:pt idx="11">
                  <c:v>2.9000000000000008</c:v>
                </c:pt>
                <c:pt idx="12">
                  <c:v>3.0000000000000009</c:v>
                </c:pt>
                <c:pt idx="13">
                  <c:v>3.100000000000001</c:v>
                </c:pt>
                <c:pt idx="14">
                  <c:v>3.2000000000000011</c:v>
                </c:pt>
                <c:pt idx="15">
                  <c:v>3.3000000000000007</c:v>
                </c:pt>
                <c:pt idx="16">
                  <c:v>3.4000000000000021</c:v>
                </c:pt>
                <c:pt idx="17">
                  <c:v>3.5000000000000022</c:v>
                </c:pt>
                <c:pt idx="18">
                  <c:v>3.6000000000000023</c:v>
                </c:pt>
                <c:pt idx="19">
                  <c:v>3.7000000000000042</c:v>
                </c:pt>
                <c:pt idx="20">
                  <c:v>3.800000000000002</c:v>
                </c:pt>
                <c:pt idx="21">
                  <c:v>3.9000000000000021</c:v>
                </c:pt>
                <c:pt idx="22">
                  <c:v>4.0000000000000018</c:v>
                </c:pt>
                <c:pt idx="23">
                  <c:v>4.1000000000000005</c:v>
                </c:pt>
                <c:pt idx="24">
                  <c:v>4.2000000000000011</c:v>
                </c:pt>
                <c:pt idx="25">
                  <c:v>4.3000000000000007</c:v>
                </c:pt>
                <c:pt idx="26">
                  <c:v>4.4000000000000004</c:v>
                </c:pt>
                <c:pt idx="27">
                  <c:v>4.5</c:v>
                </c:pt>
              </c:numCache>
            </c:numRef>
          </c:cat>
          <c:val>
            <c:numRef>
              <c:f>'Distribution raw data'!$F$22:$F$49</c:f>
              <c:numCache>
                <c:formatCode>#.#00%</c:formatCode>
                <c:ptCount val="28"/>
                <c:pt idx="0">
                  <c:v>0</c:v>
                </c:pt>
                <c:pt idx="1">
                  <c:v>0</c:v>
                </c:pt>
                <c:pt idx="2">
                  <c:v>0</c:v>
                </c:pt>
                <c:pt idx="3">
                  <c:v>0</c:v>
                </c:pt>
                <c:pt idx="4">
                  <c:v>1.1137097672346604E-3</c:v>
                </c:pt>
                <c:pt idx="5">
                  <c:v>1.5591936741285301E-3</c:v>
                </c:pt>
                <c:pt idx="6">
                  <c:v>2.8956453948101009E-3</c:v>
                </c:pt>
                <c:pt idx="7">
                  <c:v>5.0116939525559918E-3</c:v>
                </c:pt>
                <c:pt idx="8">
                  <c:v>1.0134758881835402E-2</c:v>
                </c:pt>
                <c:pt idx="9">
                  <c:v>1.9378549949883205E-2</c:v>
                </c:pt>
                <c:pt idx="10">
                  <c:v>4.009355162044792E-2</c:v>
                </c:pt>
                <c:pt idx="11">
                  <c:v>5.7578794966032194E-2</c:v>
                </c:pt>
                <c:pt idx="12">
                  <c:v>7.7736941752979641E-2</c:v>
                </c:pt>
                <c:pt idx="13">
                  <c:v>0.11070275086312602</c:v>
                </c:pt>
                <c:pt idx="14">
                  <c:v>0.13743178527675701</c:v>
                </c:pt>
                <c:pt idx="15">
                  <c:v>0.15313509299476602</c:v>
                </c:pt>
                <c:pt idx="16">
                  <c:v>0.126071945650963</c:v>
                </c:pt>
                <c:pt idx="17">
                  <c:v>9.7672346586480635E-2</c:v>
                </c:pt>
                <c:pt idx="18">
                  <c:v>7.0163715335783708E-2</c:v>
                </c:pt>
                <c:pt idx="19">
                  <c:v>4.6218955340238406E-2</c:v>
                </c:pt>
                <c:pt idx="20">
                  <c:v>2.0937743624011806E-2</c:v>
                </c:pt>
                <c:pt idx="21">
                  <c:v>8.5755652077069942E-3</c:v>
                </c:pt>
                <c:pt idx="22">
                  <c:v>6.0140327430671693E-3</c:v>
                </c:pt>
                <c:pt idx="23">
                  <c:v>3.3411293017040003E-3</c:v>
                </c:pt>
                <c:pt idx="24">
                  <c:v>1.7819356275754602E-3</c:v>
                </c:pt>
                <c:pt idx="25">
                  <c:v>1.7819356275754602E-3</c:v>
                </c:pt>
                <c:pt idx="26" formatCode="0.000%">
                  <c:v>4.4548390689386501E-4</c:v>
                </c:pt>
                <c:pt idx="27">
                  <c:v>0</c:v>
                </c:pt>
              </c:numCache>
            </c:numRef>
          </c:val>
        </c:ser>
        <c:dLbls>
          <c:showLegendKey val="0"/>
          <c:showVal val="1"/>
          <c:showCatName val="0"/>
          <c:showSerName val="0"/>
          <c:showPercent val="0"/>
          <c:showBubbleSize val="0"/>
        </c:dLbls>
        <c:gapWidth val="0"/>
        <c:axId val="246645504"/>
        <c:axId val="247936512"/>
      </c:barChart>
      <c:dateAx>
        <c:axId val="246645504"/>
        <c:scaling>
          <c:orientation val="minMax"/>
        </c:scaling>
        <c:delete val="0"/>
        <c:axPos val="b"/>
        <c:title>
          <c:tx>
            <c:rich>
              <a:bodyPr/>
              <a:lstStyle/>
              <a:p>
                <a:pPr>
                  <a:defRPr lang="en-US" sz="1600" b="0">
                    <a:latin typeface="+mn-lt"/>
                    <a:cs typeface="Times New Roman" pitchFamily="18" charset="0"/>
                  </a:defRPr>
                </a:pPr>
                <a:r>
                  <a:rPr lang="fr-FR" sz="1600" b="0" dirty="0" smtClean="0">
                    <a:latin typeface="+mn-lt"/>
                    <a:cs typeface="Times New Roman" pitchFamily="18" charset="0"/>
                  </a:rPr>
                  <a:t>Espessura da Parede </a:t>
                </a:r>
                <a:r>
                  <a:rPr lang="fr-FR" sz="1600" b="0" baseline="0" dirty="0" smtClean="0">
                    <a:latin typeface="+mn-lt"/>
                    <a:cs typeface="Times New Roman" pitchFamily="18" charset="0"/>
                  </a:rPr>
                  <a:t>(pés, </a:t>
                </a:r>
                <a:r>
                  <a:rPr lang="fr-FR" sz="1600" b="0" baseline="0" dirty="0" smtClean="0">
                    <a:solidFill>
                      <a:srgbClr val="C00000"/>
                    </a:solidFill>
                    <a:latin typeface="+mn-lt"/>
                    <a:cs typeface="Times New Roman" pitchFamily="18" charset="0"/>
                  </a:rPr>
                  <a:t>metros</a:t>
                </a:r>
                <a:r>
                  <a:rPr lang="fr-FR" sz="1600" b="0" baseline="0" dirty="0" smtClean="0">
                    <a:latin typeface="+mn-lt"/>
                    <a:cs typeface="Times New Roman" pitchFamily="18" charset="0"/>
                  </a:rPr>
                  <a:t>)</a:t>
                </a:r>
                <a:endParaRPr lang="fr-FR" sz="1600" b="0" dirty="0">
                  <a:latin typeface="+mn-lt"/>
                  <a:cs typeface="Times New Roman" pitchFamily="18" charset="0"/>
                </a:endParaRPr>
              </a:p>
            </c:rich>
          </c:tx>
          <c:layout>
            <c:manualLayout>
              <c:xMode val="edge"/>
              <c:yMode val="edge"/>
              <c:x val="0.357298556430446"/>
              <c:y val="0.94510180545613709"/>
            </c:manualLayout>
          </c:layout>
          <c:overlay val="0"/>
        </c:title>
        <c:numFmt formatCode="##,#00" sourceLinked="0"/>
        <c:majorTickMark val="none"/>
        <c:minorTickMark val="none"/>
        <c:tickLblPos val="nextTo"/>
        <c:txPr>
          <a:bodyPr/>
          <a:lstStyle/>
          <a:p>
            <a:pPr>
              <a:defRPr lang="en-US" sz="1200" baseline="0">
                <a:latin typeface="Times New Roman" pitchFamily="18" charset="0"/>
                <a:cs typeface="Times New Roman" pitchFamily="18" charset="0"/>
              </a:defRPr>
            </a:pPr>
            <a:endParaRPr lang="en-US"/>
          </a:p>
        </c:txPr>
        <c:crossAx val="247936512"/>
        <c:crosses val="autoZero"/>
        <c:auto val="1"/>
        <c:lblOffset val="100"/>
        <c:baseTimeUnit val="days"/>
      </c:dateAx>
      <c:valAx>
        <c:axId val="247936512"/>
        <c:scaling>
          <c:orientation val="minMax"/>
          <c:max val="0.16"/>
        </c:scaling>
        <c:delete val="0"/>
        <c:axPos val="l"/>
        <c:numFmt formatCode="#.#00%" sourceLinked="1"/>
        <c:majorTickMark val="out"/>
        <c:minorTickMark val="none"/>
        <c:tickLblPos val="nextTo"/>
        <c:txPr>
          <a:bodyPr/>
          <a:lstStyle/>
          <a:p>
            <a:pPr>
              <a:defRPr lang="en-US" sz="1200" baseline="0">
                <a:latin typeface="Times New Roman" pitchFamily="18" charset="0"/>
                <a:cs typeface="Times New Roman" pitchFamily="18" charset="0"/>
              </a:defRPr>
            </a:pPr>
            <a:endParaRPr lang="en-US"/>
          </a:p>
        </c:txPr>
        <c:crossAx val="246645504"/>
        <c:crosses val="autoZero"/>
        <c:crossBetween val="between"/>
      </c:valAx>
    </c:plotArea>
    <c:plotVisOnly val="1"/>
    <c:dispBlanksAs val="gap"/>
    <c:showDLblsOverMax val="0"/>
  </c:chart>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png"/></Relationships>
</file>

<file path=ppt/drawings/drawing1.xml><?xml version="1.0" encoding="utf-8"?>
<c:userShapes xmlns:c="http://schemas.openxmlformats.org/drawingml/2006/chart">
  <cdr:relSizeAnchor xmlns:cdr="http://schemas.openxmlformats.org/drawingml/2006/chartDrawing">
    <cdr:from>
      <cdr:x>0.06667</cdr:x>
      <cdr:y>0.28788</cdr:y>
    </cdr:from>
    <cdr:to>
      <cdr:x>0.35</cdr:x>
      <cdr:y>0.40909</cdr:y>
    </cdr:to>
    <cdr:sp macro="" textlink="">
      <cdr:nvSpPr>
        <cdr:cNvPr id="4" name="TextBox 3"/>
        <cdr:cNvSpPr txBox="1"/>
      </cdr:nvSpPr>
      <cdr:spPr>
        <a:xfrm xmlns:a="http://schemas.openxmlformats.org/drawingml/2006/main">
          <a:off x="609630" y="1447799"/>
          <a:ext cx="2590770" cy="609595"/>
        </a:xfrm>
        <a:prstGeom xmlns:a="http://schemas.openxmlformats.org/drawingml/2006/main" prst="rect">
          <a:avLst/>
        </a:prstGeom>
        <a:noFill xmlns:a="http://schemas.openxmlformats.org/drawingml/2006/main"/>
      </cdr:spPr>
      <cdr:txBody>
        <a:bodyPr xmlns:a="http://schemas.openxmlformats.org/drawingml/2006/main" vertOverflow="clip" wrap="square" rtlCol="0"/>
        <a:lstStyle xmlns:a="http://schemas.openxmlformats.org/drawingml/2006/main"/>
        <a:p xmlns:a="http://schemas.openxmlformats.org/drawingml/2006/main">
          <a:pPr algn="ctr"/>
          <a:r>
            <a:rPr lang="fr-FR" sz="1600" b="1" dirty="0" smtClean="0">
              <a:solidFill>
                <a:srgbClr val="C00000"/>
              </a:solidFill>
              <a:cs typeface="Times New Roman" pitchFamily="18" charset="0"/>
            </a:rPr>
            <a:t>Espessura mínima da parede </a:t>
          </a:r>
          <a:r>
            <a:rPr lang="fr-FR" sz="1600" b="1" baseline="0" dirty="0" smtClean="0">
              <a:solidFill>
                <a:srgbClr val="C00000"/>
              </a:solidFill>
              <a:latin typeface="+mn-lt"/>
              <a:cs typeface="Times New Roman" pitchFamily="18" charset="0"/>
            </a:rPr>
            <a:t>= 0,61 m</a:t>
          </a:r>
          <a:endParaRPr lang="fr-FR" sz="1600" b="1" dirty="0">
            <a:solidFill>
              <a:srgbClr val="C00000"/>
            </a:solidFill>
            <a:latin typeface="+mn-lt"/>
            <a:cs typeface="Times New Roman" pitchFamily="18" charset="0"/>
          </a:endParaRPr>
        </a:p>
      </cdr:txBody>
    </cdr:sp>
  </cdr:relSizeAnchor>
  <cdr:relSizeAnchor xmlns:cdr="http://schemas.openxmlformats.org/drawingml/2006/chartDrawing">
    <cdr:from>
      <cdr:x>0.7369</cdr:x>
      <cdr:y>0.47247</cdr:y>
    </cdr:from>
    <cdr:to>
      <cdr:x>0.98214</cdr:x>
      <cdr:y>0.55744</cdr:y>
    </cdr:to>
    <cdr:sp macro="" textlink="">
      <cdr:nvSpPr>
        <cdr:cNvPr id="5" name="TextBox 4"/>
        <cdr:cNvSpPr txBox="1"/>
      </cdr:nvSpPr>
      <cdr:spPr>
        <a:xfrm xmlns:a="http://schemas.openxmlformats.org/drawingml/2006/main">
          <a:off x="6738258" y="2165296"/>
          <a:ext cx="2242456" cy="38940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aseline="0" dirty="0" smtClean="0">
              <a:latin typeface="Times New Roman" pitchFamily="18" charset="0"/>
              <a:cs typeface="Times New Roman" pitchFamily="18" charset="0"/>
            </a:rPr>
            <a:t>8.979 </a:t>
          </a:r>
          <a:r>
            <a:rPr lang="en-US" sz="1600" dirty="0" smtClean="0">
              <a:latin typeface="Times New Roman" pitchFamily="18" charset="0"/>
              <a:cs typeface="Times New Roman" pitchFamily="18" charset="0"/>
            </a:rPr>
            <a:t>Total </a:t>
          </a:r>
          <a:r>
            <a:rPr lang="en-US" sz="1600" baseline="0" dirty="0" err="1" smtClean="0">
              <a:latin typeface="Times New Roman" pitchFamily="18" charset="0"/>
              <a:cs typeface="Times New Roman" pitchFamily="18" charset="0"/>
            </a:rPr>
            <a:t>mensurações</a:t>
          </a:r>
          <a:endParaRPr lang="en-US" sz="1600" dirty="0">
            <a:latin typeface="Times New Roman" pitchFamily="18" charset="0"/>
            <a:cs typeface="Times New Roman" pitchFamily="18" charset="0"/>
          </a:endParaRPr>
        </a:p>
      </cdr:txBody>
    </cdr:sp>
  </cdr:relSizeAnchor>
  <cdr:relSizeAnchor xmlns:cdr="http://schemas.openxmlformats.org/drawingml/2006/chartDrawing">
    <cdr:from>
      <cdr:x>0.11667</cdr:x>
      <cdr:y>0.89394</cdr:y>
    </cdr:from>
    <cdr:to>
      <cdr:x>0.18333</cdr:x>
      <cdr:y>0.9697</cdr:y>
    </cdr:to>
    <cdr:sp macro="" textlink="">
      <cdr:nvSpPr>
        <cdr:cNvPr id="6" name="TextBox 5"/>
        <cdr:cNvSpPr txBox="1"/>
      </cdr:nvSpPr>
      <cdr:spPr>
        <a:xfrm xmlns:a="http://schemas.openxmlformats.org/drawingml/2006/main">
          <a:off x="1066800" y="4495800"/>
          <a:ext cx="6096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smtClean="0">
              <a:solidFill>
                <a:srgbClr val="C00000"/>
              </a:solidFill>
            </a:rPr>
            <a:t>0,61</a:t>
          </a:r>
          <a:endParaRPr lang="en-US" sz="1600" b="1" dirty="0">
            <a:solidFill>
              <a:srgbClr val="C00000"/>
            </a:solidFill>
          </a:endParaRPr>
        </a:p>
      </cdr:txBody>
    </cdr:sp>
  </cdr:relSizeAnchor>
  <cdr:relSizeAnchor xmlns:cdr="http://schemas.openxmlformats.org/drawingml/2006/chartDrawing">
    <cdr:from>
      <cdr:x>0.55833</cdr:x>
      <cdr:y>0.89394</cdr:y>
    </cdr:from>
    <cdr:to>
      <cdr:x>0.6</cdr:x>
      <cdr:y>0.9697</cdr:y>
    </cdr:to>
    <cdr:sp macro="" textlink="">
      <cdr:nvSpPr>
        <cdr:cNvPr id="8" name="TextBox 1"/>
        <cdr:cNvSpPr txBox="1"/>
      </cdr:nvSpPr>
      <cdr:spPr>
        <a:xfrm xmlns:a="http://schemas.openxmlformats.org/drawingml/2006/main">
          <a:off x="5105400" y="4495800"/>
          <a:ext cx="381000" cy="3810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en-US" sz="1600" b="1" dirty="0" smtClean="0">
              <a:solidFill>
                <a:srgbClr val="C00000"/>
              </a:solidFill>
            </a:rPr>
            <a:t>1</a:t>
          </a:r>
          <a:endParaRPr lang="en-US" sz="1200" b="1" dirty="0">
            <a:solidFill>
              <a:srgbClr val="C0000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CFD0E2-28A7-4B7F-8974-EBD56003F58A}" type="datetimeFigureOut">
              <a:rPr lang="en-US" smtClean="0"/>
              <a:pPr/>
              <a:t>5/23/2013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FD2540-F537-47DA-BDAC-AA56C720B8F3}" type="slidenum">
              <a:rPr lang="en-US" smtClean="0"/>
              <a:pPr/>
              <a:t>‹#›</a:t>
            </a:fld>
            <a:endParaRPr lang="en-US"/>
          </a:p>
        </p:txBody>
      </p:sp>
    </p:spTree>
    <p:extLst>
      <p:ext uri="{BB962C8B-B14F-4D97-AF65-F5344CB8AC3E}">
        <p14:creationId xmlns:p14="http://schemas.microsoft.com/office/powerpoint/2010/main" val="2014428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4DBE93-2204-4260-ABC8-7D14F42EF552}" type="slidenum">
              <a:rPr lang="en-US"/>
              <a:pPr/>
              <a:t>2</a:t>
            </a:fld>
            <a:endParaRPr lang="en-US"/>
          </a:p>
        </p:txBody>
      </p:sp>
      <p:sp>
        <p:nvSpPr>
          <p:cNvPr id="74754" name="Rectangle 2"/>
          <p:cNvSpPr>
            <a:spLocks noGrp="1" noRot="1" noChangeAspect="1" noChangeArrowheads="1" noTextEdit="1"/>
          </p:cNvSpPr>
          <p:nvPr>
            <p:ph type="sldImg"/>
          </p:nvPr>
        </p:nvSpPr>
        <p:spPr>
          <a:xfrm>
            <a:off x="1144588" y="682625"/>
            <a:ext cx="4573587" cy="3432175"/>
          </a:xfrm>
          <a:ln/>
        </p:spPr>
      </p:sp>
      <p:sp>
        <p:nvSpPr>
          <p:cNvPr id="74755" name="Rectangle 3"/>
          <p:cNvSpPr>
            <a:spLocks noGrp="1" noChangeArrowheads="1"/>
          </p:cNvSpPr>
          <p:nvPr>
            <p:ph type="body" idx="1"/>
          </p:nvPr>
        </p:nvSpPr>
        <p:spPr>
          <a:xfrm>
            <a:off x="914921" y="4343401"/>
            <a:ext cx="5028161" cy="4117932"/>
          </a:xfrm>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DBA4EA-4139-4233-B62D-3A7F2C7D39FF}" type="slidenum">
              <a:rPr lang="en-US"/>
              <a:pPr/>
              <a:t>15</a:t>
            </a:fld>
            <a:endParaRPr lang="en-US"/>
          </a:p>
        </p:txBody>
      </p:sp>
      <p:sp>
        <p:nvSpPr>
          <p:cNvPr id="374786" name="Rectangle 2"/>
          <p:cNvSpPr>
            <a:spLocks noGrp="1" noRot="1" noChangeAspect="1" noChangeArrowheads="1" noTextEdit="1"/>
          </p:cNvSpPr>
          <p:nvPr>
            <p:ph type="sldImg"/>
          </p:nvPr>
        </p:nvSpPr>
        <p:spPr>
          <a:xfrm>
            <a:off x="1143000" y="684213"/>
            <a:ext cx="4573588" cy="3430587"/>
          </a:xfrm>
          <a:ln/>
        </p:spPr>
      </p:sp>
      <p:sp>
        <p:nvSpPr>
          <p:cNvPr id="374787" name="Rectangle 3"/>
          <p:cNvSpPr>
            <a:spLocks noGrp="1" noChangeArrowheads="1"/>
          </p:cNvSpPr>
          <p:nvPr>
            <p:ph type="body" idx="1"/>
          </p:nvPr>
        </p:nvSpPr>
        <p:spPr>
          <a:xfrm>
            <a:off x="914400" y="4343400"/>
            <a:ext cx="5029200" cy="4116388"/>
          </a:xfrm>
        </p:spPr>
        <p:txBody>
          <a:bodyPr/>
          <a:lstStyle/>
          <a:p>
            <a:pPr>
              <a:buFontTx/>
              <a:buChar char="•"/>
            </a:pPr>
            <a:r>
              <a:rPr lang="en-US" sz="1600"/>
              <a:t>View in the cutoff trench about 100 feet from where it ties into the monolith.  Looking toward the direction of where the monolith will be located near the top of the picture.</a:t>
            </a:r>
          </a:p>
          <a:p>
            <a:pPr>
              <a:buFontTx/>
              <a:buChar char="•"/>
            </a:pPr>
            <a:r>
              <a:rPr lang="en-US" sz="1600"/>
              <a:t>This is a “before” and “after” shot of the same area intended to show improvements in the condition of the trench prior to fill placement.  Not much improvement in the “after” condition as far as being able to compact fill and achieve a good cutoff.</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14402AC0-F229-469B-BF83-E3FA7E03481E}" type="slidenum">
              <a:rPr lang="en-US"/>
              <a:pPr/>
              <a:t>16</a:t>
            </a:fld>
            <a:endParaRPr lang="en-US"/>
          </a:p>
        </p:txBody>
      </p:sp>
      <p:sp>
        <p:nvSpPr>
          <p:cNvPr id="1424386" name="Rectangle 2"/>
          <p:cNvSpPr>
            <a:spLocks noGrp="1" noRot="1" noChangeAspect="1" noChangeArrowheads="1" noTextEdit="1"/>
          </p:cNvSpPr>
          <p:nvPr>
            <p:ph type="sldImg"/>
          </p:nvPr>
        </p:nvSpPr>
        <p:spPr>
          <a:ln/>
        </p:spPr>
      </p:sp>
      <p:sp>
        <p:nvSpPr>
          <p:cNvPr id="1424387"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A833313D-A82B-4B94-82F9-9BD4AB03D6CC}" type="slidenum">
              <a:rPr lang="en-US"/>
              <a:pPr/>
              <a:t>17</a:t>
            </a:fld>
            <a:endParaRPr lang="en-US"/>
          </a:p>
        </p:txBody>
      </p:sp>
      <p:sp>
        <p:nvSpPr>
          <p:cNvPr id="1422338" name="Rectangle 1026"/>
          <p:cNvSpPr>
            <a:spLocks noGrp="1" noRot="1" noChangeAspect="1" noChangeArrowheads="1" noTextEdit="1"/>
          </p:cNvSpPr>
          <p:nvPr>
            <p:ph type="sldImg"/>
          </p:nvPr>
        </p:nvSpPr>
        <p:spPr>
          <a:ln/>
        </p:spPr>
      </p:sp>
      <p:sp>
        <p:nvSpPr>
          <p:cNvPr id="1422339" name="Rectangle 1027"/>
          <p:cNvSpPr>
            <a:spLocks noGrp="1" noChangeArrowheads="1"/>
          </p:cNvSpPr>
          <p:nvPr>
            <p:ph type="body" idx="1"/>
          </p:nvPr>
        </p:nvSpPr>
        <p:spPr/>
        <p:txBody>
          <a:bodyPr/>
          <a:lstStyle/>
          <a:p>
            <a:endParaRPr lang="en-US" sz="16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8677D8-79DA-4A9C-83BC-D7CE709A58D1}" type="slidenum">
              <a:rPr lang="en-US"/>
              <a:pPr/>
              <a:t>18</a:t>
            </a:fld>
            <a:endParaRPr lang="en-US"/>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xfrm>
            <a:off x="914920" y="4343400"/>
            <a:ext cx="5028161" cy="4114800"/>
          </a:xfrm>
        </p:spPr>
        <p:txBody>
          <a:bodyPr/>
          <a:lstStyle/>
          <a:p>
            <a:pPr>
              <a:buFontTx/>
              <a:buChar char="•"/>
            </a:pPr>
            <a:r>
              <a:rPr lang="en-US" sz="1600" dirty="0"/>
              <a:t>Another view of a solution feature crossing the trench at embankment sta. 50+00 which is </a:t>
            </a:r>
            <a:r>
              <a:rPr lang="en-US" sz="1600" dirty="0" smtClean="0"/>
              <a:t>close </a:t>
            </a:r>
            <a:r>
              <a:rPr lang="en-US" sz="1600" dirty="0"/>
              <a:t>to the end of the existing wall.  Material being pushed under overhangs with little or no compaction.  Vertical, irregular face </a:t>
            </a:r>
            <a:r>
              <a:rPr lang="en-US" sz="1600" dirty="0" smtClean="0"/>
              <a:t>across </a:t>
            </a:r>
            <a:r>
              <a:rPr lang="en-US" sz="1600" dirty="0"/>
              <a:t>trench.</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7FA911-AE55-4341-BEC6-C7B412294EB1}" type="slidenum">
              <a:rPr lang="en-US"/>
              <a:pPr/>
              <a:t>19</a:t>
            </a:fld>
            <a:endParaRPr lang="en-US"/>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xfrm>
            <a:off x="914920" y="4343400"/>
            <a:ext cx="5028161" cy="4114800"/>
          </a:xfrm>
        </p:spPr>
        <p:txBody>
          <a:bodyPr/>
          <a:lstStyle/>
          <a:p>
            <a:r>
              <a:rPr lang="en-US" sz="1600" dirty="0"/>
              <a:t>This large </a:t>
            </a:r>
            <a:r>
              <a:rPr lang="en-US" sz="1600" dirty="0" smtClean="0"/>
              <a:t>feature </a:t>
            </a:r>
            <a:r>
              <a:rPr lang="en-US" sz="1600" dirty="0"/>
              <a:t>in the top of rock is located in Monolith 37.  This is the </a:t>
            </a:r>
            <a:r>
              <a:rPr lang="en-US" sz="1600" dirty="0" smtClean="0"/>
              <a:t>monolith </a:t>
            </a:r>
            <a:r>
              <a:rPr lang="en-US" sz="1600" dirty="0"/>
              <a:t>adjacent to the earth embankment.  Because of the foundation treatment techniques </a:t>
            </a:r>
            <a:r>
              <a:rPr lang="en-US" sz="1600" dirty="0" smtClean="0"/>
              <a:t>used </a:t>
            </a:r>
            <a:r>
              <a:rPr lang="en-US" sz="1600" dirty="0"/>
              <a:t>during this </a:t>
            </a:r>
            <a:r>
              <a:rPr lang="en-US" sz="1600" dirty="0" smtClean="0"/>
              <a:t>era, </a:t>
            </a:r>
            <a:r>
              <a:rPr lang="en-US" sz="1600" dirty="0"/>
              <a:t>this is a potential source for seepage and the high PZ pressures under and in the adjacent embankment.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872D5A-F942-49B9-8CB6-31983125D8CA}" type="slidenum">
              <a:rPr lang="en-US"/>
              <a:pPr/>
              <a:t>20</a:t>
            </a:fld>
            <a:endParaRPr lang="en-US"/>
          </a:p>
        </p:txBody>
      </p:sp>
      <p:sp>
        <p:nvSpPr>
          <p:cNvPr id="269314" name="Rectangle 2"/>
          <p:cNvSpPr>
            <a:spLocks noGrp="1" noRot="1" noChangeAspect="1" noChangeArrowheads="1" noTextEdit="1"/>
          </p:cNvSpPr>
          <p:nvPr>
            <p:ph type="sldImg"/>
          </p:nvPr>
        </p:nvSpPr>
        <p:spPr>
          <a:xfrm>
            <a:off x="1144588" y="682625"/>
            <a:ext cx="4573587" cy="3432175"/>
          </a:xfrm>
          <a:ln/>
        </p:spPr>
      </p:sp>
      <p:sp>
        <p:nvSpPr>
          <p:cNvPr id="269315" name="Rectangle 3"/>
          <p:cNvSpPr>
            <a:spLocks noGrp="1" noChangeArrowheads="1"/>
          </p:cNvSpPr>
          <p:nvPr>
            <p:ph type="body" idx="1"/>
          </p:nvPr>
        </p:nvSpPr>
        <p:spPr>
          <a:xfrm>
            <a:off x="914921" y="4343401"/>
            <a:ext cx="5028161" cy="4117932"/>
          </a:xfrm>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7"/>
          <p:cNvSpPr>
            <a:spLocks noGrp="1" noChangeArrowheads="1"/>
          </p:cNvSpPr>
          <p:nvPr>
            <p:ph type="sldNum" sz="quarter" idx="5"/>
          </p:nvPr>
        </p:nvSpPr>
        <p:spPr>
          <a:ln/>
        </p:spPr>
        <p:txBody>
          <a:bodyPr/>
          <a:lstStyle/>
          <a:p>
            <a:fld id="{189F07E9-9981-4C79-BB19-3AB1C5625507}" type="slidenum">
              <a:rPr lang="en-US"/>
              <a:pPr/>
              <a:t>21</a:t>
            </a:fld>
            <a:endParaRPr lang="en-US"/>
          </a:p>
        </p:txBody>
      </p:sp>
      <p:sp>
        <p:nvSpPr>
          <p:cNvPr id="273410" name="Rectangle 2"/>
          <p:cNvSpPr>
            <a:spLocks noChangeArrowheads="1"/>
          </p:cNvSpPr>
          <p:nvPr/>
        </p:nvSpPr>
        <p:spPr bwMode="auto">
          <a:xfrm>
            <a:off x="3882564" y="0"/>
            <a:ext cx="2975436" cy="458766"/>
          </a:xfrm>
          <a:prstGeom prst="rect">
            <a:avLst/>
          </a:prstGeom>
          <a:noFill/>
          <a:ln w="12700">
            <a:noFill/>
            <a:miter lim="800000"/>
            <a:headEnd/>
            <a:tailEnd/>
          </a:ln>
          <a:effectLst/>
        </p:spPr>
        <p:txBody>
          <a:bodyPr wrap="none" lIns="90004" tIns="45002" rIns="90004" bIns="45002" anchor="ctr"/>
          <a:lstStyle/>
          <a:p>
            <a:endParaRPr lang="en-US"/>
          </a:p>
        </p:txBody>
      </p:sp>
      <p:sp>
        <p:nvSpPr>
          <p:cNvPr id="273411" name="Rectangle 3"/>
          <p:cNvSpPr>
            <a:spLocks noChangeArrowheads="1"/>
          </p:cNvSpPr>
          <p:nvPr/>
        </p:nvSpPr>
        <p:spPr bwMode="auto">
          <a:xfrm>
            <a:off x="3882564" y="8685235"/>
            <a:ext cx="2975436" cy="458765"/>
          </a:xfrm>
          <a:prstGeom prst="rect">
            <a:avLst/>
          </a:prstGeom>
          <a:noFill/>
          <a:ln w="12700">
            <a:noFill/>
            <a:miter lim="800000"/>
            <a:headEnd/>
            <a:tailEnd/>
          </a:ln>
          <a:effectLst/>
        </p:spPr>
        <p:txBody>
          <a:bodyPr lIns="18552" tIns="0" rIns="18552" bIns="0" anchor="b"/>
          <a:lstStyle/>
          <a:p>
            <a:pPr algn="r" defTabSz="892232" eaLnBrk="0" hangingPunct="0"/>
            <a:r>
              <a:rPr lang="en-US" sz="1000" i="1" dirty="0"/>
              <a:t>1</a:t>
            </a:r>
          </a:p>
        </p:txBody>
      </p:sp>
      <p:sp>
        <p:nvSpPr>
          <p:cNvPr id="273412" name="Rectangle 4"/>
          <p:cNvSpPr>
            <a:spLocks noChangeArrowheads="1"/>
          </p:cNvSpPr>
          <p:nvPr/>
        </p:nvSpPr>
        <p:spPr bwMode="auto">
          <a:xfrm>
            <a:off x="0" y="8685235"/>
            <a:ext cx="2975437" cy="458765"/>
          </a:xfrm>
          <a:prstGeom prst="rect">
            <a:avLst/>
          </a:prstGeom>
          <a:noFill/>
          <a:ln w="12700">
            <a:noFill/>
            <a:miter lim="800000"/>
            <a:headEnd/>
            <a:tailEnd/>
          </a:ln>
          <a:effectLst/>
        </p:spPr>
        <p:txBody>
          <a:bodyPr wrap="none" lIns="90004" tIns="45002" rIns="90004" bIns="45002" anchor="ctr"/>
          <a:lstStyle/>
          <a:p>
            <a:endParaRPr lang="en-US"/>
          </a:p>
        </p:txBody>
      </p:sp>
      <p:sp>
        <p:nvSpPr>
          <p:cNvPr id="273413" name="Rectangle 5"/>
          <p:cNvSpPr>
            <a:spLocks noChangeArrowheads="1"/>
          </p:cNvSpPr>
          <p:nvPr/>
        </p:nvSpPr>
        <p:spPr bwMode="auto">
          <a:xfrm>
            <a:off x="0" y="0"/>
            <a:ext cx="2975437" cy="458766"/>
          </a:xfrm>
          <a:prstGeom prst="rect">
            <a:avLst/>
          </a:prstGeom>
          <a:noFill/>
          <a:ln w="12700">
            <a:noFill/>
            <a:miter lim="800000"/>
            <a:headEnd/>
            <a:tailEnd/>
          </a:ln>
          <a:effectLst/>
        </p:spPr>
        <p:txBody>
          <a:bodyPr wrap="none" lIns="90004" tIns="45002" rIns="90004" bIns="45002" anchor="ctr"/>
          <a:lstStyle/>
          <a:p>
            <a:endParaRPr lang="en-US"/>
          </a:p>
        </p:txBody>
      </p:sp>
      <p:sp>
        <p:nvSpPr>
          <p:cNvPr id="273414" name="Rectangle 6"/>
          <p:cNvSpPr>
            <a:spLocks noChangeArrowheads="1"/>
          </p:cNvSpPr>
          <p:nvPr/>
        </p:nvSpPr>
        <p:spPr bwMode="auto">
          <a:xfrm>
            <a:off x="3881005" y="0"/>
            <a:ext cx="2976995" cy="458766"/>
          </a:xfrm>
          <a:prstGeom prst="rect">
            <a:avLst/>
          </a:prstGeom>
          <a:noFill/>
          <a:ln w="12700">
            <a:noFill/>
            <a:miter lim="800000"/>
            <a:headEnd/>
            <a:tailEnd/>
          </a:ln>
          <a:effectLst/>
        </p:spPr>
        <p:txBody>
          <a:bodyPr wrap="none" lIns="90004" tIns="45002" rIns="90004" bIns="45002" anchor="ctr"/>
          <a:lstStyle/>
          <a:p>
            <a:endParaRPr lang="en-US"/>
          </a:p>
        </p:txBody>
      </p:sp>
      <p:sp>
        <p:nvSpPr>
          <p:cNvPr id="273415" name="Rectangle 7"/>
          <p:cNvSpPr>
            <a:spLocks noChangeArrowheads="1"/>
          </p:cNvSpPr>
          <p:nvPr/>
        </p:nvSpPr>
        <p:spPr bwMode="auto">
          <a:xfrm>
            <a:off x="3881005" y="8683669"/>
            <a:ext cx="2976995" cy="460332"/>
          </a:xfrm>
          <a:prstGeom prst="rect">
            <a:avLst/>
          </a:prstGeom>
          <a:noFill/>
          <a:ln w="12700">
            <a:noFill/>
            <a:miter lim="800000"/>
            <a:headEnd/>
            <a:tailEnd/>
          </a:ln>
          <a:effectLst/>
        </p:spPr>
        <p:txBody>
          <a:bodyPr lIns="18552" tIns="0" rIns="18552" bIns="0" anchor="b"/>
          <a:lstStyle/>
          <a:p>
            <a:pPr algn="r" defTabSz="887543" eaLnBrk="0" hangingPunct="0"/>
            <a:r>
              <a:rPr lang="en-US" sz="1000" i="1" dirty="0"/>
              <a:t>1</a:t>
            </a:r>
          </a:p>
        </p:txBody>
      </p:sp>
      <p:sp>
        <p:nvSpPr>
          <p:cNvPr id="273416" name="Rectangle 8"/>
          <p:cNvSpPr>
            <a:spLocks noChangeArrowheads="1"/>
          </p:cNvSpPr>
          <p:nvPr/>
        </p:nvSpPr>
        <p:spPr bwMode="auto">
          <a:xfrm>
            <a:off x="0" y="8683669"/>
            <a:ext cx="2975437" cy="460332"/>
          </a:xfrm>
          <a:prstGeom prst="rect">
            <a:avLst/>
          </a:prstGeom>
          <a:noFill/>
          <a:ln w="12700">
            <a:noFill/>
            <a:miter lim="800000"/>
            <a:headEnd/>
            <a:tailEnd/>
          </a:ln>
          <a:effectLst/>
        </p:spPr>
        <p:txBody>
          <a:bodyPr wrap="none" lIns="90004" tIns="45002" rIns="90004" bIns="45002" anchor="ctr"/>
          <a:lstStyle/>
          <a:p>
            <a:endParaRPr lang="en-US"/>
          </a:p>
        </p:txBody>
      </p:sp>
      <p:sp>
        <p:nvSpPr>
          <p:cNvPr id="273417" name="Rectangle 9"/>
          <p:cNvSpPr>
            <a:spLocks noChangeArrowheads="1"/>
          </p:cNvSpPr>
          <p:nvPr/>
        </p:nvSpPr>
        <p:spPr bwMode="auto">
          <a:xfrm>
            <a:off x="0" y="0"/>
            <a:ext cx="2975437" cy="458766"/>
          </a:xfrm>
          <a:prstGeom prst="rect">
            <a:avLst/>
          </a:prstGeom>
          <a:noFill/>
          <a:ln w="12700">
            <a:noFill/>
            <a:miter lim="800000"/>
            <a:headEnd/>
            <a:tailEnd/>
          </a:ln>
          <a:effectLst/>
        </p:spPr>
        <p:txBody>
          <a:bodyPr wrap="none" lIns="90004" tIns="45002" rIns="90004" bIns="45002" anchor="ctr"/>
          <a:lstStyle/>
          <a:p>
            <a:endParaRPr lang="en-US"/>
          </a:p>
        </p:txBody>
      </p:sp>
      <p:sp>
        <p:nvSpPr>
          <p:cNvPr id="273418" name="Rectangle 10"/>
          <p:cNvSpPr>
            <a:spLocks noChangeArrowheads="1"/>
          </p:cNvSpPr>
          <p:nvPr/>
        </p:nvSpPr>
        <p:spPr bwMode="auto">
          <a:xfrm>
            <a:off x="3887240" y="0"/>
            <a:ext cx="2983230" cy="457200"/>
          </a:xfrm>
          <a:prstGeom prst="rect">
            <a:avLst/>
          </a:prstGeom>
          <a:noFill/>
          <a:ln w="12700">
            <a:noFill/>
            <a:miter lim="800000"/>
            <a:headEnd/>
            <a:tailEnd/>
          </a:ln>
          <a:effectLst/>
        </p:spPr>
        <p:txBody>
          <a:bodyPr wrap="none" lIns="90004" tIns="45002" rIns="90004" bIns="45002" anchor="ctr"/>
          <a:lstStyle/>
          <a:p>
            <a:endParaRPr lang="en-US"/>
          </a:p>
        </p:txBody>
      </p:sp>
      <p:sp>
        <p:nvSpPr>
          <p:cNvPr id="273419" name="Rectangle 11"/>
          <p:cNvSpPr>
            <a:spLocks noChangeArrowheads="1"/>
          </p:cNvSpPr>
          <p:nvPr/>
        </p:nvSpPr>
        <p:spPr bwMode="auto">
          <a:xfrm>
            <a:off x="3887240" y="8705589"/>
            <a:ext cx="2983230" cy="457200"/>
          </a:xfrm>
          <a:prstGeom prst="rect">
            <a:avLst/>
          </a:prstGeom>
          <a:noFill/>
          <a:ln w="12700">
            <a:noFill/>
            <a:miter lim="800000"/>
            <a:headEnd/>
            <a:tailEnd/>
          </a:ln>
          <a:effectLst/>
        </p:spPr>
        <p:txBody>
          <a:bodyPr lIns="88127" tIns="43289" rIns="88127" bIns="43289" anchor="b"/>
          <a:lstStyle/>
          <a:p>
            <a:pPr algn="r" defTabSz="887543" eaLnBrk="0" hangingPunct="0"/>
            <a:r>
              <a:rPr lang="en-US" sz="1200" dirty="0"/>
              <a:t>1</a:t>
            </a:r>
          </a:p>
        </p:txBody>
      </p:sp>
      <p:sp>
        <p:nvSpPr>
          <p:cNvPr id="273420" name="Rectangle 12"/>
          <p:cNvSpPr>
            <a:spLocks noChangeArrowheads="1"/>
          </p:cNvSpPr>
          <p:nvPr/>
        </p:nvSpPr>
        <p:spPr bwMode="auto">
          <a:xfrm>
            <a:off x="0" y="8705589"/>
            <a:ext cx="2980113" cy="457200"/>
          </a:xfrm>
          <a:prstGeom prst="rect">
            <a:avLst/>
          </a:prstGeom>
          <a:noFill/>
          <a:ln w="12700">
            <a:noFill/>
            <a:miter lim="800000"/>
            <a:headEnd/>
            <a:tailEnd/>
          </a:ln>
          <a:effectLst/>
        </p:spPr>
        <p:txBody>
          <a:bodyPr wrap="none" lIns="90004" tIns="45002" rIns="90004" bIns="45002" anchor="ctr"/>
          <a:lstStyle/>
          <a:p>
            <a:endParaRPr lang="en-US"/>
          </a:p>
        </p:txBody>
      </p:sp>
      <p:sp>
        <p:nvSpPr>
          <p:cNvPr id="273421" name="Rectangle 13"/>
          <p:cNvSpPr>
            <a:spLocks noChangeArrowheads="1"/>
          </p:cNvSpPr>
          <p:nvPr/>
        </p:nvSpPr>
        <p:spPr bwMode="auto">
          <a:xfrm>
            <a:off x="0" y="0"/>
            <a:ext cx="2980113" cy="457200"/>
          </a:xfrm>
          <a:prstGeom prst="rect">
            <a:avLst/>
          </a:prstGeom>
          <a:noFill/>
          <a:ln w="12700">
            <a:noFill/>
            <a:miter lim="800000"/>
            <a:headEnd/>
            <a:tailEnd/>
          </a:ln>
          <a:effectLst/>
        </p:spPr>
        <p:txBody>
          <a:bodyPr wrap="none" lIns="90004" tIns="45002" rIns="90004" bIns="45002" anchor="ctr"/>
          <a:lstStyle/>
          <a:p>
            <a:endParaRPr lang="en-US"/>
          </a:p>
        </p:txBody>
      </p:sp>
      <p:sp>
        <p:nvSpPr>
          <p:cNvPr id="273422" name="Rectangle 14"/>
          <p:cNvSpPr>
            <a:spLocks noGrp="1" noRot="1" noChangeAspect="1" noChangeArrowheads="1" noTextEdit="1"/>
          </p:cNvSpPr>
          <p:nvPr>
            <p:ph type="sldImg"/>
          </p:nvPr>
        </p:nvSpPr>
        <p:spPr>
          <a:xfrm>
            <a:off x="1184275" y="341313"/>
            <a:ext cx="4568825" cy="3427412"/>
          </a:xfrm>
          <a:ln w="12700" cap="flat"/>
        </p:spPr>
      </p:sp>
      <p:sp>
        <p:nvSpPr>
          <p:cNvPr id="273423" name="Rectangle 15"/>
          <p:cNvSpPr>
            <a:spLocks noGrp="1" noChangeArrowheads="1"/>
          </p:cNvSpPr>
          <p:nvPr>
            <p:ph type="body" idx="1"/>
          </p:nvPr>
        </p:nvSpPr>
        <p:spPr>
          <a:xfrm>
            <a:off x="930506" y="3966054"/>
            <a:ext cx="5029719" cy="4113234"/>
          </a:xfrm>
          <a:ln/>
        </p:spPr>
        <p:txBody>
          <a:bodyPr lIns="88127" tIns="43289" rIns="88127" bIns="43289"/>
          <a:lstStyle/>
          <a:p>
            <a:pPr defTabSz="896919">
              <a:buFontTx/>
              <a:buChar char="•"/>
            </a:pP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A741DA-1279-43AB-96EB-52A3A9DD3BAB}" type="slidenum">
              <a:rPr lang="en-US"/>
              <a:pPr/>
              <a:t>25</a:t>
            </a:fld>
            <a:endParaRPr lang="en-US"/>
          </a:p>
        </p:txBody>
      </p:sp>
      <p:sp>
        <p:nvSpPr>
          <p:cNvPr id="398338" name="Rectangle 2"/>
          <p:cNvSpPr>
            <a:spLocks noGrp="1" noRot="1" noChangeAspect="1" noChangeArrowheads="1" noTextEdit="1"/>
          </p:cNvSpPr>
          <p:nvPr>
            <p:ph type="sldImg"/>
          </p:nvPr>
        </p:nvSpPr>
        <p:spPr>
          <a:xfrm>
            <a:off x="1098550" y="677863"/>
            <a:ext cx="4602163" cy="3452812"/>
          </a:xfrm>
          <a:ln/>
        </p:spPr>
      </p:sp>
      <p:sp>
        <p:nvSpPr>
          <p:cNvPr id="398339" name="Rectangle 3"/>
          <p:cNvSpPr>
            <a:spLocks noGrp="1" noChangeArrowheads="1"/>
          </p:cNvSpPr>
          <p:nvPr>
            <p:ph type="body" idx="1"/>
          </p:nvPr>
        </p:nvSpPr>
        <p:spPr>
          <a:xfrm>
            <a:off x="896218" y="4355927"/>
            <a:ext cx="5082713" cy="4128891"/>
          </a:xfrm>
        </p:spPr>
        <p:txBody>
          <a:bodyPr/>
          <a:lstStyle/>
          <a:p>
            <a:pPr>
              <a:buFontTx/>
              <a:buNone/>
            </a:pPr>
            <a:r>
              <a:rPr lang="en-US" sz="2000" dirty="0" smtClean="0"/>
              <a:t>Barrier Wall – </a:t>
            </a:r>
            <a:r>
              <a:rPr lang="en-US" sz="2000" dirty="0" err="1" smtClean="0"/>
              <a:t>Parede</a:t>
            </a:r>
            <a:r>
              <a:rPr lang="en-US" sz="2000" dirty="0" smtClean="0"/>
              <a:t> de </a:t>
            </a:r>
            <a:r>
              <a:rPr lang="en-US" sz="2000" dirty="0" err="1" smtClean="0"/>
              <a:t>Barreira</a:t>
            </a:r>
            <a:r>
              <a:rPr lang="en-US" sz="2000" dirty="0" smtClean="0"/>
              <a:t> (</a:t>
            </a:r>
            <a:r>
              <a:rPr lang="en-US" sz="2000" dirty="0" err="1" smtClean="0"/>
              <a:t>não</a:t>
            </a:r>
            <a:r>
              <a:rPr lang="en-US" sz="2000" baseline="0" dirty="0" smtClean="0"/>
              <a:t> </a:t>
            </a:r>
            <a:r>
              <a:rPr lang="en-US" sz="2000" baseline="0" dirty="0" err="1" smtClean="0"/>
              <a:t>tenho</a:t>
            </a:r>
            <a:r>
              <a:rPr lang="en-US" sz="2000" baseline="0" dirty="0" smtClean="0"/>
              <a:t> </a:t>
            </a:r>
            <a:r>
              <a:rPr lang="en-US" sz="2000" baseline="0" dirty="0" err="1" smtClean="0"/>
              <a:t>certeza</a:t>
            </a:r>
            <a:r>
              <a:rPr lang="en-US" sz="2000" baseline="0" dirty="0" smtClean="0"/>
              <a:t> – </a:t>
            </a:r>
            <a:r>
              <a:rPr lang="en-US" sz="2000" baseline="0" dirty="0" err="1" smtClean="0"/>
              <a:t>ocorre</a:t>
            </a:r>
            <a:r>
              <a:rPr lang="en-US" sz="2000" baseline="0" dirty="0" smtClean="0"/>
              <a:t> </a:t>
            </a:r>
            <a:r>
              <a:rPr lang="en-US" sz="2000" baseline="0" dirty="0" err="1" smtClean="0"/>
              <a:t>várias</a:t>
            </a:r>
            <a:r>
              <a:rPr lang="en-US" sz="2000" baseline="0" dirty="0" smtClean="0"/>
              <a:t> </a:t>
            </a:r>
            <a:r>
              <a:rPr lang="en-US" sz="2000" baseline="0" dirty="0" err="1" smtClean="0"/>
              <a:t>vezes</a:t>
            </a:r>
            <a:r>
              <a:rPr lang="en-US" sz="2000" baseline="0" dirty="0" smtClean="0"/>
              <a:t>)</a:t>
            </a:r>
            <a:endParaRPr lang="en-US" sz="2000" dirty="0" smtClean="0"/>
          </a:p>
          <a:p>
            <a:pPr>
              <a:buFontTx/>
              <a:buChar char="•"/>
            </a:pPr>
            <a:endParaRPr lang="en-US" sz="2000" dirty="0" smtClean="0"/>
          </a:p>
          <a:p>
            <a:pPr>
              <a:buFontTx/>
              <a:buChar char="•"/>
            </a:pPr>
            <a:r>
              <a:rPr lang="en-US" sz="2000" dirty="0" smtClean="0"/>
              <a:t>3-D </a:t>
            </a:r>
            <a:r>
              <a:rPr lang="en-US" sz="2000" dirty="0"/>
              <a:t>view showing location of treatments of the 60’s and 70’s: diaphragm walls in pink and emergency grout lines in tan.</a:t>
            </a:r>
          </a:p>
          <a:p>
            <a:pPr>
              <a:buFontTx/>
              <a:buChar char="•"/>
            </a:pPr>
            <a:r>
              <a:rPr lang="en-US" sz="2000" dirty="0"/>
              <a:t>Point out the diaphragm wall installed around the switchyard primarily to halt the flushing action found to be occurring in features day lighting in the tailrace due to rapid pool fluctuations during generation.  This wall appears to have served this purpose well.  300,000 cubic feet of grout solids were placed in the ground from 1968 to 1975.</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D0F4A6-EE68-45CF-A34F-65C6E91C7175}" type="slidenum">
              <a:rPr lang="en-US"/>
              <a:pPr/>
              <a:t>26</a:t>
            </a:fld>
            <a:endParaRPr lang="en-US"/>
          </a:p>
        </p:txBody>
      </p:sp>
      <p:sp>
        <p:nvSpPr>
          <p:cNvPr id="722946" name="Rectangle 2"/>
          <p:cNvSpPr>
            <a:spLocks noGrp="1" noRot="1" noChangeAspect="1" noChangeArrowheads="1" noTextEdit="1"/>
          </p:cNvSpPr>
          <p:nvPr>
            <p:ph type="sldImg"/>
          </p:nvPr>
        </p:nvSpPr>
        <p:spPr>
          <a:xfrm>
            <a:off x="1143000" y="682625"/>
            <a:ext cx="4576763" cy="3432175"/>
          </a:xfrm>
          <a:ln/>
        </p:spPr>
      </p:sp>
      <p:sp>
        <p:nvSpPr>
          <p:cNvPr id="722947" name="Rectangle 3"/>
          <p:cNvSpPr>
            <a:spLocks noGrp="1" noChangeArrowheads="1"/>
          </p:cNvSpPr>
          <p:nvPr>
            <p:ph type="body" idx="1"/>
          </p:nvPr>
        </p:nvSpPr>
        <p:spPr>
          <a:xfrm>
            <a:off x="914400" y="4344025"/>
            <a:ext cx="5029200" cy="4117611"/>
          </a:xfrm>
        </p:spPr>
        <p:txBody>
          <a:bodyPr/>
          <a:lstStyle/>
          <a:p>
            <a:pPr>
              <a:buFontTx/>
              <a:buNone/>
            </a:pPr>
            <a:endParaRPr lang="en-US" b="1"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1FD2540-F537-47DA-BDAC-AA56C720B8F3}" type="slidenum">
              <a:rPr lang="en-US" smtClean="0"/>
              <a:pPr/>
              <a:t>27</a:t>
            </a:fld>
            <a:endParaRPr lang="en-US"/>
          </a:p>
        </p:txBody>
      </p:sp>
    </p:spTree>
    <p:extLst>
      <p:ext uri="{BB962C8B-B14F-4D97-AF65-F5344CB8AC3E}">
        <p14:creationId xmlns:p14="http://schemas.microsoft.com/office/powerpoint/2010/main" val="3255242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1FD2540-F537-47DA-BDAC-AA56C720B8F3}" type="slidenum">
              <a:rPr lang="en-US" smtClean="0"/>
              <a:pPr/>
              <a:t>5</a:t>
            </a:fld>
            <a:endParaRPr lang="en-US"/>
          </a:p>
        </p:txBody>
      </p:sp>
    </p:spTree>
    <p:extLst>
      <p:ext uri="{BB962C8B-B14F-4D97-AF65-F5344CB8AC3E}">
        <p14:creationId xmlns:p14="http://schemas.microsoft.com/office/powerpoint/2010/main" val="2052422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241C0D-CD88-4520-84EA-72748D957C56}" type="slidenum">
              <a:rPr lang="en-US" smtClean="0"/>
              <a:pPr/>
              <a:t>28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C00000"/>
                </a:solidFill>
                <a:effectLst>
                  <a:outerShdw blurRad="38100" dist="38100" dir="2700000" algn="tl">
                    <a:srgbClr val="C0C0C0"/>
                  </a:outerShdw>
                </a:effectLst>
              </a:rPr>
              <a:t>P</a:t>
            </a:r>
            <a:r>
              <a:rPr lang="en-US" sz="1200" b="1" baseline="-25000" dirty="0" smtClean="0">
                <a:solidFill>
                  <a:srgbClr val="C00000"/>
                </a:solidFill>
                <a:effectLst>
                  <a:outerShdw blurRad="38100" dist="38100" dir="2700000" algn="tl">
                    <a:srgbClr val="C0C0C0"/>
                  </a:outerShdw>
                </a:effectLst>
              </a:rPr>
              <a:t>f ---</a:t>
            </a:r>
            <a:r>
              <a:rPr lang="en-US" sz="1200" b="1" baseline="0" dirty="0" smtClean="0">
                <a:solidFill>
                  <a:srgbClr val="C00000"/>
                </a:solidFill>
                <a:effectLst>
                  <a:outerShdw blurRad="38100" dist="38100" dir="2700000" algn="tl">
                    <a:srgbClr val="C0C0C0"/>
                  </a:outerShdw>
                </a:effectLst>
              </a:rPr>
              <a:t> ???</a:t>
            </a:r>
            <a:endParaRPr lang="en-US" sz="1200" b="1" baseline="-25000" dirty="0" smtClean="0">
              <a:solidFill>
                <a:srgbClr val="C00000"/>
              </a:solidFill>
              <a:effectLst>
                <a:outerShdw blurRad="38100" dist="38100" dir="2700000" algn="tl">
                  <a:srgbClr val="C0C0C0"/>
                </a:outerShdw>
              </a:effectLst>
            </a:endParaRPr>
          </a:p>
          <a:p>
            <a:endParaRPr lang="pt-BR" dirty="0"/>
          </a:p>
        </p:txBody>
      </p:sp>
      <p:sp>
        <p:nvSpPr>
          <p:cNvPr id="4" name="Espaço Reservado para Número de Slide 3"/>
          <p:cNvSpPr>
            <a:spLocks noGrp="1"/>
          </p:cNvSpPr>
          <p:nvPr>
            <p:ph type="sldNum" sz="quarter" idx="10"/>
          </p:nvPr>
        </p:nvSpPr>
        <p:spPr/>
        <p:txBody>
          <a:bodyPr/>
          <a:lstStyle/>
          <a:p>
            <a:fld id="{91FD2540-F537-47DA-BDAC-AA56C720B8F3}" type="slidenum">
              <a:rPr lang="en-US" smtClean="0"/>
              <a:pPr/>
              <a:t>31</a:t>
            </a:fld>
            <a:endParaRPr lang="en-US"/>
          </a:p>
        </p:txBody>
      </p:sp>
    </p:spTree>
    <p:extLst>
      <p:ext uri="{BB962C8B-B14F-4D97-AF65-F5344CB8AC3E}">
        <p14:creationId xmlns:p14="http://schemas.microsoft.com/office/powerpoint/2010/main" val="159696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1FD2540-F537-47DA-BDAC-AA56C720B8F3}" type="slidenum">
              <a:rPr lang="en-US" smtClean="0"/>
              <a:pPr/>
              <a:t>32</a:t>
            </a:fld>
            <a:endParaRPr lang="en-US"/>
          </a:p>
        </p:txBody>
      </p:sp>
    </p:spTree>
    <p:extLst>
      <p:ext uri="{BB962C8B-B14F-4D97-AF65-F5344CB8AC3E}">
        <p14:creationId xmlns:p14="http://schemas.microsoft.com/office/powerpoint/2010/main" val="28903029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1FD2540-F537-47DA-BDAC-AA56C720B8F3}" type="slidenum">
              <a:rPr lang="en-US" smtClean="0"/>
              <a:pPr/>
              <a:t>37</a:t>
            </a:fld>
            <a:endParaRPr lang="en-US"/>
          </a:p>
        </p:txBody>
      </p:sp>
    </p:spTree>
    <p:extLst>
      <p:ext uri="{BB962C8B-B14F-4D97-AF65-F5344CB8AC3E}">
        <p14:creationId xmlns:p14="http://schemas.microsoft.com/office/powerpoint/2010/main" val="3608905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7"/>
          <p:cNvSpPr>
            <a:spLocks noGrp="1" noChangeArrowheads="1"/>
          </p:cNvSpPr>
          <p:nvPr>
            <p:ph type="sldNum" sz="quarter" idx="5"/>
          </p:nvPr>
        </p:nvSpPr>
        <p:spPr>
          <a:ln/>
        </p:spPr>
        <p:txBody>
          <a:bodyPr/>
          <a:lstStyle/>
          <a:p>
            <a:fld id="{8D42D18C-B5DB-4630-9CDF-F6206D4ADEEC}" type="slidenum">
              <a:rPr lang="en-US"/>
              <a:pPr/>
              <a:t>39</a:t>
            </a:fld>
            <a:endParaRPr lang="en-US"/>
          </a:p>
        </p:txBody>
      </p:sp>
      <p:sp>
        <p:nvSpPr>
          <p:cNvPr id="331778" name="Rectangle 2"/>
          <p:cNvSpPr>
            <a:spLocks noChangeArrowheads="1"/>
          </p:cNvSpPr>
          <p:nvPr/>
        </p:nvSpPr>
        <p:spPr bwMode="auto">
          <a:xfrm>
            <a:off x="3882564" y="0"/>
            <a:ext cx="2975436" cy="458766"/>
          </a:xfrm>
          <a:prstGeom prst="rect">
            <a:avLst/>
          </a:prstGeom>
          <a:noFill/>
          <a:ln w="12700">
            <a:noFill/>
            <a:miter lim="800000"/>
            <a:headEnd/>
            <a:tailEnd/>
          </a:ln>
          <a:effectLst/>
        </p:spPr>
        <p:txBody>
          <a:bodyPr wrap="none" lIns="90004" tIns="45002" rIns="90004" bIns="45002" anchor="ctr"/>
          <a:lstStyle/>
          <a:p>
            <a:endParaRPr lang="en-US"/>
          </a:p>
        </p:txBody>
      </p:sp>
      <p:sp>
        <p:nvSpPr>
          <p:cNvPr id="331779" name="Rectangle 3"/>
          <p:cNvSpPr>
            <a:spLocks noChangeArrowheads="1"/>
          </p:cNvSpPr>
          <p:nvPr/>
        </p:nvSpPr>
        <p:spPr bwMode="auto">
          <a:xfrm>
            <a:off x="3882564" y="8685235"/>
            <a:ext cx="2975436" cy="458765"/>
          </a:xfrm>
          <a:prstGeom prst="rect">
            <a:avLst/>
          </a:prstGeom>
          <a:noFill/>
          <a:ln w="12700">
            <a:noFill/>
            <a:miter lim="800000"/>
            <a:headEnd/>
            <a:tailEnd/>
          </a:ln>
          <a:effectLst/>
        </p:spPr>
        <p:txBody>
          <a:bodyPr lIns="18975" tIns="0" rIns="18975" bIns="0" anchor="b"/>
          <a:lstStyle/>
          <a:p>
            <a:pPr algn="r" defTabSz="912545" eaLnBrk="0" hangingPunct="0"/>
            <a:r>
              <a:rPr lang="en-US" sz="1000" i="1" dirty="0"/>
              <a:t>1</a:t>
            </a:r>
          </a:p>
        </p:txBody>
      </p:sp>
      <p:sp>
        <p:nvSpPr>
          <p:cNvPr id="331780" name="Rectangle 4"/>
          <p:cNvSpPr>
            <a:spLocks noChangeArrowheads="1"/>
          </p:cNvSpPr>
          <p:nvPr/>
        </p:nvSpPr>
        <p:spPr bwMode="auto">
          <a:xfrm>
            <a:off x="0" y="8685235"/>
            <a:ext cx="2975437" cy="458765"/>
          </a:xfrm>
          <a:prstGeom prst="rect">
            <a:avLst/>
          </a:prstGeom>
          <a:noFill/>
          <a:ln w="12700">
            <a:noFill/>
            <a:miter lim="800000"/>
            <a:headEnd/>
            <a:tailEnd/>
          </a:ln>
          <a:effectLst/>
        </p:spPr>
        <p:txBody>
          <a:bodyPr wrap="none" lIns="90004" tIns="45002" rIns="90004" bIns="45002" anchor="ctr"/>
          <a:lstStyle/>
          <a:p>
            <a:endParaRPr lang="en-US"/>
          </a:p>
        </p:txBody>
      </p:sp>
      <p:sp>
        <p:nvSpPr>
          <p:cNvPr id="331781" name="Rectangle 5"/>
          <p:cNvSpPr>
            <a:spLocks noChangeArrowheads="1"/>
          </p:cNvSpPr>
          <p:nvPr/>
        </p:nvSpPr>
        <p:spPr bwMode="auto">
          <a:xfrm>
            <a:off x="0" y="0"/>
            <a:ext cx="2975437" cy="458766"/>
          </a:xfrm>
          <a:prstGeom prst="rect">
            <a:avLst/>
          </a:prstGeom>
          <a:noFill/>
          <a:ln w="12700">
            <a:noFill/>
            <a:miter lim="800000"/>
            <a:headEnd/>
            <a:tailEnd/>
          </a:ln>
          <a:effectLst/>
        </p:spPr>
        <p:txBody>
          <a:bodyPr wrap="none" lIns="90004" tIns="45002" rIns="90004" bIns="45002" anchor="ctr"/>
          <a:lstStyle/>
          <a:p>
            <a:endParaRPr lang="en-US"/>
          </a:p>
        </p:txBody>
      </p:sp>
      <p:sp>
        <p:nvSpPr>
          <p:cNvPr id="331782" name="Rectangle 6"/>
          <p:cNvSpPr>
            <a:spLocks noChangeArrowheads="1"/>
          </p:cNvSpPr>
          <p:nvPr/>
        </p:nvSpPr>
        <p:spPr bwMode="auto">
          <a:xfrm>
            <a:off x="3881005" y="0"/>
            <a:ext cx="2976995" cy="458766"/>
          </a:xfrm>
          <a:prstGeom prst="rect">
            <a:avLst/>
          </a:prstGeom>
          <a:noFill/>
          <a:ln w="12700">
            <a:noFill/>
            <a:miter lim="800000"/>
            <a:headEnd/>
            <a:tailEnd/>
          </a:ln>
          <a:effectLst/>
        </p:spPr>
        <p:txBody>
          <a:bodyPr wrap="none" lIns="90004" tIns="45002" rIns="90004" bIns="45002" anchor="ctr"/>
          <a:lstStyle/>
          <a:p>
            <a:endParaRPr lang="en-US"/>
          </a:p>
        </p:txBody>
      </p:sp>
      <p:sp>
        <p:nvSpPr>
          <p:cNvPr id="331783" name="Rectangle 7"/>
          <p:cNvSpPr>
            <a:spLocks noChangeArrowheads="1"/>
          </p:cNvSpPr>
          <p:nvPr/>
        </p:nvSpPr>
        <p:spPr bwMode="auto">
          <a:xfrm>
            <a:off x="3881005" y="8683669"/>
            <a:ext cx="2976995" cy="460332"/>
          </a:xfrm>
          <a:prstGeom prst="rect">
            <a:avLst/>
          </a:prstGeom>
          <a:noFill/>
          <a:ln w="12700">
            <a:noFill/>
            <a:miter lim="800000"/>
            <a:headEnd/>
            <a:tailEnd/>
          </a:ln>
          <a:effectLst/>
        </p:spPr>
        <p:txBody>
          <a:bodyPr lIns="18975" tIns="0" rIns="18975" bIns="0" anchor="b"/>
          <a:lstStyle/>
          <a:p>
            <a:pPr algn="r" defTabSz="907857" eaLnBrk="0" hangingPunct="0"/>
            <a:r>
              <a:rPr lang="en-US" sz="1000" i="1" dirty="0"/>
              <a:t>1</a:t>
            </a:r>
          </a:p>
        </p:txBody>
      </p:sp>
      <p:sp>
        <p:nvSpPr>
          <p:cNvPr id="331784" name="Rectangle 8"/>
          <p:cNvSpPr>
            <a:spLocks noChangeArrowheads="1"/>
          </p:cNvSpPr>
          <p:nvPr/>
        </p:nvSpPr>
        <p:spPr bwMode="auto">
          <a:xfrm>
            <a:off x="0" y="8683669"/>
            <a:ext cx="2975437" cy="460332"/>
          </a:xfrm>
          <a:prstGeom prst="rect">
            <a:avLst/>
          </a:prstGeom>
          <a:noFill/>
          <a:ln w="12700">
            <a:noFill/>
            <a:miter lim="800000"/>
            <a:headEnd/>
            <a:tailEnd/>
          </a:ln>
          <a:effectLst/>
        </p:spPr>
        <p:txBody>
          <a:bodyPr wrap="none" lIns="90004" tIns="45002" rIns="90004" bIns="45002" anchor="ctr"/>
          <a:lstStyle/>
          <a:p>
            <a:endParaRPr lang="en-US"/>
          </a:p>
        </p:txBody>
      </p:sp>
      <p:sp>
        <p:nvSpPr>
          <p:cNvPr id="331785" name="Rectangle 9"/>
          <p:cNvSpPr>
            <a:spLocks noChangeArrowheads="1"/>
          </p:cNvSpPr>
          <p:nvPr/>
        </p:nvSpPr>
        <p:spPr bwMode="auto">
          <a:xfrm>
            <a:off x="0" y="0"/>
            <a:ext cx="2975437" cy="458766"/>
          </a:xfrm>
          <a:prstGeom prst="rect">
            <a:avLst/>
          </a:prstGeom>
          <a:noFill/>
          <a:ln w="12700">
            <a:noFill/>
            <a:miter lim="800000"/>
            <a:headEnd/>
            <a:tailEnd/>
          </a:ln>
          <a:effectLst/>
        </p:spPr>
        <p:txBody>
          <a:bodyPr wrap="none" lIns="90004" tIns="45002" rIns="90004" bIns="45002" anchor="ctr"/>
          <a:lstStyle/>
          <a:p>
            <a:endParaRPr lang="en-US"/>
          </a:p>
        </p:txBody>
      </p:sp>
      <p:sp>
        <p:nvSpPr>
          <p:cNvPr id="331786" name="Rectangle 10"/>
          <p:cNvSpPr>
            <a:spLocks noChangeArrowheads="1"/>
          </p:cNvSpPr>
          <p:nvPr/>
        </p:nvSpPr>
        <p:spPr bwMode="auto">
          <a:xfrm>
            <a:off x="3887240" y="0"/>
            <a:ext cx="2983230" cy="455635"/>
          </a:xfrm>
          <a:prstGeom prst="rect">
            <a:avLst/>
          </a:prstGeom>
          <a:noFill/>
          <a:ln w="12700">
            <a:noFill/>
            <a:miter lim="800000"/>
            <a:headEnd/>
            <a:tailEnd/>
          </a:ln>
          <a:effectLst/>
        </p:spPr>
        <p:txBody>
          <a:bodyPr wrap="none" lIns="90004" tIns="45002" rIns="90004" bIns="45002" anchor="ctr"/>
          <a:lstStyle/>
          <a:p>
            <a:endParaRPr lang="en-US"/>
          </a:p>
        </p:txBody>
      </p:sp>
      <p:sp>
        <p:nvSpPr>
          <p:cNvPr id="331787" name="Rectangle 11"/>
          <p:cNvSpPr>
            <a:spLocks noChangeArrowheads="1"/>
          </p:cNvSpPr>
          <p:nvPr/>
        </p:nvSpPr>
        <p:spPr bwMode="auto">
          <a:xfrm>
            <a:off x="3887240" y="8707155"/>
            <a:ext cx="2983230" cy="455634"/>
          </a:xfrm>
          <a:prstGeom prst="rect">
            <a:avLst/>
          </a:prstGeom>
          <a:noFill/>
          <a:ln w="12700">
            <a:noFill/>
            <a:miter lim="800000"/>
            <a:headEnd/>
            <a:tailEnd/>
          </a:ln>
          <a:effectLst/>
        </p:spPr>
        <p:txBody>
          <a:bodyPr lIns="90134" tIns="44277" rIns="90134" bIns="44277" anchor="b"/>
          <a:lstStyle/>
          <a:p>
            <a:pPr algn="r" defTabSz="907857" eaLnBrk="0" hangingPunct="0"/>
            <a:r>
              <a:rPr lang="en-US" sz="1200" dirty="0"/>
              <a:t>1</a:t>
            </a:r>
          </a:p>
        </p:txBody>
      </p:sp>
      <p:sp>
        <p:nvSpPr>
          <p:cNvPr id="331788" name="Rectangle 12"/>
          <p:cNvSpPr>
            <a:spLocks noChangeArrowheads="1"/>
          </p:cNvSpPr>
          <p:nvPr/>
        </p:nvSpPr>
        <p:spPr bwMode="auto">
          <a:xfrm>
            <a:off x="0" y="8707155"/>
            <a:ext cx="2980113" cy="455634"/>
          </a:xfrm>
          <a:prstGeom prst="rect">
            <a:avLst/>
          </a:prstGeom>
          <a:noFill/>
          <a:ln w="12700">
            <a:noFill/>
            <a:miter lim="800000"/>
            <a:headEnd/>
            <a:tailEnd/>
          </a:ln>
          <a:effectLst/>
        </p:spPr>
        <p:txBody>
          <a:bodyPr wrap="none" lIns="90004" tIns="45002" rIns="90004" bIns="45002" anchor="ctr"/>
          <a:lstStyle/>
          <a:p>
            <a:endParaRPr lang="en-US"/>
          </a:p>
        </p:txBody>
      </p:sp>
      <p:sp>
        <p:nvSpPr>
          <p:cNvPr id="331789" name="Rectangle 13"/>
          <p:cNvSpPr>
            <a:spLocks noChangeArrowheads="1"/>
          </p:cNvSpPr>
          <p:nvPr/>
        </p:nvSpPr>
        <p:spPr bwMode="auto">
          <a:xfrm>
            <a:off x="0" y="0"/>
            <a:ext cx="2980113" cy="455635"/>
          </a:xfrm>
          <a:prstGeom prst="rect">
            <a:avLst/>
          </a:prstGeom>
          <a:noFill/>
          <a:ln w="12700">
            <a:noFill/>
            <a:miter lim="800000"/>
            <a:headEnd/>
            <a:tailEnd/>
          </a:ln>
          <a:effectLst/>
        </p:spPr>
        <p:txBody>
          <a:bodyPr wrap="none" lIns="90004" tIns="45002" rIns="90004" bIns="45002" anchor="ctr"/>
          <a:lstStyle/>
          <a:p>
            <a:endParaRPr lang="en-US"/>
          </a:p>
        </p:txBody>
      </p:sp>
      <p:sp>
        <p:nvSpPr>
          <p:cNvPr id="331790" name="Rectangle 14"/>
          <p:cNvSpPr>
            <a:spLocks noGrp="1" noRot="1" noChangeAspect="1" noChangeArrowheads="1" noTextEdit="1"/>
          </p:cNvSpPr>
          <p:nvPr>
            <p:ph type="sldImg"/>
          </p:nvPr>
        </p:nvSpPr>
        <p:spPr>
          <a:xfrm>
            <a:off x="1181100" y="339725"/>
            <a:ext cx="4570413" cy="3429000"/>
          </a:xfrm>
          <a:ln w="12700" cap="flat"/>
        </p:spPr>
      </p:sp>
      <p:sp>
        <p:nvSpPr>
          <p:cNvPr id="331791" name="Rectangle 15"/>
          <p:cNvSpPr>
            <a:spLocks noGrp="1" noChangeArrowheads="1"/>
          </p:cNvSpPr>
          <p:nvPr>
            <p:ph type="body" idx="1"/>
          </p:nvPr>
        </p:nvSpPr>
        <p:spPr>
          <a:xfrm>
            <a:off x="930506" y="3964488"/>
            <a:ext cx="5029719" cy="4114800"/>
          </a:xfrm>
          <a:ln/>
        </p:spPr>
        <p:txBody>
          <a:bodyPr lIns="90134" tIns="44277" rIns="90134" bIns="44277"/>
          <a:lstStyle/>
          <a:p>
            <a:pPr defTabSz="896919">
              <a:buFontTx/>
              <a:buNone/>
            </a:pPr>
            <a:r>
              <a:rPr lang="en-US" dirty="0" smtClean="0"/>
              <a:t>Barrier Walls</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872D5A-F942-49B9-8CB6-31983125D8CA}" type="slidenum">
              <a:rPr lang="en-US"/>
              <a:pPr/>
              <a:t>40</a:t>
            </a:fld>
            <a:endParaRPr lang="en-US"/>
          </a:p>
        </p:txBody>
      </p:sp>
      <p:sp>
        <p:nvSpPr>
          <p:cNvPr id="269314" name="Rectangle 2"/>
          <p:cNvSpPr>
            <a:spLocks noGrp="1" noRot="1" noChangeAspect="1" noChangeArrowheads="1" noTextEdit="1"/>
          </p:cNvSpPr>
          <p:nvPr>
            <p:ph type="sldImg"/>
          </p:nvPr>
        </p:nvSpPr>
        <p:spPr>
          <a:xfrm>
            <a:off x="1144588" y="682625"/>
            <a:ext cx="4573587" cy="3432175"/>
          </a:xfrm>
          <a:ln/>
        </p:spPr>
      </p:sp>
      <p:sp>
        <p:nvSpPr>
          <p:cNvPr id="269315" name="Rectangle 3"/>
          <p:cNvSpPr>
            <a:spLocks noGrp="1" noChangeArrowheads="1"/>
          </p:cNvSpPr>
          <p:nvPr>
            <p:ph type="body" idx="1"/>
          </p:nvPr>
        </p:nvSpPr>
        <p:spPr>
          <a:xfrm>
            <a:off x="914921" y="4343401"/>
            <a:ext cx="5028161" cy="4117932"/>
          </a:xfrm>
        </p:spPr>
        <p:txBody>
          <a:bodyPr/>
          <a:lstStyle/>
          <a:p>
            <a:pPr>
              <a:buFont typeface="Arial" pitchFamily="34" charset="0"/>
              <a:buChar char="•"/>
            </a:pPr>
            <a:r>
              <a:rPr lang="en-US" dirty="0" smtClean="0"/>
              <a:t>New wall installed</a:t>
            </a:r>
            <a:r>
              <a:rPr lang="en-US" baseline="0" dirty="0" smtClean="0"/>
              <a:t> U/S of crest.  </a:t>
            </a:r>
          </a:p>
          <a:p>
            <a:pPr>
              <a:buFont typeface="Arial" pitchFamily="34" charset="0"/>
              <a:buChar char="•"/>
            </a:pPr>
            <a:r>
              <a:rPr lang="en-US" baseline="0" dirty="0" smtClean="0"/>
              <a:t>0.61 meters thick</a:t>
            </a:r>
          </a:p>
          <a:p>
            <a:pPr>
              <a:buFont typeface="Arial" pitchFamily="34" charset="0"/>
              <a:buChar char="•"/>
            </a:pPr>
            <a:r>
              <a:rPr lang="en-US" baseline="0" dirty="0" smtClean="0"/>
              <a:t> 84 meters deep at its deepest section, 30 meters into rock</a:t>
            </a:r>
          </a:p>
          <a:p>
            <a:pPr>
              <a:buFont typeface="Arial" pitchFamily="34" charset="0"/>
              <a:buChar char="•"/>
            </a:pPr>
            <a:r>
              <a:rPr lang="en-US" baseline="0" dirty="0" smtClean="0"/>
              <a:t>U/S and D/S grout curtain </a:t>
            </a:r>
          </a:p>
          <a:p>
            <a:pPr>
              <a:buFont typeface="Arial" pitchFamily="34" charset="0"/>
              <a:buChar char="•"/>
            </a:pPr>
            <a:endParaRPr lang="en-US" baseline="0" dirty="0" smtClean="0"/>
          </a:p>
          <a:p>
            <a:pPr>
              <a:buFont typeface="Arial" pitchFamily="34" charset="0"/>
              <a:buChar char="•"/>
            </a:pPr>
            <a:endParaRPr lang="en-US" baseline="0" dirty="0" smtClean="0"/>
          </a:p>
          <a:p>
            <a:pPr>
              <a:buFont typeface="Arial" pitchFamily="34" charset="0"/>
              <a:buChar char="•"/>
            </a:pPr>
            <a:endParaRPr lang="en-US" baseline="0" dirty="0" smtClean="0"/>
          </a:p>
          <a:p>
            <a:pPr>
              <a:buFont typeface="Arial" pitchFamily="34" charset="0"/>
              <a:buChar char="•"/>
            </a:pPr>
            <a:endParaRPr lang="en-US" baseline="0" dirty="0" smtClean="0"/>
          </a:p>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err="1" smtClean="0"/>
              <a:t>Barrier</a:t>
            </a:r>
            <a:r>
              <a:rPr lang="pt-BR" dirty="0" smtClean="0"/>
              <a:t> Wall</a:t>
            </a:r>
            <a:endParaRPr lang="pt-BR" dirty="0"/>
          </a:p>
        </p:txBody>
      </p:sp>
      <p:sp>
        <p:nvSpPr>
          <p:cNvPr id="4" name="Espaço Reservado para Número de Slide 3"/>
          <p:cNvSpPr>
            <a:spLocks noGrp="1"/>
          </p:cNvSpPr>
          <p:nvPr>
            <p:ph type="sldNum" sz="quarter" idx="10"/>
          </p:nvPr>
        </p:nvSpPr>
        <p:spPr/>
        <p:txBody>
          <a:bodyPr/>
          <a:lstStyle/>
          <a:p>
            <a:fld id="{91FD2540-F537-47DA-BDAC-AA56C720B8F3}" type="slidenum">
              <a:rPr lang="en-US" smtClean="0"/>
              <a:pPr/>
              <a:t>45</a:t>
            </a:fld>
            <a:endParaRPr lang="en-US"/>
          </a:p>
        </p:txBody>
      </p:sp>
    </p:spTree>
    <p:extLst>
      <p:ext uri="{BB962C8B-B14F-4D97-AF65-F5344CB8AC3E}">
        <p14:creationId xmlns:p14="http://schemas.microsoft.com/office/powerpoint/2010/main" val="465457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CA0C27-73E8-4CE3-BA4C-5E8720D21722}" type="slidenum">
              <a:rPr lang="en-US"/>
              <a:pPr/>
              <a:t>46</a:t>
            </a:fld>
            <a:endParaRPr lang="en-US"/>
          </a:p>
        </p:txBody>
      </p:sp>
      <p:sp>
        <p:nvSpPr>
          <p:cNvPr id="368642" name="Rectangle 2"/>
          <p:cNvSpPr>
            <a:spLocks noGrp="1" noRot="1" noChangeAspect="1" noChangeArrowheads="1" noTextEdit="1"/>
          </p:cNvSpPr>
          <p:nvPr>
            <p:ph type="sldImg"/>
          </p:nvPr>
        </p:nvSpPr>
        <p:spPr>
          <a:xfrm>
            <a:off x="1144588" y="684213"/>
            <a:ext cx="4573587" cy="3430587"/>
          </a:xfrm>
          <a:ln/>
        </p:spPr>
      </p:sp>
      <p:sp>
        <p:nvSpPr>
          <p:cNvPr id="368643" name="Rectangle 3"/>
          <p:cNvSpPr>
            <a:spLocks noGrp="1" noChangeArrowheads="1"/>
          </p:cNvSpPr>
          <p:nvPr>
            <p:ph type="body" idx="1"/>
          </p:nvPr>
        </p:nvSpPr>
        <p:spPr>
          <a:xfrm>
            <a:off x="305493" y="4269811"/>
            <a:ext cx="6247015" cy="4111668"/>
          </a:xfrm>
        </p:spPr>
        <p:txBody>
          <a:bodyPr lIns="90311" tIns="45156" rIns="90311" bIns="45156"/>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CA0C27-73E8-4CE3-BA4C-5E8720D21722}" type="slidenum">
              <a:rPr lang="en-US"/>
              <a:pPr/>
              <a:t>47</a:t>
            </a:fld>
            <a:endParaRPr lang="en-US"/>
          </a:p>
        </p:txBody>
      </p:sp>
      <p:sp>
        <p:nvSpPr>
          <p:cNvPr id="368642" name="Rectangle 2"/>
          <p:cNvSpPr>
            <a:spLocks noGrp="1" noRot="1" noChangeAspect="1" noChangeArrowheads="1" noTextEdit="1"/>
          </p:cNvSpPr>
          <p:nvPr>
            <p:ph type="sldImg"/>
          </p:nvPr>
        </p:nvSpPr>
        <p:spPr>
          <a:xfrm>
            <a:off x="1144588" y="684213"/>
            <a:ext cx="4573587" cy="3430587"/>
          </a:xfrm>
          <a:ln/>
        </p:spPr>
      </p:sp>
      <p:sp>
        <p:nvSpPr>
          <p:cNvPr id="368643" name="Rectangle 3"/>
          <p:cNvSpPr>
            <a:spLocks noGrp="1" noChangeArrowheads="1"/>
          </p:cNvSpPr>
          <p:nvPr>
            <p:ph type="body" idx="1"/>
          </p:nvPr>
        </p:nvSpPr>
        <p:spPr>
          <a:xfrm>
            <a:off x="305493" y="4269811"/>
            <a:ext cx="6247015" cy="4111668"/>
          </a:xfrm>
        </p:spPr>
        <p:txBody>
          <a:bodyPr lIns="90311" tIns="45156" rIns="90311" bIns="45156"/>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err="1" smtClean="0"/>
              <a:t>Guide</a:t>
            </a:r>
            <a:r>
              <a:rPr lang="pt-BR" dirty="0" smtClean="0"/>
              <a:t> Wall – também tem “Parede Diafragma” que é muito relacionada à Mureta Guia.</a:t>
            </a:r>
            <a:endParaRPr lang="pt-BR" dirty="0"/>
          </a:p>
        </p:txBody>
      </p:sp>
      <p:sp>
        <p:nvSpPr>
          <p:cNvPr id="4" name="Espaço Reservado para Número de Slide 3"/>
          <p:cNvSpPr>
            <a:spLocks noGrp="1"/>
          </p:cNvSpPr>
          <p:nvPr>
            <p:ph type="sldNum" sz="quarter" idx="10"/>
          </p:nvPr>
        </p:nvSpPr>
        <p:spPr/>
        <p:txBody>
          <a:bodyPr/>
          <a:lstStyle/>
          <a:p>
            <a:fld id="{91FD2540-F537-47DA-BDAC-AA56C720B8F3}" type="slidenum">
              <a:rPr lang="en-US" smtClean="0"/>
              <a:pPr/>
              <a:t>48</a:t>
            </a:fld>
            <a:endParaRPr lang="en-US"/>
          </a:p>
        </p:txBody>
      </p:sp>
    </p:spTree>
    <p:extLst>
      <p:ext uri="{BB962C8B-B14F-4D97-AF65-F5344CB8AC3E}">
        <p14:creationId xmlns:p14="http://schemas.microsoft.com/office/powerpoint/2010/main" val="1404947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1FD2540-F537-47DA-BDAC-AA56C720B8F3}" type="slidenum">
              <a:rPr lang="en-US" smtClean="0"/>
              <a:pPr/>
              <a:t>6</a:t>
            </a:fld>
            <a:endParaRPr lang="en-US"/>
          </a:p>
        </p:txBody>
      </p:sp>
    </p:spTree>
    <p:extLst>
      <p:ext uri="{BB962C8B-B14F-4D97-AF65-F5344CB8AC3E}">
        <p14:creationId xmlns:p14="http://schemas.microsoft.com/office/powerpoint/2010/main" val="40710436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3963A8FC-BF57-45BF-AD1F-6F53279065B2}" type="slidenum">
              <a:rPr lang="en-US" smtClean="0"/>
              <a:pPr/>
              <a:t>49</a:t>
            </a:fld>
            <a:endParaRPr lang="en-US"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kern="1200" dirty="0" smtClean="0">
                <a:solidFill>
                  <a:schemeClr val="tx1"/>
                </a:solidFill>
                <a:latin typeface="+mn-lt"/>
                <a:ea typeface="+mn-ea"/>
                <a:cs typeface="+mn-cs"/>
              </a:rPr>
              <a:t>Protective Concrete Embankment Wall (PCEW)</a:t>
            </a:r>
          </a:p>
          <a:p>
            <a:pPr eaLnBrk="1" hangingPunct="1">
              <a:buFont typeface="Arial" pitchFamily="34" charset="0"/>
              <a:buNone/>
            </a:pPr>
            <a:endParaRPr lang="en-US" dirty="0" smtClean="0"/>
          </a:p>
          <a:p>
            <a:pPr eaLnBrk="1" hangingPunct="1">
              <a:buFont typeface="Arial" pitchFamily="34" charset="0"/>
              <a:buChar char="•"/>
            </a:pPr>
            <a:endParaRPr lang="en-US" dirty="0" smtClean="0"/>
          </a:p>
          <a:p>
            <a:pPr eaLnBrk="1" hangingPunct="1">
              <a:buFont typeface="Arial" pitchFamily="34" charset="0"/>
              <a:buChar char="•"/>
            </a:pPr>
            <a:r>
              <a:rPr lang="en-US" dirty="0" smtClean="0"/>
              <a:t>Overlapping panels are approximately 2.8</a:t>
            </a:r>
            <a:r>
              <a:rPr lang="en-US" baseline="0" dirty="0" smtClean="0"/>
              <a:t> m </a:t>
            </a:r>
            <a:r>
              <a:rPr lang="en-US" dirty="0" smtClean="0"/>
              <a:t>long by 1.83 m wide and extend</a:t>
            </a:r>
            <a:r>
              <a:rPr lang="en-US" baseline="0" dirty="0" smtClean="0"/>
              <a:t> through the embankment into top of rock.</a:t>
            </a:r>
          </a:p>
          <a:p>
            <a:pPr eaLnBrk="1" hangingPunct="1">
              <a:buFont typeface="Arial" pitchFamily="34" charset="0"/>
              <a:buChar char="•"/>
            </a:pPr>
            <a:r>
              <a:rPr lang="en-US" baseline="0" dirty="0" smtClean="0"/>
              <a:t>Verticality determined by inclinometer which monitors mill position while excavating. </a:t>
            </a:r>
          </a:p>
          <a:p>
            <a:pPr eaLnBrk="1" hangingPunct="1">
              <a:buFont typeface="Arial" pitchFamily="34" charset="0"/>
              <a:buChar char="•"/>
            </a:pPr>
            <a:r>
              <a:rPr lang="en-US" baseline="0" dirty="0" smtClean="0"/>
              <a:t>Later panel is also surveyed by KODEN ultrasonic device. </a:t>
            </a:r>
          </a:p>
          <a:p>
            <a:pPr eaLnBrk="1" hangingPunct="1">
              <a:buFont typeface="Arial" pitchFamily="34" charset="0"/>
              <a:buChar char="•"/>
            </a:pPr>
            <a:r>
              <a:rPr lang="en-US" baseline="0" dirty="0" smtClean="0"/>
              <a:t>This panel protects the Embankment during drilling and allows the use of directional drills (water) and RCD secant water drills.</a:t>
            </a:r>
          </a:p>
          <a:p>
            <a:pPr eaLnBrk="1" hangingPunct="1">
              <a:buFont typeface="Arial" pitchFamily="34" charset="0"/>
              <a:buChar char="•"/>
            </a:pPr>
            <a:r>
              <a:rPr lang="en-US" baseline="0" dirty="0" smtClean="0"/>
              <a:t>The panels are installed by excavating with a hydromill and backfilling with concrete.  </a:t>
            </a:r>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Hydromill locked into guide frame</a:t>
            </a:r>
            <a:r>
              <a:rPr lang="en-US" baseline="0" dirty="0" smtClean="0"/>
              <a:t> attached to guide wall</a:t>
            </a:r>
            <a:endParaRPr lang="en-US" dirty="0"/>
          </a:p>
        </p:txBody>
      </p:sp>
      <p:sp>
        <p:nvSpPr>
          <p:cNvPr id="4" name="Slide Number Placeholder 3"/>
          <p:cNvSpPr>
            <a:spLocks noGrp="1"/>
          </p:cNvSpPr>
          <p:nvPr>
            <p:ph type="sldNum" sz="quarter" idx="10"/>
          </p:nvPr>
        </p:nvSpPr>
        <p:spPr/>
        <p:txBody>
          <a:bodyPr/>
          <a:lstStyle/>
          <a:p>
            <a:fld id="{4C241C0D-CD88-4520-84EA-72748D957C56}" type="slidenum">
              <a:rPr lang="en-US" smtClean="0"/>
              <a:pPr/>
              <a:t>52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endParaRPr lang="en-US" baseline="0" dirty="0" smtClean="0"/>
          </a:p>
        </p:txBody>
      </p:sp>
      <p:sp>
        <p:nvSpPr>
          <p:cNvPr id="4" name="Slide Number Placeholder 3"/>
          <p:cNvSpPr>
            <a:spLocks noGrp="1"/>
          </p:cNvSpPr>
          <p:nvPr>
            <p:ph type="sldNum" sz="quarter" idx="10"/>
          </p:nvPr>
        </p:nvSpPr>
        <p:spPr/>
        <p:txBody>
          <a:bodyPr/>
          <a:lstStyle/>
          <a:p>
            <a:fld id="{AE0D6E9F-5B06-4E3E-A27D-4BC8D72ED33E}" type="slidenum">
              <a:rPr lang="en-US" smtClean="0"/>
              <a:pPr/>
              <a:t>53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Computer readout in cab of hydromill monitors</a:t>
            </a:r>
            <a:r>
              <a:rPr lang="en-US" baseline="0" dirty="0" smtClean="0"/>
              <a:t> position of mill in the ground by measuring lateral deviation in orthogonal directions as well as rotation.</a:t>
            </a:r>
            <a:endParaRPr lang="en-US" dirty="0"/>
          </a:p>
        </p:txBody>
      </p:sp>
      <p:sp>
        <p:nvSpPr>
          <p:cNvPr id="4" name="Slide Number Placeholder 3"/>
          <p:cNvSpPr>
            <a:spLocks noGrp="1"/>
          </p:cNvSpPr>
          <p:nvPr>
            <p:ph type="sldNum" sz="quarter" idx="10"/>
          </p:nvPr>
        </p:nvSpPr>
        <p:spPr/>
        <p:txBody>
          <a:bodyPr/>
          <a:lstStyle/>
          <a:p>
            <a:fld id="{4C241C0D-CD88-4520-84EA-72748D957C56}" type="slidenum">
              <a:rPr lang="en-US" smtClean="0"/>
              <a:pPr/>
              <a:t>54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3963A8FC-BF57-45BF-AD1F-6F53279065B2}" type="slidenum">
              <a:rPr lang="en-US" smtClean="0"/>
              <a:pPr/>
              <a:t>56</a:t>
            </a:fld>
            <a:endParaRPr lang="en-US"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buFont typeface="Arial" pitchFamily="34" charset="0"/>
              <a:buChar char="•"/>
            </a:pPr>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1FD2540-F537-47DA-BDAC-AA56C720B8F3}" type="slidenum">
              <a:rPr lang="en-US" smtClean="0"/>
              <a:pPr/>
              <a:t>57</a:t>
            </a:fld>
            <a:endParaRPr lang="en-US"/>
          </a:p>
        </p:txBody>
      </p:sp>
    </p:spTree>
    <p:extLst>
      <p:ext uri="{BB962C8B-B14F-4D97-AF65-F5344CB8AC3E}">
        <p14:creationId xmlns:p14="http://schemas.microsoft.com/office/powerpoint/2010/main" val="31214707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3963A8FC-BF57-45BF-AD1F-6F53279065B2}" type="slidenum">
              <a:rPr lang="en-US" smtClean="0"/>
              <a:pPr/>
              <a:t>58</a:t>
            </a:fld>
            <a:endParaRPr lang="en-US"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buFont typeface="Arial" pitchFamily="34" charset="0"/>
              <a:buChar char="•"/>
            </a:pPr>
            <a:r>
              <a:rPr lang="en-US" dirty="0" smtClean="0"/>
              <a:t>Overlapping panels are approximately 9 feet long by 6 feet wide and extend</a:t>
            </a:r>
            <a:r>
              <a:rPr lang="en-US" baseline="0" dirty="0" smtClean="0"/>
              <a:t> through the embankment into top of rock.</a:t>
            </a:r>
          </a:p>
          <a:p>
            <a:pPr eaLnBrk="1" hangingPunct="1">
              <a:buFont typeface="Arial" pitchFamily="34" charset="0"/>
              <a:buChar char="•"/>
            </a:pPr>
            <a:r>
              <a:rPr lang="en-US" baseline="0" dirty="0" smtClean="0"/>
              <a:t>This depth varies from about 60 feet to about 160 feet.</a:t>
            </a:r>
          </a:p>
          <a:p>
            <a:pPr eaLnBrk="1" hangingPunct="1">
              <a:buFont typeface="Arial" pitchFamily="34" charset="0"/>
              <a:buChar char="•"/>
            </a:pPr>
            <a:r>
              <a:rPr lang="en-US" baseline="0" dirty="0" smtClean="0"/>
              <a:t>The panels are installed by excavating with a hydromill and backfilling with concrete.  </a:t>
            </a:r>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smtClean="0">
                <a:ln>
                  <a:noFill/>
                </a:ln>
                <a:solidFill>
                  <a:schemeClr val="tx2"/>
                </a:solidFill>
                <a:effectLst/>
                <a:uLnTx/>
                <a:uFillTx/>
                <a:latin typeface="+mn-lt"/>
                <a:ea typeface="+mn-ea"/>
                <a:cs typeface="Times New Roman" pitchFamily="18" charset="0"/>
              </a:rPr>
              <a:t>Secant Pile Barrier</a:t>
            </a:r>
            <a:r>
              <a:rPr kumimoji="0" lang="en-US" sz="1200" i="0" u="none" strike="noStrike" kern="0" cap="none" spc="0" normalizeH="0" noProof="0" dirty="0" smtClean="0">
                <a:ln>
                  <a:noFill/>
                </a:ln>
                <a:solidFill>
                  <a:schemeClr val="tx2"/>
                </a:solidFill>
                <a:effectLst/>
                <a:uLnTx/>
                <a:uFillTx/>
                <a:latin typeface="+mn-lt"/>
                <a:ea typeface="+mn-ea"/>
                <a:cs typeface="Times New Roman" pitchFamily="18" charset="0"/>
              </a:rPr>
              <a:t> </a:t>
            </a:r>
            <a:r>
              <a:rPr kumimoji="0" lang="en-US" sz="1200" i="0" u="none" strike="noStrike" kern="0" cap="none" spc="0" normalizeH="0" baseline="0" noProof="0" dirty="0" smtClean="0">
                <a:ln>
                  <a:noFill/>
                </a:ln>
                <a:solidFill>
                  <a:schemeClr val="tx2"/>
                </a:solidFill>
                <a:effectLst/>
                <a:uLnTx/>
                <a:uFillTx/>
                <a:latin typeface="+mn-lt"/>
                <a:ea typeface="+mn-ea"/>
                <a:cs typeface="Times New Roman" pitchFamily="18" charset="0"/>
              </a:rPr>
              <a:t>Wall Equipment</a:t>
            </a:r>
          </a:p>
          <a:p>
            <a:endParaRPr lang="pt-B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Bottom Hole Assembly</a:t>
            </a:r>
          </a:p>
        </p:txBody>
      </p:sp>
      <p:sp>
        <p:nvSpPr>
          <p:cNvPr id="4" name="Espaço Reservado para Número de Slide 3"/>
          <p:cNvSpPr>
            <a:spLocks noGrp="1"/>
          </p:cNvSpPr>
          <p:nvPr>
            <p:ph type="sldNum" sz="quarter" idx="10"/>
          </p:nvPr>
        </p:nvSpPr>
        <p:spPr/>
        <p:txBody>
          <a:bodyPr/>
          <a:lstStyle/>
          <a:p>
            <a:fld id="{91FD2540-F537-47DA-BDAC-AA56C720B8F3}" type="slidenum">
              <a:rPr lang="en-US" smtClean="0"/>
              <a:pPr/>
              <a:t>59</a:t>
            </a:fld>
            <a:endParaRPr lang="en-US"/>
          </a:p>
        </p:txBody>
      </p:sp>
    </p:spTree>
    <p:extLst>
      <p:ext uri="{BB962C8B-B14F-4D97-AF65-F5344CB8AC3E}">
        <p14:creationId xmlns:p14="http://schemas.microsoft.com/office/powerpoint/2010/main" val="1295075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0700ABF-E138-4ACA-9E8E-502CB452729A}" type="slidenum">
              <a:rPr lang="en-US" smtClean="0"/>
              <a:pPr>
                <a:defRPr/>
              </a:pPr>
              <a:t>60</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Barrier Wall</a:t>
            </a:r>
          </a:p>
          <a:p>
            <a:endParaRPr lang="en-US" dirty="0" smtClean="0"/>
          </a:p>
          <a:p>
            <a:r>
              <a:rPr lang="en-US" dirty="0" smtClean="0"/>
              <a:t>Someone</a:t>
            </a:r>
            <a:r>
              <a:rPr lang="en-US" baseline="0" dirty="0" smtClean="0"/>
              <a:t> might say yea 1-inch is not much but is it possible.  </a:t>
            </a:r>
            <a:endParaRPr lang="en-US" dirty="0"/>
          </a:p>
        </p:txBody>
      </p:sp>
      <p:sp>
        <p:nvSpPr>
          <p:cNvPr id="4" name="Slide Number Placeholder 3"/>
          <p:cNvSpPr>
            <a:spLocks noGrp="1"/>
          </p:cNvSpPr>
          <p:nvPr>
            <p:ph type="sldNum" sz="quarter" idx="10"/>
          </p:nvPr>
        </p:nvSpPr>
        <p:spPr/>
        <p:txBody>
          <a:bodyPr/>
          <a:lstStyle/>
          <a:p>
            <a:fld id="{6527806E-5C08-4E77-8BEF-A7F6C971A33C}" type="slidenum">
              <a:rPr lang="en-US" smtClean="0"/>
              <a:pPr/>
              <a:t>63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0" i="0" kern="1200" dirty="0" smtClean="0">
                <a:solidFill>
                  <a:schemeClr val="tx1"/>
                </a:solidFill>
                <a:effectLst/>
                <a:latin typeface="+mn-lt"/>
                <a:ea typeface="+mn-ea"/>
                <a:cs typeface="+mn-cs"/>
              </a:rPr>
              <a:t>“</a:t>
            </a:r>
            <a:r>
              <a:rPr lang="en-US" sz="1200" b="1" dirty="0" smtClean="0">
                <a:solidFill>
                  <a:schemeClr val="bg1"/>
                </a:solidFill>
                <a:effectLst/>
                <a:latin typeface="Arial" pitchFamily="34" charset="0"/>
              </a:rPr>
              <a:t>sluice gate invert” INVERT</a:t>
            </a:r>
            <a:r>
              <a:rPr lang="en-US" sz="1200" b="1" baseline="0" dirty="0" smtClean="0">
                <a:solidFill>
                  <a:schemeClr val="bg1"/>
                </a:solidFill>
                <a:effectLst/>
                <a:latin typeface="Arial" pitchFamily="34" charset="0"/>
              </a:rPr>
              <a:t> ??? == bottom / </a:t>
            </a:r>
            <a:r>
              <a:rPr lang="en-US" sz="1200" b="1" baseline="0" dirty="0" err="1" smtClean="0">
                <a:solidFill>
                  <a:schemeClr val="bg1"/>
                </a:solidFill>
                <a:effectLst/>
                <a:latin typeface="Arial" pitchFamily="34" charset="0"/>
              </a:rPr>
              <a:t>fundo</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Normal pool level elevation (feet above sea level), locally known as </a:t>
            </a:r>
            <a:r>
              <a:rPr lang="en-US" sz="1200" b="0" i="0" kern="1200" dirty="0" err="1" smtClean="0">
                <a:solidFill>
                  <a:schemeClr val="tx1"/>
                </a:solidFill>
                <a:effectLst/>
                <a:latin typeface="+mn-lt"/>
                <a:ea typeface="+mn-ea"/>
                <a:cs typeface="+mn-cs"/>
              </a:rPr>
              <a:t>powerpool</a:t>
            </a:r>
            <a:r>
              <a:rPr lang="en-US" sz="1200" b="0" i="0" kern="1200" dirty="0" smtClean="0">
                <a:solidFill>
                  <a:schemeClr val="tx1"/>
                </a:solidFill>
                <a:effectLst/>
                <a:latin typeface="+mn-lt"/>
                <a:ea typeface="+mn-ea"/>
                <a:cs typeface="+mn-cs"/>
              </a:rPr>
              <a:t>.</a:t>
            </a:r>
            <a:endParaRPr lang="pt-BR" dirty="0"/>
          </a:p>
        </p:txBody>
      </p:sp>
      <p:sp>
        <p:nvSpPr>
          <p:cNvPr id="4" name="Espaço Reservado para Número de Slide 3"/>
          <p:cNvSpPr>
            <a:spLocks noGrp="1"/>
          </p:cNvSpPr>
          <p:nvPr>
            <p:ph type="sldNum" sz="quarter" idx="10"/>
          </p:nvPr>
        </p:nvSpPr>
        <p:spPr/>
        <p:txBody>
          <a:bodyPr/>
          <a:lstStyle/>
          <a:p>
            <a:fld id="{91FD2540-F537-47DA-BDAC-AA56C720B8F3}" type="slidenum">
              <a:rPr lang="en-US" smtClean="0"/>
              <a:pPr/>
              <a:t>8</a:t>
            </a:fld>
            <a:endParaRPr lang="en-US"/>
          </a:p>
        </p:txBody>
      </p:sp>
    </p:spTree>
    <p:extLst>
      <p:ext uri="{BB962C8B-B14F-4D97-AF65-F5344CB8AC3E}">
        <p14:creationId xmlns:p14="http://schemas.microsoft.com/office/powerpoint/2010/main" val="32736141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PBW ??</a:t>
            </a:r>
          </a:p>
          <a:p>
            <a:endParaRPr lang="en-US" dirty="0" smtClean="0"/>
          </a:p>
          <a:p>
            <a:endParaRPr lang="en-US" dirty="0" smtClean="0"/>
          </a:p>
          <a:p>
            <a:r>
              <a:rPr lang="en-US" dirty="0" smtClean="0"/>
              <a:t>Histogram doesn’t reflect</a:t>
            </a:r>
            <a:r>
              <a:rPr lang="en-US" baseline="0" dirty="0" smtClean="0"/>
              <a:t> the min wall thickness (i.e. 22.8 inches), but I will update the histogram once we receive an updated spreadsheet.  </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0" kern="0" dirty="0" smtClean="0">
                <a:solidFill>
                  <a:schemeClr val="tx2"/>
                </a:solidFill>
                <a:latin typeface="Times New Roman" pitchFamily="18" charset="0"/>
                <a:ea typeface="+mn-ea"/>
                <a:cs typeface="Times New Roman" pitchFamily="18" charset="0"/>
              </a:rPr>
              <a:t>Barrier Wall </a:t>
            </a:r>
          </a:p>
          <a:p>
            <a:r>
              <a:rPr lang="en-US" sz="1200" b="0" kern="0" dirty="0" smtClean="0">
                <a:solidFill>
                  <a:schemeClr val="tx2"/>
                </a:solidFill>
                <a:latin typeface="Times New Roman" pitchFamily="18" charset="0"/>
                <a:ea typeface="+mn-ea"/>
                <a:cs typeface="Times New Roman" pitchFamily="18" charset="0"/>
              </a:rPr>
              <a:t>CBW – Combined Barrier Wall</a:t>
            </a:r>
            <a:endParaRPr lang="pt-BR" b="0" dirty="0"/>
          </a:p>
        </p:txBody>
      </p:sp>
      <p:sp>
        <p:nvSpPr>
          <p:cNvPr id="4" name="Espaço Reservado para Número de Slide 3"/>
          <p:cNvSpPr>
            <a:spLocks noGrp="1"/>
          </p:cNvSpPr>
          <p:nvPr>
            <p:ph type="sldNum" sz="quarter" idx="10"/>
          </p:nvPr>
        </p:nvSpPr>
        <p:spPr/>
        <p:txBody>
          <a:bodyPr/>
          <a:lstStyle/>
          <a:p>
            <a:fld id="{91FD2540-F537-47DA-BDAC-AA56C720B8F3}" type="slidenum">
              <a:rPr lang="en-US" smtClean="0"/>
              <a:pPr/>
              <a:t>65</a:t>
            </a:fld>
            <a:endParaRPr lang="en-US"/>
          </a:p>
        </p:txBody>
      </p:sp>
    </p:spTree>
    <p:extLst>
      <p:ext uri="{BB962C8B-B14F-4D97-AF65-F5344CB8AC3E}">
        <p14:creationId xmlns:p14="http://schemas.microsoft.com/office/powerpoint/2010/main" val="23048247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3963A8FC-BF57-45BF-AD1F-6F53279065B2}" type="slidenum">
              <a:rPr lang="en-US" smtClean="0"/>
              <a:pPr/>
              <a:t>66</a:t>
            </a:fld>
            <a:endParaRPr lang="en-US"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buFont typeface="Arial" pitchFamily="34" charset="0"/>
              <a:buNone/>
            </a:pPr>
            <a:r>
              <a:rPr lang="en-US" dirty="0" smtClean="0"/>
              <a:t>Barrier Wall</a:t>
            </a:r>
          </a:p>
          <a:p>
            <a:pPr eaLnBrk="1" hangingPunct="1">
              <a:buFont typeface="Arial" pitchFamily="34" charset="0"/>
              <a:buNone/>
            </a:pPr>
            <a:r>
              <a:rPr lang="en-US" dirty="0" smtClean="0"/>
              <a:t>Mill Panels??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Dog</a:t>
            </a:r>
            <a:r>
              <a:rPr lang="en-US" baseline="0" dirty="0" smtClean="0"/>
              <a:t> </a:t>
            </a:r>
            <a:r>
              <a:rPr lang="en-US" dirty="0" smtClean="0"/>
              <a:t>bone</a:t>
            </a:r>
            <a:r>
              <a:rPr lang="en-US" baseline="0" dirty="0" smtClean="0"/>
              <a:t> – helps us avoid the need to form an edge overlap connection between single panels within the rock.</a:t>
            </a:r>
          </a:p>
          <a:p>
            <a:r>
              <a:rPr lang="en-US" baseline="0" dirty="0" smtClean="0"/>
              <a:t>Middle piles – reduce the effort required of the hydromill. They are drilled to full depth and reduce the spacing to 63 in.</a:t>
            </a:r>
          </a:p>
          <a:p>
            <a:endParaRPr lang="en-US" baseline="0" dirty="0" smtClean="0"/>
          </a:p>
          <a:p>
            <a:r>
              <a:rPr lang="en-US" baseline="0" dirty="0" smtClean="0"/>
              <a:t>Middle panels achieved with a narrower cutting head.</a:t>
            </a:r>
          </a:p>
          <a:p>
            <a:endParaRPr lang="en-US" baseline="0" dirty="0" smtClean="0"/>
          </a:p>
          <a:p>
            <a:r>
              <a:rPr lang="en-US" baseline="0" dirty="0" smtClean="0"/>
              <a:t>3 types:</a:t>
            </a:r>
          </a:p>
          <a:p>
            <a:r>
              <a:rPr lang="en-US" baseline="0" dirty="0" smtClean="0"/>
              <a:t>-no middle</a:t>
            </a:r>
          </a:p>
          <a:p>
            <a:r>
              <a:rPr lang="en-US" baseline="0" dirty="0" smtClean="0"/>
              <a:t>-middle not backfilled (will lack a pile with homogenous material but will save concreting time.)</a:t>
            </a:r>
          </a:p>
          <a:p>
            <a:r>
              <a:rPr lang="en-US" baseline="0" dirty="0" smtClean="0"/>
              <a:t>-middle backfilled (mill has three piles to excavate through full depth)(at reduced strengths)</a:t>
            </a:r>
          </a:p>
        </p:txBody>
      </p:sp>
      <p:sp>
        <p:nvSpPr>
          <p:cNvPr id="4" name="Slide Number Placeholder 3"/>
          <p:cNvSpPr>
            <a:spLocks noGrp="1"/>
          </p:cNvSpPr>
          <p:nvPr>
            <p:ph type="sldNum" sz="quarter" idx="10"/>
          </p:nvPr>
        </p:nvSpPr>
        <p:spPr/>
        <p:txBody>
          <a:bodyPr/>
          <a:lstStyle/>
          <a:p>
            <a:fld id="{AE0D6E9F-5B06-4E3E-A27D-4BC8D72ED33E}" type="slidenum">
              <a:rPr lang="en-US" smtClean="0"/>
              <a:pPr/>
              <a:t>67</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Rot="1" noChangeAspect="1" noChangeArrowheads="1" noTextEdit="1"/>
          </p:cNvSpPr>
          <p:nvPr>
            <p:ph type="sldImg"/>
          </p:nvPr>
        </p:nvSpPr>
        <p:spPr>
          <a:xfrm>
            <a:off x="1144588" y="684213"/>
            <a:ext cx="4573587" cy="3430587"/>
          </a:xfrm>
          <a:ln/>
        </p:spPr>
      </p:sp>
      <p:sp>
        <p:nvSpPr>
          <p:cNvPr id="45060" name="Rectangle 3"/>
          <p:cNvSpPr>
            <a:spLocks noGrp="1" noChangeArrowheads="1"/>
          </p:cNvSpPr>
          <p:nvPr>
            <p:ph type="body" idx="1"/>
          </p:nvPr>
        </p:nvSpPr>
        <p:spPr>
          <a:xfrm>
            <a:off x="914401" y="4343400"/>
            <a:ext cx="5029200" cy="4116388"/>
          </a:xfrm>
          <a:noFill/>
          <a:ln/>
        </p:spPr>
        <p:txBody>
          <a:bodyPr/>
          <a:lstStyle/>
          <a:p>
            <a:pPr eaLnBrk="1" hangingPunct="1">
              <a:buFontTx/>
              <a:buChar char="•"/>
            </a:pPr>
            <a:r>
              <a:rPr lang="en-US" sz="1600" dirty="0" smtClean="0"/>
              <a:t> Concrete:</a:t>
            </a:r>
            <a:r>
              <a:rPr lang="en-US" sz="1600" baseline="0" dirty="0" smtClean="0"/>
              <a:t>  If possible, eliminate the use of manufactured sand (i.e. limestone).</a:t>
            </a:r>
          </a:p>
          <a:p>
            <a:pPr eaLnBrk="1" hangingPunct="1">
              <a:buFontTx/>
              <a:buChar char="•"/>
            </a:pPr>
            <a:r>
              <a:rPr lang="en-US" sz="1600" baseline="0" dirty="0" smtClean="0"/>
              <a:t> Tremie Process:  Be sure your connections are sealed with a rubber gasket</a:t>
            </a:r>
          </a:p>
          <a:p>
            <a:pPr eaLnBrk="1" hangingPunct="1">
              <a:buFontTx/>
              <a:buChar char="•"/>
            </a:pPr>
            <a:r>
              <a:rPr lang="en-US" sz="1600" baseline="0" dirty="0" smtClean="0"/>
              <a:t> High strength versus ductile concrete</a:t>
            </a:r>
          </a:p>
          <a:p>
            <a:pPr eaLnBrk="1" hangingPunct="1">
              <a:buFontTx/>
              <a:buChar char="•"/>
            </a:pPr>
            <a:endParaRPr lang="en-US" sz="1600" baseline="0" dirty="0" smtClean="0"/>
          </a:p>
          <a:p>
            <a:pPr eaLnBrk="1" hangingPunct="1">
              <a:buFontTx/>
              <a:buChar char="•"/>
            </a:pPr>
            <a:r>
              <a:rPr lang="en-US" sz="1600" baseline="0" dirty="0" smtClean="0"/>
              <a:t> Fill both hoppers and tremie lines simultaneously to maintain a level concrete surface in the excavation</a:t>
            </a:r>
          </a:p>
          <a:p>
            <a:pPr eaLnBrk="1" hangingPunct="1">
              <a:buFontTx/>
              <a:buChar char="•"/>
            </a:pPr>
            <a:r>
              <a:rPr lang="en-US" sz="1600" baseline="0" dirty="0" smtClean="0"/>
              <a:t> Used a high density foam plug as a go devil</a:t>
            </a:r>
          </a:p>
          <a:p>
            <a:pPr eaLnBrk="1" hangingPunct="1">
              <a:buFontTx/>
              <a:buChar char="•"/>
            </a:pPr>
            <a:r>
              <a:rPr lang="en-US" sz="1600" baseline="0" dirty="0" smtClean="0"/>
              <a:t> Used rubber gaskets and duct tape to seal joints in the tremie lines.  </a:t>
            </a:r>
          </a:p>
          <a:p>
            <a:pPr eaLnBrk="1" hangingPunct="1">
              <a:buFontTx/>
              <a:buChar char="•"/>
            </a:pPr>
            <a:r>
              <a:rPr lang="en-US" sz="1600" baseline="0" dirty="0" smtClean="0"/>
              <a:t> Tracking Arrival Times</a:t>
            </a:r>
          </a:p>
          <a:p>
            <a:pPr eaLnBrk="1" hangingPunct="1">
              <a:buFontTx/>
              <a:buChar char="•"/>
            </a:pPr>
            <a:r>
              <a:rPr lang="en-US" sz="1600" baseline="0" dirty="0" smtClean="0"/>
              <a:t> Volume Placed versus theoretical (</a:t>
            </a:r>
            <a:r>
              <a:rPr lang="en-US" sz="1600" baseline="0" dirty="0" err="1" smtClean="0"/>
              <a:t>overbreak</a:t>
            </a:r>
            <a:r>
              <a:rPr lang="en-US" sz="1600" baseline="0" dirty="0" smtClean="0"/>
              <a:t>)</a:t>
            </a:r>
          </a:p>
          <a:p>
            <a:pPr eaLnBrk="1" hangingPunct="1">
              <a:buFontTx/>
              <a:buChar char="•"/>
            </a:pPr>
            <a:r>
              <a:rPr lang="en-US" sz="1600" baseline="0" dirty="0" smtClean="0"/>
              <a:t> Tremie Pipe Depths</a:t>
            </a:r>
          </a:p>
          <a:p>
            <a:pPr eaLnBrk="1" hangingPunct="1">
              <a:buFontTx/>
              <a:buChar char="•"/>
            </a:pPr>
            <a:r>
              <a:rPr lang="en-US" sz="1600" baseline="0" dirty="0" smtClean="0"/>
              <a:t> Concrete Depths</a:t>
            </a:r>
          </a:p>
          <a:p>
            <a:pPr eaLnBrk="1" hangingPunct="1">
              <a:buFontTx/>
              <a:buChar char="•"/>
            </a:pPr>
            <a:r>
              <a:rPr lang="en-US" sz="1600" baseline="0" dirty="0" smtClean="0"/>
              <a:t> Tremie Embedment (min of 10-ft – max of 30-ft)</a:t>
            </a:r>
          </a:p>
          <a:p>
            <a:pPr eaLnBrk="1" hangingPunct="1">
              <a:buFontTx/>
              <a:buChar char="•"/>
            </a:pPr>
            <a:r>
              <a:rPr lang="en-US" sz="1600" baseline="0" dirty="0" smtClean="0"/>
              <a:t>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1FD2540-F537-47DA-BDAC-AA56C720B8F3}" type="slidenum">
              <a:rPr lang="en-US" smtClean="0"/>
              <a:pPr/>
              <a:t>70</a:t>
            </a:fld>
            <a:endParaRPr lang="en-US"/>
          </a:p>
        </p:txBody>
      </p:sp>
    </p:spTree>
    <p:extLst>
      <p:ext uri="{BB962C8B-B14F-4D97-AF65-F5344CB8AC3E}">
        <p14:creationId xmlns:p14="http://schemas.microsoft.com/office/powerpoint/2010/main" val="2454070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872D5A-F942-49B9-8CB6-31983125D8CA}" type="slidenum">
              <a:rPr lang="en-US"/>
              <a:pPr/>
              <a:t>10</a:t>
            </a:fld>
            <a:endParaRPr lang="en-US"/>
          </a:p>
        </p:txBody>
      </p:sp>
      <p:sp>
        <p:nvSpPr>
          <p:cNvPr id="269314" name="Rectangle 2"/>
          <p:cNvSpPr>
            <a:spLocks noGrp="1" noRot="1" noChangeAspect="1" noChangeArrowheads="1" noTextEdit="1"/>
          </p:cNvSpPr>
          <p:nvPr>
            <p:ph type="sldImg"/>
          </p:nvPr>
        </p:nvSpPr>
        <p:spPr>
          <a:xfrm>
            <a:off x="1144588" y="682625"/>
            <a:ext cx="4573587" cy="3432175"/>
          </a:xfrm>
          <a:ln/>
        </p:spPr>
      </p:sp>
      <p:sp>
        <p:nvSpPr>
          <p:cNvPr id="269315" name="Rectangle 3"/>
          <p:cNvSpPr>
            <a:spLocks noGrp="1" noChangeArrowheads="1"/>
          </p:cNvSpPr>
          <p:nvPr>
            <p:ph type="body" idx="1"/>
          </p:nvPr>
        </p:nvSpPr>
        <p:spPr>
          <a:xfrm>
            <a:off x="914921" y="4343401"/>
            <a:ext cx="5028161" cy="4117932"/>
          </a:xfrm>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type="dt" idx="1"/>
          </p:nvPr>
        </p:nvSpPr>
        <p:spPr>
          <a:ln/>
        </p:spPr>
        <p:txBody>
          <a:bodyPr/>
          <a:lstStyle/>
          <a:p>
            <a:fld id="{E1D65DD0-25BD-44D2-B681-514C5DFAE220}" type="datetime9">
              <a:rPr lang="en-US"/>
              <a:pPr/>
              <a:t>5/23/2013 11:51:44 AM</a:t>
            </a:fld>
            <a:endParaRPr lang="en-US"/>
          </a:p>
        </p:txBody>
      </p:sp>
      <p:sp>
        <p:nvSpPr>
          <p:cNvPr id="8" name="Rectangle 7"/>
          <p:cNvSpPr>
            <a:spLocks noGrp="1" noChangeArrowheads="1"/>
          </p:cNvSpPr>
          <p:nvPr>
            <p:ph type="sldNum" sz="quarter" idx="5"/>
          </p:nvPr>
        </p:nvSpPr>
        <p:spPr>
          <a:ln/>
        </p:spPr>
        <p:txBody>
          <a:bodyPr/>
          <a:lstStyle/>
          <a:p>
            <a:fld id="{1347D64B-73A2-4477-BFAE-BDAE07E6DF72}" type="slidenum">
              <a:rPr lang="en-US"/>
              <a:pPr/>
              <a:t>11</a:t>
            </a:fld>
            <a:endParaRPr lang="en-US"/>
          </a:p>
        </p:txBody>
      </p:sp>
      <p:sp>
        <p:nvSpPr>
          <p:cNvPr id="3190786" name="Rectangle 7"/>
          <p:cNvSpPr txBox="1">
            <a:spLocks noGrp="1" noChangeArrowheads="1"/>
          </p:cNvSpPr>
          <p:nvPr/>
        </p:nvSpPr>
        <p:spPr bwMode="auto">
          <a:xfrm>
            <a:off x="3884027" y="8684926"/>
            <a:ext cx="2972421" cy="457513"/>
          </a:xfrm>
          <a:prstGeom prst="rect">
            <a:avLst/>
          </a:prstGeom>
          <a:noFill/>
          <a:ln w="9525">
            <a:noFill/>
            <a:miter lim="800000"/>
            <a:headEnd/>
            <a:tailEnd/>
          </a:ln>
        </p:spPr>
        <p:txBody>
          <a:bodyPr lIns="91426" tIns="45713" rIns="91426" bIns="45713" anchor="b"/>
          <a:lstStyle/>
          <a:p>
            <a:pPr algn="r" defTabSz="914437"/>
            <a:fld id="{55AE8D37-D288-4D21-9852-A240912A84B6}" type="slidenum">
              <a:rPr lang="en-US" sz="1200"/>
              <a:pPr algn="r" defTabSz="914437"/>
              <a:t>11</a:t>
            </a:fld>
            <a:endParaRPr lang="en-US" sz="1200" dirty="0"/>
          </a:p>
        </p:txBody>
      </p:sp>
      <p:sp>
        <p:nvSpPr>
          <p:cNvPr id="3190787" name="Rectangle 2"/>
          <p:cNvSpPr>
            <a:spLocks noGrp="1" noRot="1" noChangeAspect="1" noChangeArrowheads="1" noTextEdit="1"/>
          </p:cNvSpPr>
          <p:nvPr>
            <p:ph type="sldImg"/>
          </p:nvPr>
        </p:nvSpPr>
        <p:spPr>
          <a:xfrm>
            <a:off x="1144588" y="682625"/>
            <a:ext cx="4573587" cy="3432175"/>
          </a:xfrm>
          <a:ln/>
        </p:spPr>
      </p:sp>
      <p:sp>
        <p:nvSpPr>
          <p:cNvPr id="3190788" name="Rectangle 3"/>
          <p:cNvSpPr>
            <a:spLocks noGrp="1" noChangeArrowheads="1"/>
          </p:cNvSpPr>
          <p:nvPr>
            <p:ph type="body" idx="1"/>
          </p:nvPr>
        </p:nvSpPr>
        <p:spPr>
          <a:xfrm>
            <a:off x="914711" y="4344025"/>
            <a:ext cx="5028579" cy="4117611"/>
          </a:xfrm>
        </p:spPr>
        <p:txBody>
          <a:bodyPr lIns="91426" tIns="45713" rIns="91426" bIns="45713"/>
          <a:lstStyle/>
          <a:p>
            <a:pPr eaLnBrk="1" hangingPunct="1">
              <a:buFontTx/>
              <a:buChar char="•"/>
            </a:pPr>
            <a:r>
              <a:rPr lang="en-US" b="1" dirty="0"/>
              <a:t>View looking down on the embankment shown in gray.  Note the location of the cutoff trench running under the upstream portion of the dam and tying into the back of the concrete portion of the dam where the embankment wraps around the concrete section.  This is a critical section and where we have a lot of the caves in the foundation</a:t>
            </a:r>
          </a:p>
          <a:p>
            <a:pPr eaLnBrk="1" hangingPunct="1">
              <a:buFontTx/>
              <a:buChar char="•"/>
            </a:pPr>
            <a:r>
              <a:rPr lang="en-US" b="1" dirty="0"/>
              <a:t>The cutoff actually followed a large channel in the rock that was intercepted during the construction of the cutoff trench.  The designers decided to use this natural channel as the cutoff trench.</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DED609-4D17-4830-8E73-77EC0585F7FE}" type="slidenum">
              <a:rPr lang="en-US"/>
              <a:pPr/>
              <a:t>12</a:t>
            </a:fld>
            <a:endParaRPr lang="en-US"/>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xfrm>
            <a:off x="757238" y="4203700"/>
            <a:ext cx="5029200" cy="4113213"/>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“Solution features intercepting cut</a:t>
            </a:r>
            <a:r>
              <a:rPr lang="en-US" sz="1600" baseline="0" dirty="0" smtClean="0"/>
              <a:t>off trench</a:t>
            </a:r>
            <a:r>
              <a:rPr lang="en-US" sz="1600" dirty="0" smtClean="0"/>
              <a:t>” – xxx de </a:t>
            </a:r>
            <a:r>
              <a:rPr lang="en-US" sz="1600" dirty="0" err="1" smtClean="0"/>
              <a:t>dissolução</a:t>
            </a:r>
            <a:endParaRPr lang="en-US" sz="16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l" defTabSz="914400" rtl="0" eaLnBrk="1" fontAlgn="auto" latinLnBrk="0" hangingPunct="1">
              <a:lnSpc>
                <a:spcPct val="100000"/>
              </a:lnSpc>
              <a:spcBef>
                <a:spcPts val="0"/>
              </a:spcBef>
              <a:spcAft>
                <a:spcPts val="0"/>
              </a:spcAft>
              <a:buClrTx/>
              <a:buSzTx/>
              <a:buFontTx/>
              <a:buChar char="•"/>
              <a:tabLst/>
              <a:defRPr/>
            </a:pPr>
            <a:r>
              <a:rPr lang="en-US" sz="1600" dirty="0" smtClean="0"/>
              <a:t>I have a series of Photos of the cutoff trench that illustrate the problems with the trench construction as well as an indication of the rock condition beneath the embankment.</a:t>
            </a:r>
          </a:p>
          <a:p>
            <a:pPr>
              <a:buFontTx/>
              <a:buChar char="•"/>
            </a:pPr>
            <a:endParaRPr lang="en-US" sz="1600" dirty="0" smtClean="0"/>
          </a:p>
          <a:p>
            <a:pPr>
              <a:buFontTx/>
              <a:buChar char="•"/>
            </a:pPr>
            <a:r>
              <a:rPr lang="en-US" sz="1600" dirty="0" smtClean="0"/>
              <a:t>Note </a:t>
            </a:r>
            <a:r>
              <a:rPr lang="en-US" sz="1600" dirty="0"/>
              <a:t>size of twin caves in relation to workers.</a:t>
            </a:r>
          </a:p>
          <a:p>
            <a:pPr>
              <a:buFontTx/>
              <a:buChar char="•"/>
            </a:pPr>
            <a:r>
              <a:rPr lang="en-US" sz="1600" dirty="0"/>
              <a:t>Note other caves and small solution features</a:t>
            </a:r>
          </a:p>
          <a:p>
            <a:pPr>
              <a:buFontTx/>
              <a:buChar char="•"/>
            </a:pPr>
            <a:r>
              <a:rPr lang="en-US" sz="1600" dirty="0"/>
              <a:t>Seepage along bedding planes.</a:t>
            </a:r>
          </a:p>
          <a:p>
            <a:pPr>
              <a:buFontTx/>
              <a:buChar char="•"/>
            </a:pPr>
            <a:r>
              <a:rPr lang="en-US" sz="1600" dirty="0" smtClean="0"/>
              <a:t>Tie </a:t>
            </a:r>
            <a:r>
              <a:rPr lang="en-US" sz="1600" dirty="0"/>
              <a:t>in to monolith will be near top of picture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1FD2540-F537-47DA-BDAC-AA56C720B8F3}" type="slidenum">
              <a:rPr lang="en-US" smtClean="0"/>
              <a:pPr/>
              <a:t>13</a:t>
            </a:fld>
            <a:endParaRPr lang="en-US"/>
          </a:p>
        </p:txBody>
      </p:sp>
    </p:spTree>
    <p:extLst>
      <p:ext uri="{BB962C8B-B14F-4D97-AF65-F5344CB8AC3E}">
        <p14:creationId xmlns:p14="http://schemas.microsoft.com/office/powerpoint/2010/main" val="785578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1C64DF-907B-4ADA-A731-702D1439629F}" type="slidenum">
              <a:rPr lang="en-US"/>
              <a:pPr/>
              <a:t>14</a:t>
            </a:fld>
            <a:endParaRPr lang="en-US"/>
          </a:p>
        </p:txBody>
      </p:sp>
      <p:sp>
        <p:nvSpPr>
          <p:cNvPr id="438274" name="Rectangle 2"/>
          <p:cNvSpPr>
            <a:spLocks noGrp="1" noRot="1" noChangeAspect="1" noChangeArrowheads="1" noTextEdit="1"/>
          </p:cNvSpPr>
          <p:nvPr>
            <p:ph type="sldImg"/>
          </p:nvPr>
        </p:nvSpPr>
        <p:spPr>
          <a:xfrm>
            <a:off x="1143000" y="684213"/>
            <a:ext cx="4573588" cy="3430587"/>
          </a:xfrm>
          <a:ln/>
        </p:spPr>
      </p:sp>
      <p:sp>
        <p:nvSpPr>
          <p:cNvPr id="438275" name="Rectangle 3"/>
          <p:cNvSpPr>
            <a:spLocks noGrp="1" noChangeArrowheads="1"/>
          </p:cNvSpPr>
          <p:nvPr>
            <p:ph type="body" idx="1"/>
          </p:nvPr>
        </p:nvSpPr>
        <p:spPr>
          <a:xfrm>
            <a:off x="914400" y="4343400"/>
            <a:ext cx="5029200" cy="4116388"/>
          </a:xfrm>
        </p:spPr>
        <p:txBody>
          <a:bodyPr/>
          <a:lstStyle/>
          <a:p>
            <a:pPr>
              <a:buFontTx/>
              <a:buChar char="•"/>
            </a:pPr>
            <a:r>
              <a:rPr lang="en-US" sz="1600" dirty="0" smtClean="0"/>
              <a:t>View </a:t>
            </a:r>
            <a:r>
              <a:rPr lang="en-US" sz="1600" dirty="0"/>
              <a:t>of cutoff trench at trench sta. 5+50, about 200 feet from where the trench ties into concrete Monolith 37</a:t>
            </a:r>
          </a:p>
          <a:p>
            <a:pPr>
              <a:buFontTx/>
              <a:buChar char="•"/>
            </a:pPr>
            <a:r>
              <a:rPr lang="en-US" sz="1600" dirty="0"/>
              <a:t>Note the text between the dots.  Gives the philosophy adopted:</a:t>
            </a:r>
          </a:p>
          <a:p>
            <a:pPr lvl="1">
              <a:buFontTx/>
              <a:buChar char="•"/>
            </a:pPr>
            <a:r>
              <a:rPr lang="en-US" sz="1600" dirty="0"/>
              <a:t>Not necessary to remove all overhangs or have smooth flattened surface to compact fill against</a:t>
            </a:r>
          </a:p>
          <a:p>
            <a:pPr lvl="1">
              <a:buFontTx/>
              <a:buChar char="•"/>
            </a:pPr>
            <a:r>
              <a:rPr lang="en-US" sz="1600" dirty="0"/>
              <a:t>Only necessary to have a 10 foot width of compacted fill.  Not necessary to have compaction of fill at edges against trench wall, under overhangs,  or in intercepting solution features</a:t>
            </a:r>
          </a:p>
          <a:p>
            <a:pPr lvl="1">
              <a:buFontTx/>
              <a:buChar char="•"/>
            </a:pPr>
            <a:endParaRPr lang="en-US" sz="16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52400"/>
            <a:ext cx="215265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152400"/>
            <a:ext cx="630555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F4B7F1BA-D67F-4C9B-A45C-B616BB13022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03CC7D5-AADD-49FA-8209-475AB0712B2E}"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6195FBA0-85FA-41DD-A1DD-482288AB0F1B}"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FAD4C019-37C7-4484-AE0D-6330E9A36984}"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78772D2-7AE8-4A93-AA45-9019B250B68F}"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fld id="{62ABEF5F-8FA6-440F-B410-7B1ED1EF4D37}"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2BF0D79-5E21-4B51-83BC-01370C6300A1}"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8660489-68D3-439A-9BFF-659C217B7CE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100AD57-2CF4-4544-96CA-35FCAB7A7A6B}"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4F2CABE-9980-4043-AA6F-5024EEE23119}"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D79B778-9B5B-44B4-90AA-9D0DD5F65344}"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3886200"/>
          </a:xfrm>
        </p:spPr>
        <p:txBody>
          <a:bodyPr/>
          <a:lstStyle/>
          <a:p>
            <a:endParaRPr lang="en-US"/>
          </a:p>
        </p:txBody>
      </p:sp>
      <p:sp>
        <p:nvSpPr>
          <p:cNvPr id="4" name="Slide Number Placeholder 3"/>
          <p:cNvSpPr>
            <a:spLocks noGrp="1"/>
          </p:cNvSpPr>
          <p:nvPr>
            <p:ph type="sldNum" sz="quarter" idx="10"/>
          </p:nvPr>
        </p:nvSpPr>
        <p:spPr>
          <a:xfrm>
            <a:off x="3657600" y="6381750"/>
            <a:ext cx="2133600" cy="476250"/>
          </a:xfrm>
        </p:spPr>
        <p:txBody>
          <a:bodyPr/>
          <a:lstStyle>
            <a:lvl1pPr>
              <a:defRPr/>
            </a:lvl1pPr>
          </a:lstStyle>
          <a:p>
            <a:fld id="{496E1339-BBF7-41CA-85A4-E11361E48BF3}"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62" name="Picture 38"/>
          <p:cNvPicPr>
            <a:picLocks noChangeAspect="1" noChangeArrowheads="1"/>
          </p:cNvPicPr>
          <p:nvPr userDrawn="1"/>
        </p:nvPicPr>
        <p:blipFill>
          <a:blip r:embed="rId13" cstate="print"/>
          <a:srcRect/>
          <a:stretch>
            <a:fillRect/>
          </a:stretch>
        </p:blipFill>
        <p:spPr bwMode="auto">
          <a:xfrm>
            <a:off x="3886200" y="3448050"/>
            <a:ext cx="5257800" cy="3409950"/>
          </a:xfrm>
          <a:prstGeom prst="rect">
            <a:avLst/>
          </a:prstGeom>
          <a:noFill/>
          <a:ln w="9525">
            <a:noFill/>
            <a:miter lim="800000"/>
            <a:headEnd/>
            <a:tailEnd/>
          </a:ln>
          <a:effectLst/>
        </p:spPr>
      </p:pic>
      <p:pic>
        <p:nvPicPr>
          <p:cNvPr id="1063" name="Picture 39"/>
          <p:cNvPicPr>
            <a:picLocks noChangeAspect="1" noChangeArrowheads="1"/>
          </p:cNvPicPr>
          <p:nvPr userDrawn="1"/>
        </p:nvPicPr>
        <p:blipFill>
          <a:blip r:embed="rId14" cstate="print"/>
          <a:srcRect/>
          <a:stretch>
            <a:fillRect/>
          </a:stretch>
        </p:blipFill>
        <p:spPr bwMode="auto">
          <a:xfrm>
            <a:off x="5029200" y="1676400"/>
            <a:ext cx="4114800" cy="2324100"/>
          </a:xfrm>
          <a:prstGeom prst="rect">
            <a:avLst/>
          </a:prstGeom>
          <a:noFill/>
          <a:ln w="9525">
            <a:noFill/>
            <a:miter lim="800000"/>
            <a:headEnd/>
            <a:tailEnd/>
          </a:ln>
          <a:effectLst/>
        </p:spPr>
      </p:pic>
      <p:sp>
        <p:nvSpPr>
          <p:cNvPr id="13" name="Freeform 12"/>
          <p:cNvSpPr/>
          <p:nvPr userDrawn="1"/>
        </p:nvSpPr>
        <p:spPr>
          <a:xfrm>
            <a:off x="0" y="-7258"/>
            <a:ext cx="9129486" cy="6894286"/>
          </a:xfrm>
          <a:custGeom>
            <a:avLst/>
            <a:gdLst>
              <a:gd name="connsiteX0" fmla="*/ 0 w 9129486"/>
              <a:gd name="connsiteY0" fmla="*/ 0 h 6894286"/>
              <a:gd name="connsiteX1" fmla="*/ 9129486 w 9129486"/>
              <a:gd name="connsiteY1" fmla="*/ 0 h 6894286"/>
              <a:gd name="connsiteX2" fmla="*/ 9129486 w 9129486"/>
              <a:gd name="connsiteY2" fmla="*/ 1669143 h 6894286"/>
              <a:gd name="connsiteX3" fmla="*/ 8824686 w 9129486"/>
              <a:gd name="connsiteY3" fmla="*/ 1669143 h 6894286"/>
              <a:gd name="connsiteX4" fmla="*/ 8432800 w 9129486"/>
              <a:gd name="connsiteY4" fmla="*/ 1683657 h 6894286"/>
              <a:gd name="connsiteX5" fmla="*/ 8026400 w 9129486"/>
              <a:gd name="connsiteY5" fmla="*/ 1756229 h 6894286"/>
              <a:gd name="connsiteX6" fmla="*/ 7649029 w 9129486"/>
              <a:gd name="connsiteY6" fmla="*/ 1872343 h 6894286"/>
              <a:gd name="connsiteX7" fmla="*/ 7097486 w 9129486"/>
              <a:gd name="connsiteY7" fmla="*/ 2061029 h 6894286"/>
              <a:gd name="connsiteX8" fmla="*/ 6647543 w 9129486"/>
              <a:gd name="connsiteY8" fmla="*/ 2278743 h 6894286"/>
              <a:gd name="connsiteX9" fmla="*/ 6313714 w 9129486"/>
              <a:gd name="connsiteY9" fmla="*/ 2496457 h 6894286"/>
              <a:gd name="connsiteX10" fmla="*/ 5892800 w 9129486"/>
              <a:gd name="connsiteY10" fmla="*/ 2844800 h 6894286"/>
              <a:gd name="connsiteX11" fmla="*/ 5457371 w 9129486"/>
              <a:gd name="connsiteY11" fmla="*/ 3251200 h 6894286"/>
              <a:gd name="connsiteX12" fmla="*/ 5138057 w 9129486"/>
              <a:gd name="connsiteY12" fmla="*/ 3628571 h 6894286"/>
              <a:gd name="connsiteX13" fmla="*/ 4804229 w 9129486"/>
              <a:gd name="connsiteY13" fmla="*/ 4107543 h 6894286"/>
              <a:gd name="connsiteX14" fmla="*/ 4542971 w 9129486"/>
              <a:gd name="connsiteY14" fmla="*/ 4601029 h 6894286"/>
              <a:gd name="connsiteX15" fmla="*/ 4296229 w 9129486"/>
              <a:gd name="connsiteY15" fmla="*/ 5210629 h 6894286"/>
              <a:gd name="connsiteX16" fmla="*/ 4136571 w 9129486"/>
              <a:gd name="connsiteY16" fmla="*/ 5820229 h 6894286"/>
              <a:gd name="connsiteX17" fmla="*/ 4064000 w 9129486"/>
              <a:gd name="connsiteY17" fmla="*/ 6299200 h 6894286"/>
              <a:gd name="connsiteX18" fmla="*/ 4020457 w 9129486"/>
              <a:gd name="connsiteY18" fmla="*/ 6894286 h 6894286"/>
              <a:gd name="connsiteX19" fmla="*/ 0 w 9129486"/>
              <a:gd name="connsiteY19" fmla="*/ 6865257 h 6894286"/>
              <a:gd name="connsiteX20" fmla="*/ 0 w 9129486"/>
              <a:gd name="connsiteY20" fmla="*/ 0 h 689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29486" h="6894286">
                <a:moveTo>
                  <a:pt x="0" y="0"/>
                </a:moveTo>
                <a:lnTo>
                  <a:pt x="9129486" y="0"/>
                </a:lnTo>
                <a:lnTo>
                  <a:pt x="9129486" y="1669143"/>
                </a:lnTo>
                <a:lnTo>
                  <a:pt x="8824686" y="1669143"/>
                </a:lnTo>
                <a:lnTo>
                  <a:pt x="8432800" y="1683657"/>
                </a:lnTo>
                <a:lnTo>
                  <a:pt x="8026400" y="1756229"/>
                </a:lnTo>
                <a:lnTo>
                  <a:pt x="7649029" y="1872343"/>
                </a:lnTo>
                <a:lnTo>
                  <a:pt x="7097486" y="2061029"/>
                </a:lnTo>
                <a:lnTo>
                  <a:pt x="6647543" y="2278743"/>
                </a:lnTo>
                <a:lnTo>
                  <a:pt x="6313714" y="2496457"/>
                </a:lnTo>
                <a:lnTo>
                  <a:pt x="5892800" y="2844800"/>
                </a:lnTo>
                <a:lnTo>
                  <a:pt x="5457371" y="3251200"/>
                </a:lnTo>
                <a:lnTo>
                  <a:pt x="5138057" y="3628571"/>
                </a:lnTo>
                <a:lnTo>
                  <a:pt x="4804229" y="4107543"/>
                </a:lnTo>
                <a:lnTo>
                  <a:pt x="4542971" y="4601029"/>
                </a:lnTo>
                <a:lnTo>
                  <a:pt x="4296229" y="5210629"/>
                </a:lnTo>
                <a:lnTo>
                  <a:pt x="4136571" y="5820229"/>
                </a:lnTo>
                <a:lnTo>
                  <a:pt x="4064000" y="6299200"/>
                </a:lnTo>
                <a:lnTo>
                  <a:pt x="4020457" y="6894286"/>
                </a:lnTo>
                <a:lnTo>
                  <a:pt x="0" y="6865257"/>
                </a:lnTo>
                <a:lnTo>
                  <a:pt x="0" y="0"/>
                </a:lnTo>
                <a:close/>
              </a:path>
            </a:pathLst>
          </a:custGeom>
          <a:solidFill>
            <a:schemeClr val="bg1">
              <a:lumMod val="95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USACE_logo"/>
          <p:cNvPicPr>
            <a:picLocks noChangeAspect="1" noChangeArrowheads="1"/>
          </p:cNvPicPr>
          <p:nvPr userDrawn="1"/>
        </p:nvPicPr>
        <p:blipFill>
          <a:blip r:embed="rId15" cstate="print"/>
          <a:srcRect/>
          <a:stretch>
            <a:fillRect/>
          </a:stretch>
        </p:blipFill>
        <p:spPr bwMode="auto">
          <a:xfrm>
            <a:off x="228600" y="5081588"/>
            <a:ext cx="1371600" cy="938213"/>
          </a:xfrm>
          <a:prstGeom prst="rect">
            <a:avLst/>
          </a:prstGeom>
          <a:noFill/>
        </p:spPr>
      </p:pic>
      <p:sp>
        <p:nvSpPr>
          <p:cNvPr id="1043" name="Line 19"/>
          <p:cNvSpPr>
            <a:spLocks noChangeShapeType="1"/>
          </p:cNvSpPr>
          <p:nvPr/>
        </p:nvSpPr>
        <p:spPr bwMode="auto">
          <a:xfrm>
            <a:off x="4953000" y="3962400"/>
            <a:ext cx="4191000" cy="0"/>
          </a:xfrm>
          <a:prstGeom prst="line">
            <a:avLst/>
          </a:prstGeom>
          <a:noFill/>
          <a:ln w="63500">
            <a:solidFill>
              <a:schemeClr val="bg1"/>
            </a:solidFill>
            <a:round/>
            <a:headEnd/>
            <a:tailEnd/>
          </a:ln>
          <a:effectLst/>
        </p:spPr>
        <p:txBody>
          <a:bodyPr/>
          <a:lstStyle/>
          <a:p>
            <a:endParaRPr lang="en-US"/>
          </a:p>
        </p:txBody>
      </p:sp>
      <p:sp>
        <p:nvSpPr>
          <p:cNvPr id="1026" name="Rectangle 2"/>
          <p:cNvSpPr>
            <a:spLocks noGrp="1" noChangeArrowheads="1"/>
          </p:cNvSpPr>
          <p:nvPr>
            <p:ph type="title"/>
          </p:nvPr>
        </p:nvSpPr>
        <p:spPr bwMode="auto">
          <a:xfrm>
            <a:off x="76200" y="152400"/>
            <a:ext cx="6324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PRESENTATION TITLE</a:t>
            </a:r>
          </a:p>
        </p:txBody>
      </p:sp>
      <p:sp>
        <p:nvSpPr>
          <p:cNvPr id="1033" name="Text Box 9"/>
          <p:cNvSpPr txBox="1">
            <a:spLocks noChangeArrowheads="1"/>
          </p:cNvSpPr>
          <p:nvPr/>
        </p:nvSpPr>
        <p:spPr bwMode="auto">
          <a:xfrm>
            <a:off x="136525" y="6096000"/>
            <a:ext cx="2454275" cy="549275"/>
          </a:xfrm>
          <a:prstGeom prst="rect">
            <a:avLst/>
          </a:prstGeom>
          <a:noFill/>
          <a:ln w="9525">
            <a:noFill/>
            <a:miter lim="800000"/>
            <a:headEnd/>
            <a:tailEnd/>
          </a:ln>
          <a:effectLst/>
        </p:spPr>
        <p:txBody>
          <a:bodyPr wrap="square">
            <a:spAutoFit/>
          </a:bodyPr>
          <a:lstStyle/>
          <a:p>
            <a:r>
              <a:rPr lang="en-US" sz="1200" b="1" dirty="0" smtClean="0"/>
              <a:t>Corps </a:t>
            </a:r>
            <a:r>
              <a:rPr lang="en-US" sz="1200" b="1" dirty="0"/>
              <a:t>of Engineers</a:t>
            </a:r>
          </a:p>
          <a:p>
            <a:r>
              <a:rPr lang="en-US" b="1" dirty="0"/>
              <a:t>BUILDING STRONG</a:t>
            </a:r>
            <a:r>
              <a:rPr lang="en-US" sz="1400" b="1" baseline="-25000" dirty="0"/>
              <a:t>®</a:t>
            </a:r>
          </a:p>
        </p:txBody>
      </p:sp>
      <p:pic>
        <p:nvPicPr>
          <p:cNvPr id="10" name="Picture 23"/>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28600" y="3886200"/>
            <a:ext cx="1207672" cy="1131304"/>
          </a:xfrm>
          <a:prstGeom prst="rect">
            <a:avLst/>
          </a:prstGeom>
          <a:noFill/>
        </p:spPr>
      </p:pic>
      <p:pic>
        <p:nvPicPr>
          <p:cNvPr id="11" name="Picture 25"/>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676400" y="3886200"/>
            <a:ext cx="1143000" cy="1143000"/>
          </a:xfrm>
          <a:prstGeom prst="rect">
            <a:avLst/>
          </a:prstGeom>
          <a:noFill/>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Arial" charset="0"/>
        </a:defRPr>
      </a:lvl2pPr>
      <a:lvl3pPr algn="l" rtl="0" fontAlgn="base">
        <a:spcBef>
          <a:spcPct val="0"/>
        </a:spcBef>
        <a:spcAft>
          <a:spcPct val="0"/>
        </a:spcAft>
        <a:defRPr sz="3600" b="1">
          <a:solidFill>
            <a:schemeClr val="tx2"/>
          </a:solidFill>
          <a:latin typeface="Arial" charset="0"/>
        </a:defRPr>
      </a:lvl3pPr>
      <a:lvl4pPr algn="l" rtl="0" fontAlgn="base">
        <a:spcBef>
          <a:spcPct val="0"/>
        </a:spcBef>
        <a:spcAft>
          <a:spcPct val="0"/>
        </a:spcAft>
        <a:defRPr sz="3600" b="1">
          <a:solidFill>
            <a:schemeClr val="tx2"/>
          </a:solidFill>
          <a:latin typeface="Arial" charset="0"/>
        </a:defRPr>
      </a:lvl4pPr>
      <a:lvl5pPr algn="l" rtl="0" fontAlgn="base">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36576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3687647A-9332-4357-AB56-6FD9E33C24C2}" type="slidenum">
              <a:rPr lang="en-US"/>
              <a:pPr/>
              <a:t>‹#›</a:t>
            </a:fld>
            <a:endParaRPr lang="en-US"/>
          </a:p>
        </p:txBody>
      </p:sp>
      <p:sp>
        <p:nvSpPr>
          <p:cNvPr id="3082" name="Line 10"/>
          <p:cNvSpPr>
            <a:spLocks noChangeShapeType="1"/>
          </p:cNvSpPr>
          <p:nvPr/>
        </p:nvSpPr>
        <p:spPr bwMode="auto">
          <a:xfrm flipH="1">
            <a:off x="381000" y="6324600"/>
            <a:ext cx="7467600" cy="0"/>
          </a:xfrm>
          <a:prstGeom prst="line">
            <a:avLst/>
          </a:prstGeom>
          <a:noFill/>
          <a:ln w="9525">
            <a:solidFill>
              <a:schemeClr val="tx1"/>
            </a:solidFill>
            <a:round/>
            <a:headEnd/>
            <a:tailEnd/>
          </a:ln>
          <a:effectLst/>
        </p:spPr>
        <p:txBody>
          <a:bodyPr/>
          <a:lstStyle/>
          <a:p>
            <a:endParaRPr lang="en-US"/>
          </a:p>
        </p:txBody>
      </p:sp>
      <p:pic>
        <p:nvPicPr>
          <p:cNvPr id="8" name="Picture 8" descr="USACE_logo"/>
          <p:cNvPicPr>
            <a:picLocks noChangeAspect="1" noChangeArrowheads="1"/>
          </p:cNvPicPr>
          <p:nvPr userDrawn="1"/>
        </p:nvPicPr>
        <p:blipFill>
          <a:blip r:embed="rId14" cstate="print"/>
          <a:srcRect/>
          <a:stretch>
            <a:fillRect/>
          </a:stretch>
        </p:blipFill>
        <p:spPr bwMode="auto">
          <a:xfrm>
            <a:off x="8106597" y="5943600"/>
            <a:ext cx="1037403" cy="709613"/>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fontAlgn="base">
        <a:spcBef>
          <a:spcPct val="20000"/>
        </a:spcBef>
        <a:spcAft>
          <a:spcPct val="0"/>
        </a:spcAft>
        <a:buSzPct val="75000"/>
        <a:buFont typeface="Arial" charset="0"/>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fontAlgn="base">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David.B.Paul@usace.army.mi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hyperlink" Target="Copy%20of%20history%20channel%20segment.wmv"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h3ecxmfz\Documents\Documents\Dam-Levee%20Safety%20Info\DAM%20SAFETY\A.%20Mekong%20River%20CommissionDam%20Safety%20Class%20Presentations%20for\a.%20My%20presentations\A090707_00%20Title%201.mp4" TargetMode="External"/><Relationship Id="rId1" Type="http://schemas.microsoft.com/office/2007/relationships/media" Target="file:///C:\Users\h3ecxmfz\Documents\Documents\Dam-Levee%20Safety%20Info\DAM%20SAFETY\A.%20Mekong%20River%20CommissionDam%20Safety%20Class%20Presentations%20for\a.%20My%20presentations\A090707_00%20Title%201.mp4" TargetMode="Externa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13.jpeg"/></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tiff"/><Relationship Id="rId1" Type="http://schemas.openxmlformats.org/officeDocument/2006/relationships/slideLayout" Target="../slideLayouts/slideLayout17.xml"/><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4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notesSlide" Target="../notesSlides/notesSlide27.xml"/><Relationship Id="rId7" Type="http://schemas.openxmlformats.org/officeDocument/2006/relationships/image" Target="../media/image51.png"/><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3.png"/><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notesSlide" Target="../notesSlides/notesSlide28.xml"/><Relationship Id="rId7" Type="http://schemas.openxmlformats.org/officeDocument/2006/relationships/image" Target="../media/image53.png"/><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oleObject" Target="../embeddings/oleObject2.bin"/></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3.xml"/><Relationship Id="rId4" Type="http://schemas.openxmlformats.org/officeDocument/2006/relationships/image" Target="../media/image59.jpeg"/></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3.xml"/><Relationship Id="rId5" Type="http://schemas.openxmlformats.org/officeDocument/2006/relationships/image" Target="../media/image66.jpeg"/><Relationship Id="rId4" Type="http://schemas.openxmlformats.org/officeDocument/2006/relationships/image" Target="../media/image65.jpeg"/></Relationships>
</file>

<file path=ppt/slides/_rels/slide5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 Id="rId9" Type="http://schemas.openxmlformats.org/officeDocument/2006/relationships/image" Target="../media/image73.jpeg"/></Relationships>
</file>

<file path=ppt/slides/_rels/slide5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75.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77.jpeg"/></Relationships>
</file>

<file path=ppt/slides/_rels/slide6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3.xml"/><Relationship Id="rId4" Type="http://schemas.openxmlformats.org/officeDocument/2006/relationships/image" Target="../media/image84.jpeg"/></Relationships>
</file>

<file path=ppt/slides/_rels/slide6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4.xml"/><Relationship Id="rId1" Type="http://schemas.openxmlformats.org/officeDocument/2006/relationships/slideLayout" Target="../slideLayouts/slideLayout17.xml"/><Relationship Id="rId4" Type="http://schemas.openxmlformats.org/officeDocument/2006/relationships/image" Target="../media/image86.jpe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76200" y="152400"/>
            <a:ext cx="8610600" cy="1470025"/>
          </a:xfrm>
        </p:spPr>
        <p:txBody>
          <a:bodyPr/>
          <a:lstStyle/>
          <a:p>
            <a:r>
              <a:rPr lang="en-US" dirty="0" smtClean="0"/>
              <a:t>BARRAGEM WOLF CREEK –</a:t>
            </a:r>
            <a:br>
              <a:rPr lang="en-US" dirty="0" smtClean="0"/>
            </a:br>
            <a:r>
              <a:rPr lang="en-US" dirty="0" smtClean="0"/>
              <a:t>ESTUDO DE CASO</a:t>
            </a:r>
            <a:endParaRPr lang="en-US" dirty="0"/>
          </a:p>
        </p:txBody>
      </p:sp>
      <p:sp>
        <p:nvSpPr>
          <p:cNvPr id="4100" name="Text Box 4"/>
          <p:cNvSpPr txBox="1">
            <a:spLocks noChangeArrowheads="1"/>
          </p:cNvSpPr>
          <p:nvPr/>
        </p:nvSpPr>
        <p:spPr bwMode="auto">
          <a:xfrm>
            <a:off x="152400" y="1676400"/>
            <a:ext cx="3505200" cy="2185214"/>
          </a:xfrm>
          <a:prstGeom prst="rect">
            <a:avLst/>
          </a:prstGeom>
          <a:noFill/>
          <a:ln w="9525">
            <a:noFill/>
            <a:miter lim="800000"/>
            <a:headEnd/>
            <a:tailEnd/>
          </a:ln>
          <a:effectLst/>
        </p:spPr>
        <p:txBody>
          <a:bodyPr>
            <a:spAutoFit/>
          </a:bodyPr>
          <a:lstStyle/>
          <a:p>
            <a:r>
              <a:rPr lang="en-US" sz="1600" b="1" dirty="0" smtClean="0"/>
              <a:t>Dave Paul, P.E.</a:t>
            </a:r>
          </a:p>
          <a:p>
            <a:r>
              <a:rPr lang="en-US" sz="1600" dirty="0" smtClean="0"/>
              <a:t>Lead Civil Engineer</a:t>
            </a:r>
          </a:p>
          <a:p>
            <a:r>
              <a:rPr lang="en-US" sz="1600" dirty="0" smtClean="0"/>
              <a:t>U.S. Army Corps of Engineers</a:t>
            </a:r>
          </a:p>
          <a:p>
            <a:r>
              <a:rPr lang="en-US" sz="1600" dirty="0"/>
              <a:t>Centro de </a:t>
            </a:r>
            <a:r>
              <a:rPr lang="en-US" sz="1600" dirty="0" err="1"/>
              <a:t>Gerenciamento</a:t>
            </a:r>
            <a:r>
              <a:rPr lang="en-US" sz="1600" dirty="0"/>
              <a:t> de </a:t>
            </a:r>
            <a:r>
              <a:rPr lang="en-US" sz="1600" dirty="0" err="1"/>
              <a:t>Riscos</a:t>
            </a:r>
            <a:r>
              <a:rPr lang="en-US" sz="1600" dirty="0"/>
              <a:t>   </a:t>
            </a:r>
          </a:p>
          <a:p>
            <a:r>
              <a:rPr lang="en-US" sz="1600" dirty="0" smtClean="0">
                <a:hlinkClick r:id="rId2"/>
              </a:rPr>
              <a:t>David.B.Paul@usace.army.mil</a:t>
            </a:r>
            <a:endParaRPr lang="en-US" sz="1600" dirty="0" smtClean="0"/>
          </a:p>
          <a:p>
            <a:pPr>
              <a:spcBef>
                <a:spcPts val="0"/>
              </a:spcBef>
            </a:pPr>
            <a:endParaRPr lang="en-US" sz="1400" dirty="0" smtClean="0"/>
          </a:p>
          <a:p>
            <a:pPr>
              <a:spcBef>
                <a:spcPts val="0"/>
              </a:spcBef>
            </a:pPr>
            <a:r>
              <a:rPr lang="en-US" sz="1400" dirty="0" err="1"/>
              <a:t>Oficina</a:t>
            </a:r>
            <a:r>
              <a:rPr lang="en-US" sz="1400" dirty="0"/>
              <a:t> </a:t>
            </a:r>
            <a:r>
              <a:rPr lang="en-US" sz="1400" dirty="0" err="1"/>
              <a:t>sobre</a:t>
            </a:r>
            <a:r>
              <a:rPr lang="en-US" sz="1400" dirty="0"/>
              <a:t> </a:t>
            </a:r>
            <a:r>
              <a:rPr lang="en-US" sz="1400" dirty="0" err="1"/>
              <a:t>Segurança</a:t>
            </a:r>
            <a:r>
              <a:rPr lang="en-US" sz="1400" dirty="0"/>
              <a:t> de </a:t>
            </a:r>
            <a:r>
              <a:rPr lang="en-US" sz="1400" dirty="0" err="1"/>
              <a:t>Barragens</a:t>
            </a:r>
            <a:endParaRPr lang="en-US" sz="1400" dirty="0"/>
          </a:p>
          <a:p>
            <a:pPr>
              <a:spcBef>
                <a:spcPts val="0"/>
              </a:spcBef>
            </a:pPr>
            <a:r>
              <a:rPr lang="en-US" sz="1400" dirty="0"/>
              <a:t>Brasília, </a:t>
            </a:r>
            <a:r>
              <a:rPr lang="en-US" sz="1400" dirty="0" err="1"/>
              <a:t>Brasil</a:t>
            </a:r>
            <a:endParaRPr lang="en-US" sz="1400" dirty="0"/>
          </a:p>
          <a:p>
            <a:pPr>
              <a:spcBef>
                <a:spcPts val="0"/>
              </a:spcBef>
            </a:pPr>
            <a:r>
              <a:rPr lang="en-US" sz="1400" dirty="0"/>
              <a:t>20-24 </a:t>
            </a:r>
            <a:r>
              <a:rPr lang="en-US" sz="1400" dirty="0" err="1"/>
              <a:t>maio</a:t>
            </a:r>
            <a:r>
              <a:rPr lang="en-US" sz="1400" dirty="0"/>
              <a:t> 2013</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ChangeArrowheads="1"/>
          </p:cNvSpPr>
          <p:nvPr/>
        </p:nvSpPr>
        <p:spPr bwMode="auto">
          <a:xfrm>
            <a:off x="0" y="1222376"/>
            <a:ext cx="9144000" cy="5635625"/>
          </a:xfrm>
          <a:prstGeom prst="rect">
            <a:avLst/>
          </a:prstGeom>
          <a:solidFill>
            <a:srgbClr val="052D9F">
              <a:alpha val="50999"/>
            </a:srgbClr>
          </a:solidFill>
          <a:ln w="12700" algn="ctr">
            <a:noFill/>
            <a:miter lim="800000"/>
            <a:headEnd/>
            <a:tailEnd/>
          </a:ln>
          <a:effectLst/>
        </p:spPr>
        <p:txBody>
          <a:bodyPr/>
          <a:lstStyle/>
          <a:p>
            <a:endParaRPr lang="en-US"/>
          </a:p>
        </p:txBody>
      </p:sp>
      <p:sp>
        <p:nvSpPr>
          <p:cNvPr id="268291" name="Freeform 3" descr="Brown marble"/>
          <p:cNvSpPr>
            <a:spLocks/>
          </p:cNvSpPr>
          <p:nvPr/>
        </p:nvSpPr>
        <p:spPr bwMode="auto">
          <a:xfrm>
            <a:off x="76200" y="2824163"/>
            <a:ext cx="8848725" cy="2070100"/>
          </a:xfrm>
          <a:custGeom>
            <a:avLst/>
            <a:gdLst/>
            <a:ahLst/>
            <a:cxnLst>
              <a:cxn ang="0">
                <a:pos x="76" y="713"/>
              </a:cxn>
              <a:cxn ang="0">
                <a:pos x="1658" y="576"/>
              </a:cxn>
              <a:cxn ang="0">
                <a:pos x="2069" y="412"/>
              </a:cxn>
              <a:cxn ang="0">
                <a:pos x="2124" y="421"/>
              </a:cxn>
              <a:cxn ang="0">
                <a:pos x="2554" y="220"/>
              </a:cxn>
              <a:cxn ang="0">
                <a:pos x="3130" y="0"/>
              </a:cxn>
              <a:cxn ang="0">
                <a:pos x="3331" y="0"/>
              </a:cxn>
              <a:cxn ang="0">
                <a:pos x="5306" y="704"/>
              </a:cxn>
              <a:cxn ang="0">
                <a:pos x="5836" y="786"/>
              </a:cxn>
              <a:cxn ang="0">
                <a:pos x="5845" y="1116"/>
              </a:cxn>
              <a:cxn ang="0">
                <a:pos x="5644" y="1161"/>
              </a:cxn>
              <a:cxn ang="0">
                <a:pos x="4976" y="1134"/>
              </a:cxn>
              <a:cxn ang="0">
                <a:pos x="3898" y="1143"/>
              </a:cxn>
              <a:cxn ang="0">
                <a:pos x="3139" y="1125"/>
              </a:cxn>
              <a:cxn ang="0">
                <a:pos x="3020" y="1161"/>
              </a:cxn>
              <a:cxn ang="0">
                <a:pos x="2736" y="1152"/>
              </a:cxn>
              <a:cxn ang="0">
                <a:pos x="2654" y="1125"/>
              </a:cxn>
              <a:cxn ang="0">
                <a:pos x="2627" y="1116"/>
              </a:cxn>
              <a:cxn ang="0">
                <a:pos x="2480" y="1106"/>
              </a:cxn>
              <a:cxn ang="0">
                <a:pos x="2179" y="1116"/>
              </a:cxn>
              <a:cxn ang="0">
                <a:pos x="1959" y="1088"/>
              </a:cxn>
              <a:cxn ang="0">
                <a:pos x="1246" y="1125"/>
              </a:cxn>
              <a:cxn ang="0">
                <a:pos x="122" y="1134"/>
              </a:cxn>
              <a:cxn ang="0">
                <a:pos x="76" y="1116"/>
              </a:cxn>
              <a:cxn ang="0">
                <a:pos x="76" y="713"/>
              </a:cxn>
            </a:cxnLst>
            <a:rect l="0" t="0" r="r" b="b"/>
            <a:pathLst>
              <a:path w="5845" h="1205">
                <a:moveTo>
                  <a:pt x="76" y="713"/>
                </a:moveTo>
                <a:lnTo>
                  <a:pt x="1658" y="576"/>
                </a:lnTo>
                <a:lnTo>
                  <a:pt x="2069" y="412"/>
                </a:lnTo>
                <a:lnTo>
                  <a:pt x="2124" y="421"/>
                </a:lnTo>
                <a:lnTo>
                  <a:pt x="2554" y="220"/>
                </a:lnTo>
                <a:lnTo>
                  <a:pt x="3130" y="0"/>
                </a:lnTo>
                <a:lnTo>
                  <a:pt x="3331" y="0"/>
                </a:lnTo>
                <a:lnTo>
                  <a:pt x="5306" y="704"/>
                </a:lnTo>
                <a:lnTo>
                  <a:pt x="5836" y="786"/>
                </a:lnTo>
                <a:lnTo>
                  <a:pt x="5845" y="1116"/>
                </a:lnTo>
                <a:cubicBezTo>
                  <a:pt x="5666" y="1126"/>
                  <a:pt x="5730" y="1103"/>
                  <a:pt x="5644" y="1161"/>
                </a:cubicBezTo>
                <a:cubicBezTo>
                  <a:pt x="5362" y="1157"/>
                  <a:pt x="5195" y="1205"/>
                  <a:pt x="4976" y="1134"/>
                </a:cubicBezTo>
                <a:cubicBezTo>
                  <a:pt x="4616" y="1148"/>
                  <a:pt x="4258" y="1153"/>
                  <a:pt x="3898" y="1143"/>
                </a:cubicBezTo>
                <a:cubicBezTo>
                  <a:pt x="3689" y="1009"/>
                  <a:pt x="3246" y="1124"/>
                  <a:pt x="3139" y="1125"/>
                </a:cubicBezTo>
                <a:cubicBezTo>
                  <a:pt x="3032" y="1138"/>
                  <a:pt x="3092" y="1137"/>
                  <a:pt x="3020" y="1161"/>
                </a:cubicBezTo>
                <a:cubicBezTo>
                  <a:pt x="2925" y="1158"/>
                  <a:pt x="2830" y="1160"/>
                  <a:pt x="2736" y="1152"/>
                </a:cubicBezTo>
                <a:cubicBezTo>
                  <a:pt x="2707" y="1150"/>
                  <a:pt x="2681" y="1134"/>
                  <a:pt x="2654" y="1125"/>
                </a:cubicBezTo>
                <a:cubicBezTo>
                  <a:pt x="2645" y="1122"/>
                  <a:pt x="2627" y="1116"/>
                  <a:pt x="2627" y="1116"/>
                </a:cubicBezTo>
                <a:cubicBezTo>
                  <a:pt x="2565" y="1074"/>
                  <a:pt x="2616" y="1100"/>
                  <a:pt x="2480" y="1106"/>
                </a:cubicBezTo>
                <a:cubicBezTo>
                  <a:pt x="2380" y="1111"/>
                  <a:pt x="2279" y="1113"/>
                  <a:pt x="2179" y="1116"/>
                </a:cubicBezTo>
                <a:cubicBezTo>
                  <a:pt x="1953" y="1106"/>
                  <a:pt x="1959" y="1179"/>
                  <a:pt x="1959" y="1088"/>
                </a:cubicBezTo>
                <a:cubicBezTo>
                  <a:pt x="1729" y="1146"/>
                  <a:pt x="1474" y="1121"/>
                  <a:pt x="1246" y="1125"/>
                </a:cubicBezTo>
                <a:cubicBezTo>
                  <a:pt x="876" y="1186"/>
                  <a:pt x="496" y="1154"/>
                  <a:pt x="122" y="1134"/>
                </a:cubicBezTo>
                <a:cubicBezTo>
                  <a:pt x="105" y="1128"/>
                  <a:pt x="0" y="1116"/>
                  <a:pt x="76" y="1116"/>
                </a:cubicBezTo>
                <a:lnTo>
                  <a:pt x="76" y="713"/>
                </a:lnTo>
                <a:close/>
              </a:path>
            </a:pathLst>
          </a:custGeom>
          <a:blipFill dpi="0" rotWithShape="1">
            <a:blip r:embed="rId3" cstate="print"/>
            <a:srcRect/>
            <a:tile tx="0" ty="0" sx="100000" sy="100000" flip="none" algn="tl"/>
          </a:blipFill>
          <a:ln w="31750" cap="flat" cmpd="sng">
            <a:noFill/>
            <a:prstDash val="solid"/>
            <a:round/>
            <a:headEnd/>
            <a:tailEnd/>
          </a:ln>
          <a:effectLst/>
        </p:spPr>
        <p:txBody>
          <a:bodyPr/>
          <a:lstStyle/>
          <a:p>
            <a:endParaRPr lang="en-US"/>
          </a:p>
        </p:txBody>
      </p:sp>
      <p:sp>
        <p:nvSpPr>
          <p:cNvPr id="268292" name="Rectangle 4"/>
          <p:cNvSpPr>
            <a:spLocks noChangeArrowheads="1"/>
          </p:cNvSpPr>
          <p:nvPr/>
        </p:nvSpPr>
        <p:spPr bwMode="auto">
          <a:xfrm>
            <a:off x="7715251" y="5267325"/>
            <a:ext cx="638175" cy="495300"/>
          </a:xfrm>
          <a:prstGeom prst="rect">
            <a:avLst/>
          </a:prstGeom>
          <a:solidFill>
            <a:srgbClr val="B08200"/>
          </a:solidFill>
          <a:ln w="12700" algn="ctr">
            <a:noFill/>
            <a:miter lim="800000"/>
            <a:headEnd/>
            <a:tailEnd/>
          </a:ln>
          <a:effectLst/>
        </p:spPr>
        <p:txBody>
          <a:bodyPr wrap="none" anchor="ctr"/>
          <a:lstStyle/>
          <a:p>
            <a:endParaRPr lang="en-US"/>
          </a:p>
        </p:txBody>
      </p:sp>
      <p:sp>
        <p:nvSpPr>
          <p:cNvPr id="268293" name="Rectangle 5"/>
          <p:cNvSpPr>
            <a:spLocks noChangeArrowheads="1"/>
          </p:cNvSpPr>
          <p:nvPr/>
        </p:nvSpPr>
        <p:spPr bwMode="auto">
          <a:xfrm>
            <a:off x="8267702" y="5014914"/>
            <a:ext cx="333375" cy="328612"/>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294" name="Rectangle 6"/>
          <p:cNvSpPr>
            <a:spLocks noChangeArrowheads="1"/>
          </p:cNvSpPr>
          <p:nvPr/>
        </p:nvSpPr>
        <p:spPr bwMode="auto">
          <a:xfrm>
            <a:off x="7429500" y="4972050"/>
            <a:ext cx="400051" cy="3048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295" name="Rectangle 7"/>
          <p:cNvSpPr>
            <a:spLocks noChangeArrowheads="1"/>
          </p:cNvSpPr>
          <p:nvPr/>
        </p:nvSpPr>
        <p:spPr bwMode="auto">
          <a:xfrm>
            <a:off x="7510463" y="5715000"/>
            <a:ext cx="1281112" cy="3238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296" name="Rectangle 8"/>
          <p:cNvSpPr>
            <a:spLocks noChangeArrowheads="1"/>
          </p:cNvSpPr>
          <p:nvPr/>
        </p:nvSpPr>
        <p:spPr bwMode="auto">
          <a:xfrm>
            <a:off x="7038976" y="5848350"/>
            <a:ext cx="523875" cy="7239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297" name="Rectangle 9"/>
          <p:cNvSpPr>
            <a:spLocks noChangeArrowheads="1"/>
          </p:cNvSpPr>
          <p:nvPr/>
        </p:nvSpPr>
        <p:spPr bwMode="auto">
          <a:xfrm>
            <a:off x="6657975" y="5057776"/>
            <a:ext cx="357188" cy="409575"/>
          </a:xfrm>
          <a:prstGeom prst="rect">
            <a:avLst/>
          </a:prstGeom>
          <a:solidFill>
            <a:srgbClr val="B08200"/>
          </a:solidFill>
          <a:ln w="12700" algn="ctr">
            <a:noFill/>
            <a:miter lim="800000"/>
            <a:headEnd/>
            <a:tailEnd/>
          </a:ln>
          <a:effectLst/>
        </p:spPr>
        <p:txBody>
          <a:bodyPr wrap="none" anchor="ctr"/>
          <a:lstStyle/>
          <a:p>
            <a:endParaRPr lang="en-US"/>
          </a:p>
        </p:txBody>
      </p:sp>
      <p:sp>
        <p:nvSpPr>
          <p:cNvPr id="268298" name="Rectangle 10"/>
          <p:cNvSpPr>
            <a:spLocks noChangeArrowheads="1"/>
          </p:cNvSpPr>
          <p:nvPr/>
        </p:nvSpPr>
        <p:spPr bwMode="auto">
          <a:xfrm>
            <a:off x="6372226" y="5467350"/>
            <a:ext cx="1152525" cy="4191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299" name="Rectangle 11"/>
          <p:cNvSpPr>
            <a:spLocks noChangeArrowheads="1"/>
          </p:cNvSpPr>
          <p:nvPr/>
        </p:nvSpPr>
        <p:spPr bwMode="auto">
          <a:xfrm>
            <a:off x="5810251" y="5943601"/>
            <a:ext cx="1104900" cy="63817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00" name="Rectangle 12"/>
          <p:cNvSpPr>
            <a:spLocks noChangeArrowheads="1"/>
          </p:cNvSpPr>
          <p:nvPr/>
        </p:nvSpPr>
        <p:spPr bwMode="auto">
          <a:xfrm>
            <a:off x="5210176" y="5553076"/>
            <a:ext cx="1152525" cy="25717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01" name="Rectangle 13"/>
          <p:cNvSpPr>
            <a:spLocks noChangeArrowheads="1"/>
          </p:cNvSpPr>
          <p:nvPr/>
        </p:nvSpPr>
        <p:spPr bwMode="auto">
          <a:xfrm>
            <a:off x="4962526" y="5791200"/>
            <a:ext cx="495300" cy="7239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02" name="Rectangle 14"/>
          <p:cNvSpPr>
            <a:spLocks noChangeArrowheads="1"/>
          </p:cNvSpPr>
          <p:nvPr/>
        </p:nvSpPr>
        <p:spPr bwMode="auto">
          <a:xfrm>
            <a:off x="3314701" y="5638801"/>
            <a:ext cx="1638300" cy="404813"/>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03" name="Rectangle 15"/>
          <p:cNvSpPr>
            <a:spLocks noChangeArrowheads="1"/>
          </p:cNvSpPr>
          <p:nvPr/>
        </p:nvSpPr>
        <p:spPr bwMode="auto">
          <a:xfrm>
            <a:off x="3362325" y="5305425"/>
            <a:ext cx="1752600" cy="2857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04" name="Freeform 16"/>
          <p:cNvSpPr>
            <a:spLocks/>
          </p:cNvSpPr>
          <p:nvPr/>
        </p:nvSpPr>
        <p:spPr bwMode="auto">
          <a:xfrm>
            <a:off x="3462339" y="5054600"/>
            <a:ext cx="257175" cy="276225"/>
          </a:xfrm>
          <a:custGeom>
            <a:avLst/>
            <a:gdLst/>
            <a:ahLst/>
            <a:cxnLst>
              <a:cxn ang="0">
                <a:pos x="105" y="44"/>
              </a:cxn>
              <a:cxn ang="0">
                <a:pos x="51" y="14"/>
              </a:cxn>
              <a:cxn ang="0">
                <a:pos x="15" y="56"/>
              </a:cxn>
              <a:cxn ang="0">
                <a:pos x="57" y="164"/>
              </a:cxn>
              <a:cxn ang="0">
                <a:pos x="135" y="92"/>
              </a:cxn>
              <a:cxn ang="0">
                <a:pos x="123" y="50"/>
              </a:cxn>
              <a:cxn ang="0">
                <a:pos x="105" y="38"/>
              </a:cxn>
              <a:cxn ang="0">
                <a:pos x="105" y="44"/>
              </a:cxn>
            </a:cxnLst>
            <a:rect l="0" t="0" r="r" b="b"/>
            <a:pathLst>
              <a:path w="162" h="174">
                <a:moveTo>
                  <a:pt x="105" y="44"/>
                </a:moveTo>
                <a:cubicBezTo>
                  <a:pt x="64" y="16"/>
                  <a:pt x="83" y="25"/>
                  <a:pt x="51" y="14"/>
                </a:cubicBezTo>
                <a:cubicBezTo>
                  <a:pt x="27" y="22"/>
                  <a:pt x="23" y="32"/>
                  <a:pt x="15" y="56"/>
                </a:cubicBezTo>
                <a:cubicBezTo>
                  <a:pt x="20" y="135"/>
                  <a:pt x="0" y="145"/>
                  <a:pt x="57" y="164"/>
                </a:cubicBezTo>
                <a:cubicBezTo>
                  <a:pt x="162" y="154"/>
                  <a:pt x="108" y="174"/>
                  <a:pt x="135" y="92"/>
                </a:cubicBezTo>
                <a:cubicBezTo>
                  <a:pt x="135" y="90"/>
                  <a:pt x="126" y="54"/>
                  <a:pt x="123" y="50"/>
                </a:cubicBezTo>
                <a:cubicBezTo>
                  <a:pt x="118" y="44"/>
                  <a:pt x="111" y="43"/>
                  <a:pt x="105" y="38"/>
                </a:cubicBezTo>
                <a:cubicBezTo>
                  <a:pt x="88" y="24"/>
                  <a:pt x="72" y="0"/>
                  <a:pt x="105" y="44"/>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a:p>
        </p:txBody>
      </p:sp>
      <p:sp>
        <p:nvSpPr>
          <p:cNvPr id="268305" name="Freeform 17"/>
          <p:cNvSpPr>
            <a:spLocks/>
          </p:cNvSpPr>
          <p:nvPr/>
        </p:nvSpPr>
        <p:spPr bwMode="auto">
          <a:xfrm>
            <a:off x="2689225" y="4930776"/>
            <a:ext cx="330200" cy="222250"/>
          </a:xfrm>
          <a:custGeom>
            <a:avLst/>
            <a:gdLst/>
            <a:ahLst/>
            <a:cxnLst>
              <a:cxn ang="0">
                <a:pos x="160" y="2"/>
              </a:cxn>
              <a:cxn ang="0">
                <a:pos x="22" y="8"/>
              </a:cxn>
              <a:cxn ang="0">
                <a:pos x="16" y="26"/>
              </a:cxn>
              <a:cxn ang="0">
                <a:pos x="58" y="140"/>
              </a:cxn>
              <a:cxn ang="0">
                <a:pos x="160" y="134"/>
              </a:cxn>
              <a:cxn ang="0">
                <a:pos x="208" y="68"/>
              </a:cxn>
              <a:cxn ang="0">
                <a:pos x="160" y="2"/>
              </a:cxn>
            </a:cxnLst>
            <a:rect l="0" t="0" r="r" b="b"/>
            <a:pathLst>
              <a:path w="208" h="140">
                <a:moveTo>
                  <a:pt x="160" y="2"/>
                </a:moveTo>
                <a:cubicBezTo>
                  <a:pt x="114" y="4"/>
                  <a:pt x="67" y="0"/>
                  <a:pt x="22" y="8"/>
                </a:cubicBezTo>
                <a:cubicBezTo>
                  <a:pt x="16" y="9"/>
                  <a:pt x="16" y="20"/>
                  <a:pt x="16" y="26"/>
                </a:cubicBezTo>
                <a:cubicBezTo>
                  <a:pt x="16" y="107"/>
                  <a:pt x="0" y="121"/>
                  <a:pt x="58" y="140"/>
                </a:cubicBezTo>
                <a:cubicBezTo>
                  <a:pt x="92" y="138"/>
                  <a:pt x="126" y="139"/>
                  <a:pt x="160" y="134"/>
                </a:cubicBezTo>
                <a:cubicBezTo>
                  <a:pt x="187" y="130"/>
                  <a:pt x="196" y="86"/>
                  <a:pt x="208" y="68"/>
                </a:cubicBezTo>
                <a:cubicBezTo>
                  <a:pt x="199" y="15"/>
                  <a:pt x="207" y="18"/>
                  <a:pt x="160" y="2"/>
                </a:cubicBezTo>
                <a:close/>
              </a:path>
            </a:pathLst>
          </a:custGeom>
          <a:gradFill rotWithShape="1">
            <a:gsLst>
              <a:gs pos="0">
                <a:srgbClr val="B08200"/>
              </a:gs>
              <a:gs pos="100000">
                <a:srgbClr val="483018"/>
              </a:gs>
            </a:gsLst>
            <a:lin ang="5400000" scaled="1"/>
          </a:gradFill>
          <a:ln w="12700" cap="flat" cmpd="sng">
            <a:noFill/>
            <a:prstDash val="solid"/>
            <a:round/>
            <a:headEnd/>
            <a:tailEnd/>
          </a:ln>
          <a:effectLst/>
        </p:spPr>
        <p:txBody>
          <a:bodyPr wrap="none" anchor="ctr"/>
          <a:lstStyle/>
          <a:p>
            <a:endParaRPr lang="en-US"/>
          </a:p>
        </p:txBody>
      </p:sp>
      <p:sp>
        <p:nvSpPr>
          <p:cNvPr id="268306" name="Rectangle 18"/>
          <p:cNvSpPr>
            <a:spLocks noChangeArrowheads="1"/>
          </p:cNvSpPr>
          <p:nvPr/>
        </p:nvSpPr>
        <p:spPr bwMode="auto">
          <a:xfrm>
            <a:off x="1990725" y="5267326"/>
            <a:ext cx="1362075" cy="50482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07" name="Freeform 19"/>
          <p:cNvSpPr>
            <a:spLocks/>
          </p:cNvSpPr>
          <p:nvPr/>
        </p:nvSpPr>
        <p:spPr bwMode="auto">
          <a:xfrm>
            <a:off x="2044700" y="4886325"/>
            <a:ext cx="628651" cy="419100"/>
          </a:xfrm>
          <a:custGeom>
            <a:avLst/>
            <a:gdLst/>
            <a:ahLst/>
            <a:cxnLst>
              <a:cxn ang="0">
                <a:pos x="44" y="0"/>
              </a:cxn>
              <a:cxn ang="0">
                <a:pos x="242" y="18"/>
              </a:cxn>
              <a:cxn ang="0">
                <a:pos x="266" y="156"/>
              </a:cxn>
              <a:cxn ang="0">
                <a:pos x="260" y="174"/>
              </a:cxn>
              <a:cxn ang="0">
                <a:pos x="218" y="186"/>
              </a:cxn>
              <a:cxn ang="0">
                <a:pos x="176" y="264"/>
              </a:cxn>
              <a:cxn ang="0">
                <a:pos x="122" y="252"/>
              </a:cxn>
              <a:cxn ang="0">
                <a:pos x="98" y="198"/>
              </a:cxn>
              <a:cxn ang="0">
                <a:pos x="92" y="144"/>
              </a:cxn>
              <a:cxn ang="0">
                <a:pos x="62" y="120"/>
              </a:cxn>
              <a:cxn ang="0">
                <a:pos x="8" y="78"/>
              </a:cxn>
              <a:cxn ang="0">
                <a:pos x="26" y="36"/>
              </a:cxn>
              <a:cxn ang="0">
                <a:pos x="38" y="18"/>
              </a:cxn>
              <a:cxn ang="0">
                <a:pos x="56" y="24"/>
              </a:cxn>
              <a:cxn ang="0">
                <a:pos x="44" y="0"/>
              </a:cxn>
            </a:cxnLst>
            <a:rect l="0" t="0" r="r" b="b"/>
            <a:pathLst>
              <a:path w="300" h="264">
                <a:moveTo>
                  <a:pt x="44" y="0"/>
                </a:moveTo>
                <a:cubicBezTo>
                  <a:pt x="105" y="20"/>
                  <a:pt x="177" y="12"/>
                  <a:pt x="242" y="18"/>
                </a:cubicBezTo>
                <a:cubicBezTo>
                  <a:pt x="300" y="37"/>
                  <a:pt x="271" y="99"/>
                  <a:pt x="266" y="156"/>
                </a:cubicBezTo>
                <a:cubicBezTo>
                  <a:pt x="265" y="162"/>
                  <a:pt x="265" y="170"/>
                  <a:pt x="260" y="174"/>
                </a:cubicBezTo>
                <a:cubicBezTo>
                  <a:pt x="249" y="183"/>
                  <a:pt x="232" y="181"/>
                  <a:pt x="218" y="186"/>
                </a:cubicBezTo>
                <a:cubicBezTo>
                  <a:pt x="207" y="218"/>
                  <a:pt x="209" y="253"/>
                  <a:pt x="176" y="264"/>
                </a:cubicBezTo>
                <a:cubicBezTo>
                  <a:pt x="159" y="258"/>
                  <a:pt x="138" y="260"/>
                  <a:pt x="122" y="252"/>
                </a:cubicBezTo>
                <a:cubicBezTo>
                  <a:pt x="104" y="243"/>
                  <a:pt x="98" y="198"/>
                  <a:pt x="98" y="198"/>
                </a:cubicBezTo>
                <a:cubicBezTo>
                  <a:pt x="96" y="180"/>
                  <a:pt x="96" y="162"/>
                  <a:pt x="92" y="144"/>
                </a:cubicBezTo>
                <a:cubicBezTo>
                  <a:pt x="86" y="120"/>
                  <a:pt x="79" y="129"/>
                  <a:pt x="62" y="120"/>
                </a:cubicBezTo>
                <a:cubicBezTo>
                  <a:pt x="30" y="102"/>
                  <a:pt x="30" y="100"/>
                  <a:pt x="8" y="78"/>
                </a:cubicBezTo>
                <a:cubicBezTo>
                  <a:pt x="0" y="53"/>
                  <a:pt x="0" y="45"/>
                  <a:pt x="26" y="36"/>
                </a:cubicBezTo>
                <a:cubicBezTo>
                  <a:pt x="30" y="30"/>
                  <a:pt x="31" y="21"/>
                  <a:pt x="38" y="18"/>
                </a:cubicBezTo>
                <a:cubicBezTo>
                  <a:pt x="44" y="16"/>
                  <a:pt x="50" y="24"/>
                  <a:pt x="56" y="24"/>
                </a:cubicBezTo>
                <a:cubicBezTo>
                  <a:pt x="101" y="24"/>
                  <a:pt x="50" y="3"/>
                  <a:pt x="44" y="0"/>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a:p>
        </p:txBody>
      </p:sp>
      <p:sp>
        <p:nvSpPr>
          <p:cNvPr id="268308" name="Freeform 20"/>
          <p:cNvSpPr>
            <a:spLocks/>
          </p:cNvSpPr>
          <p:nvPr/>
        </p:nvSpPr>
        <p:spPr bwMode="auto">
          <a:xfrm>
            <a:off x="338138" y="4892676"/>
            <a:ext cx="1109663" cy="765175"/>
          </a:xfrm>
          <a:custGeom>
            <a:avLst/>
            <a:gdLst/>
            <a:ahLst/>
            <a:cxnLst>
              <a:cxn ang="0">
                <a:pos x="165" y="62"/>
              </a:cxn>
              <a:cxn ang="0">
                <a:pos x="273" y="38"/>
              </a:cxn>
              <a:cxn ang="0">
                <a:pos x="333" y="158"/>
              </a:cxn>
              <a:cxn ang="0">
                <a:pos x="387" y="212"/>
              </a:cxn>
              <a:cxn ang="0">
                <a:pos x="405" y="248"/>
              </a:cxn>
              <a:cxn ang="0">
                <a:pos x="399" y="248"/>
              </a:cxn>
              <a:cxn ang="0">
                <a:pos x="447" y="284"/>
              </a:cxn>
              <a:cxn ang="0">
                <a:pos x="483" y="368"/>
              </a:cxn>
              <a:cxn ang="0">
                <a:pos x="99" y="392"/>
              </a:cxn>
              <a:cxn ang="0">
                <a:pos x="33" y="350"/>
              </a:cxn>
              <a:cxn ang="0">
                <a:pos x="21" y="332"/>
              </a:cxn>
              <a:cxn ang="0">
                <a:pos x="3" y="320"/>
              </a:cxn>
              <a:cxn ang="0">
                <a:pos x="9" y="284"/>
              </a:cxn>
              <a:cxn ang="0">
                <a:pos x="129" y="230"/>
              </a:cxn>
              <a:cxn ang="0">
                <a:pos x="159" y="176"/>
              </a:cxn>
              <a:cxn ang="0">
                <a:pos x="165" y="62"/>
              </a:cxn>
            </a:cxnLst>
            <a:rect l="0" t="0" r="r" b="b"/>
            <a:pathLst>
              <a:path w="483" h="482">
                <a:moveTo>
                  <a:pt x="165" y="62"/>
                </a:moveTo>
                <a:cubicBezTo>
                  <a:pt x="179" y="5"/>
                  <a:pt x="230" y="29"/>
                  <a:pt x="273" y="38"/>
                </a:cubicBezTo>
                <a:cubicBezTo>
                  <a:pt x="282" y="82"/>
                  <a:pt x="294" y="132"/>
                  <a:pt x="333" y="158"/>
                </a:cubicBezTo>
                <a:cubicBezTo>
                  <a:pt x="346" y="197"/>
                  <a:pt x="356" y="191"/>
                  <a:pt x="387" y="212"/>
                </a:cubicBezTo>
                <a:cubicBezTo>
                  <a:pt x="392" y="227"/>
                  <a:pt x="393" y="236"/>
                  <a:pt x="405" y="248"/>
                </a:cubicBezTo>
                <a:cubicBezTo>
                  <a:pt x="413" y="256"/>
                  <a:pt x="450" y="274"/>
                  <a:pt x="399" y="248"/>
                </a:cubicBezTo>
                <a:cubicBezTo>
                  <a:pt x="413" y="269"/>
                  <a:pt x="423" y="276"/>
                  <a:pt x="447" y="284"/>
                </a:cubicBezTo>
                <a:cubicBezTo>
                  <a:pt x="465" y="311"/>
                  <a:pt x="465" y="341"/>
                  <a:pt x="483" y="368"/>
                </a:cubicBezTo>
                <a:cubicBezTo>
                  <a:pt x="407" y="482"/>
                  <a:pt x="186" y="393"/>
                  <a:pt x="99" y="392"/>
                </a:cubicBezTo>
                <a:cubicBezTo>
                  <a:pt x="47" y="375"/>
                  <a:pt x="74" y="377"/>
                  <a:pt x="33" y="350"/>
                </a:cubicBezTo>
                <a:cubicBezTo>
                  <a:pt x="29" y="344"/>
                  <a:pt x="26" y="337"/>
                  <a:pt x="21" y="332"/>
                </a:cubicBezTo>
                <a:cubicBezTo>
                  <a:pt x="16" y="327"/>
                  <a:pt x="5" y="327"/>
                  <a:pt x="3" y="320"/>
                </a:cubicBezTo>
                <a:cubicBezTo>
                  <a:pt x="0" y="308"/>
                  <a:pt x="4" y="295"/>
                  <a:pt x="9" y="284"/>
                </a:cubicBezTo>
                <a:cubicBezTo>
                  <a:pt x="32" y="229"/>
                  <a:pt x="78" y="240"/>
                  <a:pt x="129" y="230"/>
                </a:cubicBezTo>
                <a:cubicBezTo>
                  <a:pt x="157" y="189"/>
                  <a:pt x="148" y="208"/>
                  <a:pt x="159" y="176"/>
                </a:cubicBezTo>
                <a:cubicBezTo>
                  <a:pt x="165" y="38"/>
                  <a:pt x="165" y="0"/>
                  <a:pt x="165" y="62"/>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a:p>
        </p:txBody>
      </p:sp>
      <p:sp>
        <p:nvSpPr>
          <p:cNvPr id="268309" name="Freeform 21"/>
          <p:cNvSpPr>
            <a:spLocks/>
          </p:cNvSpPr>
          <p:nvPr/>
        </p:nvSpPr>
        <p:spPr bwMode="auto">
          <a:xfrm>
            <a:off x="7702551" y="4876801"/>
            <a:ext cx="546100" cy="290513"/>
          </a:xfrm>
          <a:custGeom>
            <a:avLst/>
            <a:gdLst/>
            <a:ahLst/>
            <a:cxnLst>
              <a:cxn ang="0">
                <a:pos x="242" y="42"/>
              </a:cxn>
              <a:cxn ang="0">
                <a:pos x="188" y="18"/>
              </a:cxn>
              <a:cxn ang="0">
                <a:pos x="152" y="0"/>
              </a:cxn>
              <a:cxn ang="0">
                <a:pos x="26" y="6"/>
              </a:cxn>
              <a:cxn ang="0">
                <a:pos x="8" y="18"/>
              </a:cxn>
              <a:cxn ang="0">
                <a:pos x="44" y="72"/>
              </a:cxn>
              <a:cxn ang="0">
                <a:pos x="74" y="138"/>
              </a:cxn>
              <a:cxn ang="0">
                <a:pos x="272" y="174"/>
              </a:cxn>
              <a:cxn ang="0">
                <a:pos x="332" y="168"/>
              </a:cxn>
              <a:cxn ang="0">
                <a:pos x="326" y="114"/>
              </a:cxn>
              <a:cxn ang="0">
                <a:pos x="290" y="102"/>
              </a:cxn>
              <a:cxn ang="0">
                <a:pos x="272" y="96"/>
              </a:cxn>
              <a:cxn ang="0">
                <a:pos x="236" y="60"/>
              </a:cxn>
              <a:cxn ang="0">
                <a:pos x="230" y="42"/>
              </a:cxn>
              <a:cxn ang="0">
                <a:pos x="206" y="36"/>
              </a:cxn>
              <a:cxn ang="0">
                <a:pos x="242" y="42"/>
              </a:cxn>
            </a:cxnLst>
            <a:rect l="0" t="0" r="r" b="b"/>
            <a:pathLst>
              <a:path w="344" h="183">
                <a:moveTo>
                  <a:pt x="242" y="42"/>
                </a:moveTo>
                <a:cubicBezTo>
                  <a:pt x="151" y="29"/>
                  <a:pt x="229" y="51"/>
                  <a:pt x="188" y="18"/>
                </a:cubicBezTo>
                <a:cubicBezTo>
                  <a:pt x="178" y="10"/>
                  <a:pt x="163" y="7"/>
                  <a:pt x="152" y="0"/>
                </a:cubicBezTo>
                <a:cubicBezTo>
                  <a:pt x="110" y="2"/>
                  <a:pt x="68" y="1"/>
                  <a:pt x="26" y="6"/>
                </a:cubicBezTo>
                <a:cubicBezTo>
                  <a:pt x="19" y="7"/>
                  <a:pt x="10" y="11"/>
                  <a:pt x="8" y="18"/>
                </a:cubicBezTo>
                <a:cubicBezTo>
                  <a:pt x="0" y="45"/>
                  <a:pt x="24" y="65"/>
                  <a:pt x="44" y="72"/>
                </a:cubicBezTo>
                <a:cubicBezTo>
                  <a:pt x="52" y="91"/>
                  <a:pt x="58" y="122"/>
                  <a:pt x="74" y="138"/>
                </a:cubicBezTo>
                <a:cubicBezTo>
                  <a:pt x="105" y="169"/>
                  <a:pt x="229" y="170"/>
                  <a:pt x="272" y="174"/>
                </a:cubicBezTo>
                <a:cubicBezTo>
                  <a:pt x="292" y="172"/>
                  <a:pt x="319" y="183"/>
                  <a:pt x="332" y="168"/>
                </a:cubicBezTo>
                <a:cubicBezTo>
                  <a:pt x="344" y="155"/>
                  <a:pt x="336" y="129"/>
                  <a:pt x="326" y="114"/>
                </a:cubicBezTo>
                <a:cubicBezTo>
                  <a:pt x="319" y="103"/>
                  <a:pt x="302" y="106"/>
                  <a:pt x="290" y="102"/>
                </a:cubicBezTo>
                <a:cubicBezTo>
                  <a:pt x="284" y="100"/>
                  <a:pt x="272" y="96"/>
                  <a:pt x="272" y="96"/>
                </a:cubicBezTo>
                <a:cubicBezTo>
                  <a:pt x="260" y="84"/>
                  <a:pt x="241" y="76"/>
                  <a:pt x="236" y="60"/>
                </a:cubicBezTo>
                <a:cubicBezTo>
                  <a:pt x="234" y="54"/>
                  <a:pt x="234" y="46"/>
                  <a:pt x="230" y="42"/>
                </a:cubicBezTo>
                <a:cubicBezTo>
                  <a:pt x="223" y="35"/>
                  <a:pt x="214" y="36"/>
                  <a:pt x="206" y="36"/>
                </a:cubicBezTo>
                <a:lnTo>
                  <a:pt x="242" y="42"/>
                </a:ln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a:p>
        </p:txBody>
      </p:sp>
      <p:sp>
        <p:nvSpPr>
          <p:cNvPr id="268310" name="Freeform 22"/>
          <p:cNvSpPr>
            <a:spLocks/>
          </p:cNvSpPr>
          <p:nvPr/>
        </p:nvSpPr>
        <p:spPr bwMode="auto">
          <a:xfrm>
            <a:off x="5129214" y="4937125"/>
            <a:ext cx="387351" cy="419100"/>
          </a:xfrm>
          <a:custGeom>
            <a:avLst/>
            <a:gdLst/>
            <a:ahLst/>
            <a:cxnLst>
              <a:cxn ang="0">
                <a:pos x="60" y="28"/>
              </a:cxn>
              <a:cxn ang="0">
                <a:pos x="102" y="82"/>
              </a:cxn>
              <a:cxn ang="0">
                <a:pos x="216" y="76"/>
              </a:cxn>
              <a:cxn ang="0">
                <a:pos x="228" y="112"/>
              </a:cxn>
              <a:cxn ang="0">
                <a:pos x="234" y="130"/>
              </a:cxn>
              <a:cxn ang="0">
                <a:pos x="72" y="214"/>
              </a:cxn>
              <a:cxn ang="0">
                <a:pos x="0" y="142"/>
              </a:cxn>
              <a:cxn ang="0">
                <a:pos x="24" y="88"/>
              </a:cxn>
              <a:cxn ang="0">
                <a:pos x="30" y="46"/>
              </a:cxn>
              <a:cxn ang="0">
                <a:pos x="36" y="28"/>
              </a:cxn>
              <a:cxn ang="0">
                <a:pos x="60" y="28"/>
              </a:cxn>
            </a:cxnLst>
            <a:rect l="0" t="0" r="r" b="b"/>
            <a:pathLst>
              <a:path w="244" h="255">
                <a:moveTo>
                  <a:pt x="60" y="28"/>
                </a:moveTo>
                <a:cubicBezTo>
                  <a:pt x="99" y="54"/>
                  <a:pt x="93" y="28"/>
                  <a:pt x="102" y="82"/>
                </a:cubicBezTo>
                <a:cubicBezTo>
                  <a:pt x="163" y="62"/>
                  <a:pt x="125" y="69"/>
                  <a:pt x="216" y="76"/>
                </a:cubicBezTo>
                <a:cubicBezTo>
                  <a:pt x="220" y="88"/>
                  <a:pt x="224" y="100"/>
                  <a:pt x="228" y="112"/>
                </a:cubicBezTo>
                <a:cubicBezTo>
                  <a:pt x="230" y="118"/>
                  <a:pt x="234" y="130"/>
                  <a:pt x="234" y="130"/>
                </a:cubicBezTo>
                <a:cubicBezTo>
                  <a:pt x="222" y="255"/>
                  <a:pt x="244" y="221"/>
                  <a:pt x="72" y="214"/>
                </a:cubicBezTo>
                <a:cubicBezTo>
                  <a:pt x="19" y="201"/>
                  <a:pt x="26" y="181"/>
                  <a:pt x="0" y="142"/>
                </a:cubicBezTo>
                <a:cubicBezTo>
                  <a:pt x="7" y="122"/>
                  <a:pt x="17" y="108"/>
                  <a:pt x="24" y="88"/>
                </a:cubicBezTo>
                <a:cubicBezTo>
                  <a:pt x="26" y="74"/>
                  <a:pt x="27" y="60"/>
                  <a:pt x="30" y="46"/>
                </a:cubicBezTo>
                <a:cubicBezTo>
                  <a:pt x="31" y="40"/>
                  <a:pt x="30" y="31"/>
                  <a:pt x="36" y="28"/>
                </a:cubicBezTo>
                <a:cubicBezTo>
                  <a:pt x="91" y="0"/>
                  <a:pt x="34" y="54"/>
                  <a:pt x="60" y="28"/>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a:p>
        </p:txBody>
      </p:sp>
      <p:sp>
        <p:nvSpPr>
          <p:cNvPr id="268311" name="Rectangle 23"/>
          <p:cNvSpPr>
            <a:spLocks noChangeArrowheads="1"/>
          </p:cNvSpPr>
          <p:nvPr/>
        </p:nvSpPr>
        <p:spPr bwMode="auto">
          <a:xfrm>
            <a:off x="1266826" y="5286375"/>
            <a:ext cx="771525" cy="4381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12" name="Rectangle 24"/>
          <p:cNvSpPr>
            <a:spLocks noChangeArrowheads="1"/>
          </p:cNvSpPr>
          <p:nvPr/>
        </p:nvSpPr>
        <p:spPr bwMode="auto">
          <a:xfrm>
            <a:off x="2276474" y="5791200"/>
            <a:ext cx="1009651" cy="3429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13" name="Rectangle 25"/>
          <p:cNvSpPr>
            <a:spLocks noChangeArrowheads="1"/>
          </p:cNvSpPr>
          <p:nvPr/>
        </p:nvSpPr>
        <p:spPr bwMode="auto">
          <a:xfrm>
            <a:off x="1162051" y="5810250"/>
            <a:ext cx="1143000" cy="4572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14" name="Rectangle 26"/>
          <p:cNvSpPr>
            <a:spLocks noChangeArrowheads="1"/>
          </p:cNvSpPr>
          <p:nvPr/>
        </p:nvSpPr>
        <p:spPr bwMode="auto">
          <a:xfrm>
            <a:off x="4648200" y="6000750"/>
            <a:ext cx="304800" cy="1714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15" name="Rectangle 27"/>
          <p:cNvSpPr>
            <a:spLocks noChangeArrowheads="1"/>
          </p:cNvSpPr>
          <p:nvPr/>
        </p:nvSpPr>
        <p:spPr bwMode="auto">
          <a:xfrm>
            <a:off x="3371850" y="6067425"/>
            <a:ext cx="666751" cy="2095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16" name="Rectangle 28"/>
          <p:cNvSpPr>
            <a:spLocks noChangeArrowheads="1"/>
          </p:cNvSpPr>
          <p:nvPr/>
        </p:nvSpPr>
        <p:spPr bwMode="auto">
          <a:xfrm>
            <a:off x="2676526" y="6172200"/>
            <a:ext cx="657225" cy="1714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17" name="Freeform 29"/>
          <p:cNvSpPr>
            <a:spLocks/>
          </p:cNvSpPr>
          <p:nvPr/>
        </p:nvSpPr>
        <p:spPr bwMode="auto">
          <a:xfrm>
            <a:off x="4576763" y="4995864"/>
            <a:ext cx="347663" cy="290512"/>
          </a:xfrm>
          <a:custGeom>
            <a:avLst/>
            <a:gdLst/>
            <a:ahLst/>
            <a:cxnLst>
              <a:cxn ang="0">
                <a:pos x="27" y="15"/>
              </a:cxn>
              <a:cxn ang="0">
                <a:pos x="165" y="21"/>
              </a:cxn>
              <a:cxn ang="0">
                <a:pos x="219" y="87"/>
              </a:cxn>
              <a:cxn ang="0">
                <a:pos x="213" y="153"/>
              </a:cxn>
              <a:cxn ang="0">
                <a:pos x="171" y="171"/>
              </a:cxn>
              <a:cxn ang="0">
                <a:pos x="135" y="183"/>
              </a:cxn>
              <a:cxn ang="0">
                <a:pos x="75" y="123"/>
              </a:cxn>
              <a:cxn ang="0">
                <a:pos x="63" y="105"/>
              </a:cxn>
              <a:cxn ang="0">
                <a:pos x="45" y="93"/>
              </a:cxn>
              <a:cxn ang="0">
                <a:pos x="21" y="63"/>
              </a:cxn>
              <a:cxn ang="0">
                <a:pos x="27" y="21"/>
              </a:cxn>
              <a:cxn ang="0">
                <a:pos x="27" y="15"/>
              </a:cxn>
            </a:cxnLst>
            <a:rect l="0" t="0" r="r" b="b"/>
            <a:pathLst>
              <a:path w="219" h="183">
                <a:moveTo>
                  <a:pt x="27" y="15"/>
                </a:moveTo>
                <a:cubicBezTo>
                  <a:pt x="72" y="0"/>
                  <a:pt x="120" y="13"/>
                  <a:pt x="165" y="21"/>
                </a:cubicBezTo>
                <a:cubicBezTo>
                  <a:pt x="195" y="41"/>
                  <a:pt x="192" y="69"/>
                  <a:pt x="219" y="87"/>
                </a:cubicBezTo>
                <a:cubicBezTo>
                  <a:pt x="217" y="109"/>
                  <a:pt x="219" y="132"/>
                  <a:pt x="213" y="153"/>
                </a:cubicBezTo>
                <a:cubicBezTo>
                  <a:pt x="209" y="165"/>
                  <a:pt x="178" y="169"/>
                  <a:pt x="171" y="171"/>
                </a:cubicBezTo>
                <a:cubicBezTo>
                  <a:pt x="159" y="175"/>
                  <a:pt x="135" y="183"/>
                  <a:pt x="135" y="183"/>
                </a:cubicBezTo>
                <a:cubicBezTo>
                  <a:pt x="109" y="165"/>
                  <a:pt x="106" y="144"/>
                  <a:pt x="75" y="123"/>
                </a:cubicBezTo>
                <a:cubicBezTo>
                  <a:pt x="71" y="117"/>
                  <a:pt x="68" y="110"/>
                  <a:pt x="63" y="105"/>
                </a:cubicBezTo>
                <a:cubicBezTo>
                  <a:pt x="58" y="100"/>
                  <a:pt x="50" y="99"/>
                  <a:pt x="45" y="93"/>
                </a:cubicBezTo>
                <a:cubicBezTo>
                  <a:pt x="12" y="52"/>
                  <a:pt x="73" y="97"/>
                  <a:pt x="21" y="63"/>
                </a:cubicBezTo>
                <a:cubicBezTo>
                  <a:pt x="2" y="5"/>
                  <a:pt x="0" y="39"/>
                  <a:pt x="27" y="21"/>
                </a:cubicBezTo>
                <a:cubicBezTo>
                  <a:pt x="29" y="20"/>
                  <a:pt x="27" y="17"/>
                  <a:pt x="27" y="15"/>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a:p>
        </p:txBody>
      </p:sp>
      <p:sp>
        <p:nvSpPr>
          <p:cNvPr id="268318" name="Freeform 30"/>
          <p:cNvSpPr>
            <a:spLocks/>
          </p:cNvSpPr>
          <p:nvPr/>
        </p:nvSpPr>
        <p:spPr bwMode="auto">
          <a:xfrm>
            <a:off x="3751264" y="5057775"/>
            <a:ext cx="401637" cy="228600"/>
          </a:xfrm>
          <a:custGeom>
            <a:avLst/>
            <a:gdLst/>
            <a:ahLst/>
            <a:cxnLst>
              <a:cxn ang="0">
                <a:pos x="217" y="30"/>
              </a:cxn>
              <a:cxn ang="0">
                <a:pos x="1" y="72"/>
              </a:cxn>
              <a:cxn ang="0">
                <a:pos x="67" y="114"/>
              </a:cxn>
              <a:cxn ang="0">
                <a:pos x="217" y="102"/>
              </a:cxn>
              <a:cxn ang="0">
                <a:pos x="241" y="54"/>
              </a:cxn>
              <a:cxn ang="0">
                <a:pos x="253" y="18"/>
              </a:cxn>
              <a:cxn ang="0">
                <a:pos x="217" y="30"/>
              </a:cxn>
            </a:cxnLst>
            <a:rect l="0" t="0" r="r" b="b"/>
            <a:pathLst>
              <a:path w="253" h="144">
                <a:moveTo>
                  <a:pt x="217" y="30"/>
                </a:moveTo>
                <a:cubicBezTo>
                  <a:pt x="142" y="18"/>
                  <a:pt x="65" y="30"/>
                  <a:pt x="1" y="72"/>
                </a:cubicBezTo>
                <a:cubicBezTo>
                  <a:pt x="19" y="125"/>
                  <a:pt x="0" y="107"/>
                  <a:pt x="67" y="114"/>
                </a:cubicBezTo>
                <a:cubicBezTo>
                  <a:pt x="113" y="144"/>
                  <a:pt x="173" y="132"/>
                  <a:pt x="217" y="102"/>
                </a:cubicBezTo>
                <a:cubicBezTo>
                  <a:pt x="232" y="26"/>
                  <a:pt x="209" y="111"/>
                  <a:pt x="241" y="54"/>
                </a:cubicBezTo>
                <a:cubicBezTo>
                  <a:pt x="247" y="43"/>
                  <a:pt x="253" y="18"/>
                  <a:pt x="253" y="18"/>
                </a:cubicBezTo>
                <a:cubicBezTo>
                  <a:pt x="227" y="0"/>
                  <a:pt x="239" y="0"/>
                  <a:pt x="217" y="30"/>
                </a:cubicBezTo>
                <a:close/>
              </a:path>
            </a:pathLst>
          </a:custGeom>
          <a:gradFill rotWithShape="1">
            <a:gsLst>
              <a:gs pos="0">
                <a:srgbClr val="B08200"/>
              </a:gs>
              <a:gs pos="100000">
                <a:srgbClr val="483018"/>
              </a:gs>
            </a:gsLst>
            <a:lin ang="5400000" scaled="1"/>
          </a:gradFill>
          <a:ln w="12700" cap="flat" cmpd="sng">
            <a:noFill/>
            <a:prstDash val="solid"/>
            <a:round/>
            <a:headEnd/>
            <a:tailEnd/>
          </a:ln>
          <a:effectLst/>
        </p:spPr>
        <p:txBody>
          <a:bodyPr wrap="none" anchor="ctr"/>
          <a:lstStyle/>
          <a:p>
            <a:endParaRPr lang="en-US"/>
          </a:p>
        </p:txBody>
      </p:sp>
      <p:sp>
        <p:nvSpPr>
          <p:cNvPr id="268319" name="Freeform 31" descr="Recycled paper"/>
          <p:cNvSpPr>
            <a:spLocks/>
          </p:cNvSpPr>
          <p:nvPr/>
        </p:nvSpPr>
        <p:spPr bwMode="auto">
          <a:xfrm>
            <a:off x="206377" y="4533901"/>
            <a:ext cx="8734425" cy="773113"/>
          </a:xfrm>
          <a:custGeom>
            <a:avLst/>
            <a:gdLst/>
            <a:ahLst/>
            <a:cxnLst>
              <a:cxn ang="0">
                <a:pos x="0" y="42"/>
              </a:cxn>
              <a:cxn ang="0">
                <a:pos x="186" y="60"/>
              </a:cxn>
              <a:cxn ang="0">
                <a:pos x="870" y="60"/>
              </a:cxn>
              <a:cxn ang="0">
                <a:pos x="1128" y="114"/>
              </a:cxn>
              <a:cxn ang="0">
                <a:pos x="1314" y="36"/>
              </a:cxn>
              <a:cxn ang="0">
                <a:pos x="1650" y="60"/>
              </a:cxn>
              <a:cxn ang="0">
                <a:pos x="2574" y="90"/>
              </a:cxn>
              <a:cxn ang="0">
                <a:pos x="3222" y="66"/>
              </a:cxn>
              <a:cxn ang="0">
                <a:pos x="3618" y="90"/>
              </a:cxn>
              <a:cxn ang="0">
                <a:pos x="4278" y="36"/>
              </a:cxn>
              <a:cxn ang="0">
                <a:pos x="4824" y="12"/>
              </a:cxn>
              <a:cxn ang="0">
                <a:pos x="5142" y="12"/>
              </a:cxn>
              <a:cxn ang="0">
                <a:pos x="5304" y="30"/>
              </a:cxn>
              <a:cxn ang="0">
                <a:pos x="5256" y="288"/>
              </a:cxn>
              <a:cxn ang="0">
                <a:pos x="4830" y="294"/>
              </a:cxn>
              <a:cxn ang="0">
                <a:pos x="4728" y="264"/>
              </a:cxn>
              <a:cxn ang="0">
                <a:pos x="4698" y="240"/>
              </a:cxn>
              <a:cxn ang="0">
                <a:pos x="4524" y="234"/>
              </a:cxn>
              <a:cxn ang="0">
                <a:pos x="4476" y="270"/>
              </a:cxn>
              <a:cxn ang="0">
                <a:pos x="4200" y="294"/>
              </a:cxn>
              <a:cxn ang="0">
                <a:pos x="3834" y="288"/>
              </a:cxn>
              <a:cxn ang="0">
                <a:pos x="3780" y="288"/>
              </a:cxn>
              <a:cxn ang="0">
                <a:pos x="3750" y="348"/>
              </a:cxn>
              <a:cxn ang="0">
                <a:pos x="3570" y="414"/>
              </a:cxn>
              <a:cxn ang="0">
                <a:pos x="3384" y="354"/>
              </a:cxn>
              <a:cxn ang="0">
                <a:pos x="3306" y="426"/>
              </a:cxn>
              <a:cxn ang="0">
                <a:pos x="3120" y="372"/>
              </a:cxn>
              <a:cxn ang="0">
                <a:pos x="2982" y="324"/>
              </a:cxn>
              <a:cxn ang="0">
                <a:pos x="2748" y="306"/>
              </a:cxn>
              <a:cxn ang="0">
                <a:pos x="2586" y="312"/>
              </a:cxn>
              <a:cxn ang="0">
                <a:pos x="2400" y="378"/>
              </a:cxn>
              <a:cxn ang="0">
                <a:pos x="2016" y="390"/>
              </a:cxn>
              <a:cxn ang="0">
                <a:pos x="1974" y="432"/>
              </a:cxn>
              <a:cxn ang="0">
                <a:pos x="1950" y="474"/>
              </a:cxn>
              <a:cxn ang="0">
                <a:pos x="1968" y="372"/>
              </a:cxn>
              <a:cxn ang="0">
                <a:pos x="1932" y="342"/>
              </a:cxn>
              <a:cxn ang="0">
                <a:pos x="1572" y="276"/>
              </a:cxn>
              <a:cxn ang="0">
                <a:pos x="1410" y="258"/>
              </a:cxn>
              <a:cxn ang="0">
                <a:pos x="1356" y="258"/>
              </a:cxn>
              <a:cxn ang="0">
                <a:pos x="1206" y="216"/>
              </a:cxn>
              <a:cxn ang="0">
                <a:pos x="1158" y="84"/>
              </a:cxn>
              <a:cxn ang="0">
                <a:pos x="1098" y="114"/>
              </a:cxn>
              <a:cxn ang="0">
                <a:pos x="1104" y="240"/>
              </a:cxn>
              <a:cxn ang="0">
                <a:pos x="804" y="306"/>
              </a:cxn>
              <a:cxn ang="0">
                <a:pos x="552" y="306"/>
              </a:cxn>
              <a:cxn ang="0">
                <a:pos x="384" y="276"/>
              </a:cxn>
              <a:cxn ang="0">
                <a:pos x="318" y="198"/>
              </a:cxn>
              <a:cxn ang="0">
                <a:pos x="282" y="102"/>
              </a:cxn>
              <a:cxn ang="0">
                <a:pos x="168" y="48"/>
              </a:cxn>
              <a:cxn ang="0">
                <a:pos x="156" y="72"/>
              </a:cxn>
              <a:cxn ang="0">
                <a:pos x="186" y="138"/>
              </a:cxn>
              <a:cxn ang="0">
                <a:pos x="246" y="204"/>
              </a:cxn>
              <a:cxn ang="0">
                <a:pos x="162" y="294"/>
              </a:cxn>
              <a:cxn ang="0">
                <a:pos x="84" y="252"/>
              </a:cxn>
              <a:cxn ang="0">
                <a:pos x="0" y="204"/>
              </a:cxn>
            </a:cxnLst>
            <a:rect l="0" t="0" r="r" b="b"/>
            <a:pathLst>
              <a:path w="5304" h="481">
                <a:moveTo>
                  <a:pt x="0" y="204"/>
                </a:moveTo>
                <a:lnTo>
                  <a:pt x="0" y="42"/>
                </a:lnTo>
                <a:cubicBezTo>
                  <a:pt x="41" y="63"/>
                  <a:pt x="87" y="60"/>
                  <a:pt x="132" y="66"/>
                </a:cubicBezTo>
                <a:cubicBezTo>
                  <a:pt x="157" y="83"/>
                  <a:pt x="162" y="76"/>
                  <a:pt x="186" y="60"/>
                </a:cubicBezTo>
                <a:cubicBezTo>
                  <a:pt x="354" y="77"/>
                  <a:pt x="509" y="86"/>
                  <a:pt x="684" y="90"/>
                </a:cubicBezTo>
                <a:cubicBezTo>
                  <a:pt x="748" y="83"/>
                  <a:pt x="808" y="76"/>
                  <a:pt x="870" y="60"/>
                </a:cubicBezTo>
                <a:cubicBezTo>
                  <a:pt x="944" y="62"/>
                  <a:pt x="1040" y="20"/>
                  <a:pt x="1092" y="72"/>
                </a:cubicBezTo>
                <a:cubicBezTo>
                  <a:pt x="1106" y="86"/>
                  <a:pt x="1106" y="103"/>
                  <a:pt x="1128" y="114"/>
                </a:cubicBezTo>
                <a:cubicBezTo>
                  <a:pt x="1171" y="105"/>
                  <a:pt x="1217" y="115"/>
                  <a:pt x="1254" y="90"/>
                </a:cubicBezTo>
                <a:cubicBezTo>
                  <a:pt x="1263" y="63"/>
                  <a:pt x="1287" y="43"/>
                  <a:pt x="1314" y="36"/>
                </a:cubicBezTo>
                <a:cubicBezTo>
                  <a:pt x="1404" y="38"/>
                  <a:pt x="1494" y="38"/>
                  <a:pt x="1584" y="42"/>
                </a:cubicBezTo>
                <a:cubicBezTo>
                  <a:pt x="1605" y="43"/>
                  <a:pt x="1629" y="59"/>
                  <a:pt x="1650" y="60"/>
                </a:cubicBezTo>
                <a:cubicBezTo>
                  <a:pt x="1798" y="67"/>
                  <a:pt x="2304" y="71"/>
                  <a:pt x="2352" y="72"/>
                </a:cubicBezTo>
                <a:cubicBezTo>
                  <a:pt x="2440" y="76"/>
                  <a:pt x="2495" y="79"/>
                  <a:pt x="2574" y="90"/>
                </a:cubicBezTo>
                <a:cubicBezTo>
                  <a:pt x="2761" y="83"/>
                  <a:pt x="2946" y="72"/>
                  <a:pt x="3132" y="72"/>
                </a:cubicBezTo>
                <a:cubicBezTo>
                  <a:pt x="3162" y="70"/>
                  <a:pt x="3192" y="62"/>
                  <a:pt x="3222" y="66"/>
                </a:cubicBezTo>
                <a:cubicBezTo>
                  <a:pt x="3228" y="67"/>
                  <a:pt x="3222" y="84"/>
                  <a:pt x="3228" y="84"/>
                </a:cubicBezTo>
                <a:cubicBezTo>
                  <a:pt x="3358" y="92"/>
                  <a:pt x="3488" y="88"/>
                  <a:pt x="3618" y="90"/>
                </a:cubicBezTo>
                <a:cubicBezTo>
                  <a:pt x="3726" y="126"/>
                  <a:pt x="3966" y="100"/>
                  <a:pt x="4086" y="96"/>
                </a:cubicBezTo>
                <a:cubicBezTo>
                  <a:pt x="4153" y="79"/>
                  <a:pt x="4214" y="57"/>
                  <a:pt x="4278" y="36"/>
                </a:cubicBezTo>
                <a:cubicBezTo>
                  <a:pt x="4386" y="0"/>
                  <a:pt x="4506" y="32"/>
                  <a:pt x="4620" y="30"/>
                </a:cubicBezTo>
                <a:cubicBezTo>
                  <a:pt x="4709" y="0"/>
                  <a:pt x="4643" y="18"/>
                  <a:pt x="4824" y="12"/>
                </a:cubicBezTo>
                <a:cubicBezTo>
                  <a:pt x="4894" y="0"/>
                  <a:pt x="4848" y="6"/>
                  <a:pt x="4962" y="6"/>
                </a:cubicBezTo>
                <a:cubicBezTo>
                  <a:pt x="5022" y="8"/>
                  <a:pt x="5082" y="7"/>
                  <a:pt x="5142" y="12"/>
                </a:cubicBezTo>
                <a:cubicBezTo>
                  <a:pt x="5155" y="13"/>
                  <a:pt x="5166" y="20"/>
                  <a:pt x="5178" y="24"/>
                </a:cubicBezTo>
                <a:cubicBezTo>
                  <a:pt x="5230" y="41"/>
                  <a:pt x="5190" y="30"/>
                  <a:pt x="5304" y="30"/>
                </a:cubicBezTo>
                <a:cubicBezTo>
                  <a:pt x="5300" y="110"/>
                  <a:pt x="5302" y="190"/>
                  <a:pt x="5292" y="270"/>
                </a:cubicBezTo>
                <a:cubicBezTo>
                  <a:pt x="5290" y="283"/>
                  <a:pt x="5268" y="283"/>
                  <a:pt x="5256" y="288"/>
                </a:cubicBezTo>
                <a:cubicBezTo>
                  <a:pt x="5219" y="304"/>
                  <a:pt x="5175" y="299"/>
                  <a:pt x="5136" y="312"/>
                </a:cubicBezTo>
                <a:cubicBezTo>
                  <a:pt x="5034" y="306"/>
                  <a:pt x="4932" y="301"/>
                  <a:pt x="4830" y="294"/>
                </a:cubicBezTo>
                <a:cubicBezTo>
                  <a:pt x="4796" y="283"/>
                  <a:pt x="4818" y="290"/>
                  <a:pt x="4764" y="276"/>
                </a:cubicBezTo>
                <a:cubicBezTo>
                  <a:pt x="4752" y="273"/>
                  <a:pt x="4740" y="268"/>
                  <a:pt x="4728" y="264"/>
                </a:cubicBezTo>
                <a:cubicBezTo>
                  <a:pt x="4722" y="262"/>
                  <a:pt x="4710" y="258"/>
                  <a:pt x="4710" y="258"/>
                </a:cubicBezTo>
                <a:cubicBezTo>
                  <a:pt x="4706" y="252"/>
                  <a:pt x="4704" y="244"/>
                  <a:pt x="4698" y="240"/>
                </a:cubicBezTo>
                <a:cubicBezTo>
                  <a:pt x="4687" y="233"/>
                  <a:pt x="4662" y="228"/>
                  <a:pt x="4662" y="228"/>
                </a:cubicBezTo>
                <a:cubicBezTo>
                  <a:pt x="4616" y="230"/>
                  <a:pt x="4569" y="227"/>
                  <a:pt x="4524" y="234"/>
                </a:cubicBezTo>
                <a:cubicBezTo>
                  <a:pt x="4517" y="235"/>
                  <a:pt x="4518" y="247"/>
                  <a:pt x="4512" y="252"/>
                </a:cubicBezTo>
                <a:cubicBezTo>
                  <a:pt x="4502" y="260"/>
                  <a:pt x="4489" y="268"/>
                  <a:pt x="4476" y="270"/>
                </a:cubicBezTo>
                <a:cubicBezTo>
                  <a:pt x="4442" y="275"/>
                  <a:pt x="4408" y="274"/>
                  <a:pt x="4374" y="276"/>
                </a:cubicBezTo>
                <a:cubicBezTo>
                  <a:pt x="4318" y="295"/>
                  <a:pt x="4256" y="275"/>
                  <a:pt x="4200" y="294"/>
                </a:cubicBezTo>
                <a:cubicBezTo>
                  <a:pt x="4144" y="378"/>
                  <a:pt x="3969" y="308"/>
                  <a:pt x="3870" y="300"/>
                </a:cubicBezTo>
                <a:cubicBezTo>
                  <a:pt x="3858" y="296"/>
                  <a:pt x="3846" y="292"/>
                  <a:pt x="3834" y="288"/>
                </a:cubicBezTo>
                <a:cubicBezTo>
                  <a:pt x="3828" y="286"/>
                  <a:pt x="3816" y="282"/>
                  <a:pt x="3816" y="282"/>
                </a:cubicBezTo>
                <a:cubicBezTo>
                  <a:pt x="3804" y="284"/>
                  <a:pt x="3791" y="282"/>
                  <a:pt x="3780" y="288"/>
                </a:cubicBezTo>
                <a:cubicBezTo>
                  <a:pt x="3764" y="297"/>
                  <a:pt x="3777" y="326"/>
                  <a:pt x="3768" y="342"/>
                </a:cubicBezTo>
                <a:cubicBezTo>
                  <a:pt x="3765" y="347"/>
                  <a:pt x="3756" y="346"/>
                  <a:pt x="3750" y="348"/>
                </a:cubicBezTo>
                <a:cubicBezTo>
                  <a:pt x="3710" y="388"/>
                  <a:pt x="3631" y="373"/>
                  <a:pt x="3576" y="378"/>
                </a:cubicBezTo>
                <a:cubicBezTo>
                  <a:pt x="3574" y="390"/>
                  <a:pt x="3581" y="409"/>
                  <a:pt x="3570" y="414"/>
                </a:cubicBezTo>
                <a:cubicBezTo>
                  <a:pt x="3549" y="423"/>
                  <a:pt x="3470" y="403"/>
                  <a:pt x="3444" y="390"/>
                </a:cubicBezTo>
                <a:cubicBezTo>
                  <a:pt x="3419" y="377"/>
                  <a:pt x="3413" y="361"/>
                  <a:pt x="3384" y="354"/>
                </a:cubicBezTo>
                <a:cubicBezTo>
                  <a:pt x="3371" y="363"/>
                  <a:pt x="3357" y="370"/>
                  <a:pt x="3348" y="384"/>
                </a:cubicBezTo>
                <a:cubicBezTo>
                  <a:pt x="3332" y="408"/>
                  <a:pt x="3338" y="415"/>
                  <a:pt x="3306" y="426"/>
                </a:cubicBezTo>
                <a:cubicBezTo>
                  <a:pt x="3281" y="418"/>
                  <a:pt x="3258" y="388"/>
                  <a:pt x="3234" y="384"/>
                </a:cubicBezTo>
                <a:cubicBezTo>
                  <a:pt x="3172" y="374"/>
                  <a:pt x="3210" y="379"/>
                  <a:pt x="3120" y="372"/>
                </a:cubicBezTo>
                <a:cubicBezTo>
                  <a:pt x="3088" y="366"/>
                  <a:pt x="3055" y="364"/>
                  <a:pt x="3024" y="354"/>
                </a:cubicBezTo>
                <a:cubicBezTo>
                  <a:pt x="3014" y="324"/>
                  <a:pt x="3024" y="338"/>
                  <a:pt x="2982" y="324"/>
                </a:cubicBezTo>
                <a:cubicBezTo>
                  <a:pt x="2919" y="303"/>
                  <a:pt x="2850" y="320"/>
                  <a:pt x="2784" y="318"/>
                </a:cubicBezTo>
                <a:cubicBezTo>
                  <a:pt x="2772" y="314"/>
                  <a:pt x="2760" y="310"/>
                  <a:pt x="2748" y="306"/>
                </a:cubicBezTo>
                <a:cubicBezTo>
                  <a:pt x="2742" y="304"/>
                  <a:pt x="2730" y="300"/>
                  <a:pt x="2730" y="300"/>
                </a:cubicBezTo>
                <a:cubicBezTo>
                  <a:pt x="2682" y="302"/>
                  <a:pt x="2624" y="282"/>
                  <a:pt x="2586" y="312"/>
                </a:cubicBezTo>
                <a:cubicBezTo>
                  <a:pt x="2566" y="328"/>
                  <a:pt x="2576" y="376"/>
                  <a:pt x="2544" y="378"/>
                </a:cubicBezTo>
                <a:cubicBezTo>
                  <a:pt x="2496" y="382"/>
                  <a:pt x="2448" y="378"/>
                  <a:pt x="2400" y="378"/>
                </a:cubicBezTo>
                <a:cubicBezTo>
                  <a:pt x="2250" y="354"/>
                  <a:pt x="2187" y="335"/>
                  <a:pt x="2022" y="360"/>
                </a:cubicBezTo>
                <a:cubicBezTo>
                  <a:pt x="2012" y="362"/>
                  <a:pt x="2020" y="380"/>
                  <a:pt x="2016" y="390"/>
                </a:cubicBezTo>
                <a:cubicBezTo>
                  <a:pt x="2008" y="411"/>
                  <a:pt x="2004" y="408"/>
                  <a:pt x="1986" y="414"/>
                </a:cubicBezTo>
                <a:cubicBezTo>
                  <a:pt x="1982" y="420"/>
                  <a:pt x="1979" y="427"/>
                  <a:pt x="1974" y="432"/>
                </a:cubicBezTo>
                <a:cubicBezTo>
                  <a:pt x="1969" y="437"/>
                  <a:pt x="1960" y="438"/>
                  <a:pt x="1956" y="444"/>
                </a:cubicBezTo>
                <a:cubicBezTo>
                  <a:pt x="1951" y="453"/>
                  <a:pt x="1943" y="481"/>
                  <a:pt x="1950" y="474"/>
                </a:cubicBezTo>
                <a:cubicBezTo>
                  <a:pt x="1959" y="465"/>
                  <a:pt x="1962" y="438"/>
                  <a:pt x="1962" y="438"/>
                </a:cubicBezTo>
                <a:cubicBezTo>
                  <a:pt x="1964" y="416"/>
                  <a:pt x="1971" y="394"/>
                  <a:pt x="1968" y="372"/>
                </a:cubicBezTo>
                <a:cubicBezTo>
                  <a:pt x="1967" y="365"/>
                  <a:pt x="1956" y="365"/>
                  <a:pt x="1950" y="360"/>
                </a:cubicBezTo>
                <a:cubicBezTo>
                  <a:pt x="1943" y="355"/>
                  <a:pt x="1940" y="343"/>
                  <a:pt x="1932" y="342"/>
                </a:cubicBezTo>
                <a:cubicBezTo>
                  <a:pt x="1872" y="335"/>
                  <a:pt x="1812" y="338"/>
                  <a:pt x="1752" y="336"/>
                </a:cubicBezTo>
                <a:cubicBezTo>
                  <a:pt x="1686" y="292"/>
                  <a:pt x="1653" y="283"/>
                  <a:pt x="1572" y="276"/>
                </a:cubicBezTo>
                <a:cubicBezTo>
                  <a:pt x="1556" y="265"/>
                  <a:pt x="1518" y="252"/>
                  <a:pt x="1518" y="252"/>
                </a:cubicBezTo>
                <a:cubicBezTo>
                  <a:pt x="1482" y="254"/>
                  <a:pt x="1446" y="253"/>
                  <a:pt x="1410" y="258"/>
                </a:cubicBezTo>
                <a:cubicBezTo>
                  <a:pt x="1403" y="259"/>
                  <a:pt x="1399" y="270"/>
                  <a:pt x="1392" y="270"/>
                </a:cubicBezTo>
                <a:cubicBezTo>
                  <a:pt x="1379" y="270"/>
                  <a:pt x="1368" y="262"/>
                  <a:pt x="1356" y="258"/>
                </a:cubicBezTo>
                <a:cubicBezTo>
                  <a:pt x="1322" y="247"/>
                  <a:pt x="1284" y="254"/>
                  <a:pt x="1248" y="252"/>
                </a:cubicBezTo>
                <a:cubicBezTo>
                  <a:pt x="1227" y="238"/>
                  <a:pt x="1214" y="241"/>
                  <a:pt x="1206" y="216"/>
                </a:cubicBezTo>
                <a:cubicBezTo>
                  <a:pt x="1220" y="174"/>
                  <a:pt x="1228" y="166"/>
                  <a:pt x="1212" y="114"/>
                </a:cubicBezTo>
                <a:cubicBezTo>
                  <a:pt x="1209" y="104"/>
                  <a:pt x="1166" y="90"/>
                  <a:pt x="1158" y="84"/>
                </a:cubicBezTo>
                <a:cubicBezTo>
                  <a:pt x="1140" y="86"/>
                  <a:pt x="1120" y="82"/>
                  <a:pt x="1104" y="90"/>
                </a:cubicBezTo>
                <a:cubicBezTo>
                  <a:pt x="1097" y="94"/>
                  <a:pt x="1098" y="106"/>
                  <a:pt x="1098" y="114"/>
                </a:cubicBezTo>
                <a:cubicBezTo>
                  <a:pt x="1098" y="146"/>
                  <a:pt x="1113" y="159"/>
                  <a:pt x="1122" y="186"/>
                </a:cubicBezTo>
                <a:cubicBezTo>
                  <a:pt x="1111" y="202"/>
                  <a:pt x="1121" y="232"/>
                  <a:pt x="1104" y="240"/>
                </a:cubicBezTo>
                <a:cubicBezTo>
                  <a:pt x="1101" y="241"/>
                  <a:pt x="915" y="252"/>
                  <a:pt x="912" y="252"/>
                </a:cubicBezTo>
                <a:cubicBezTo>
                  <a:pt x="876" y="264"/>
                  <a:pt x="836" y="285"/>
                  <a:pt x="804" y="306"/>
                </a:cubicBezTo>
                <a:cubicBezTo>
                  <a:pt x="779" y="344"/>
                  <a:pt x="752" y="343"/>
                  <a:pt x="708" y="348"/>
                </a:cubicBezTo>
                <a:cubicBezTo>
                  <a:pt x="665" y="319"/>
                  <a:pt x="602" y="312"/>
                  <a:pt x="552" y="306"/>
                </a:cubicBezTo>
                <a:cubicBezTo>
                  <a:pt x="512" y="293"/>
                  <a:pt x="468" y="292"/>
                  <a:pt x="426" y="288"/>
                </a:cubicBezTo>
                <a:cubicBezTo>
                  <a:pt x="424" y="288"/>
                  <a:pt x="388" y="279"/>
                  <a:pt x="384" y="276"/>
                </a:cubicBezTo>
                <a:cubicBezTo>
                  <a:pt x="354" y="252"/>
                  <a:pt x="390" y="246"/>
                  <a:pt x="342" y="234"/>
                </a:cubicBezTo>
                <a:cubicBezTo>
                  <a:pt x="322" y="174"/>
                  <a:pt x="355" y="265"/>
                  <a:pt x="318" y="198"/>
                </a:cubicBezTo>
                <a:cubicBezTo>
                  <a:pt x="305" y="174"/>
                  <a:pt x="306" y="144"/>
                  <a:pt x="294" y="120"/>
                </a:cubicBezTo>
                <a:cubicBezTo>
                  <a:pt x="291" y="114"/>
                  <a:pt x="285" y="109"/>
                  <a:pt x="282" y="102"/>
                </a:cubicBezTo>
                <a:cubicBezTo>
                  <a:pt x="268" y="71"/>
                  <a:pt x="274" y="53"/>
                  <a:pt x="240" y="42"/>
                </a:cubicBezTo>
                <a:cubicBezTo>
                  <a:pt x="216" y="44"/>
                  <a:pt x="192" y="45"/>
                  <a:pt x="168" y="48"/>
                </a:cubicBezTo>
                <a:cubicBezTo>
                  <a:pt x="162" y="49"/>
                  <a:pt x="153" y="48"/>
                  <a:pt x="150" y="54"/>
                </a:cubicBezTo>
                <a:cubicBezTo>
                  <a:pt x="147" y="60"/>
                  <a:pt x="154" y="66"/>
                  <a:pt x="156" y="72"/>
                </a:cubicBezTo>
                <a:cubicBezTo>
                  <a:pt x="158" y="82"/>
                  <a:pt x="158" y="93"/>
                  <a:pt x="162" y="102"/>
                </a:cubicBezTo>
                <a:cubicBezTo>
                  <a:pt x="168" y="115"/>
                  <a:pt x="178" y="126"/>
                  <a:pt x="186" y="138"/>
                </a:cubicBezTo>
                <a:cubicBezTo>
                  <a:pt x="191" y="146"/>
                  <a:pt x="196" y="183"/>
                  <a:pt x="210" y="192"/>
                </a:cubicBezTo>
                <a:cubicBezTo>
                  <a:pt x="221" y="199"/>
                  <a:pt x="246" y="204"/>
                  <a:pt x="246" y="204"/>
                </a:cubicBezTo>
                <a:cubicBezTo>
                  <a:pt x="257" y="237"/>
                  <a:pt x="277" y="262"/>
                  <a:pt x="288" y="294"/>
                </a:cubicBezTo>
                <a:cubicBezTo>
                  <a:pt x="242" y="309"/>
                  <a:pt x="244" y="311"/>
                  <a:pt x="162" y="294"/>
                </a:cubicBezTo>
                <a:cubicBezTo>
                  <a:pt x="149" y="291"/>
                  <a:pt x="157" y="262"/>
                  <a:pt x="144" y="258"/>
                </a:cubicBezTo>
                <a:cubicBezTo>
                  <a:pt x="125" y="252"/>
                  <a:pt x="104" y="254"/>
                  <a:pt x="84" y="252"/>
                </a:cubicBezTo>
                <a:cubicBezTo>
                  <a:pt x="56" y="243"/>
                  <a:pt x="36" y="238"/>
                  <a:pt x="12" y="222"/>
                </a:cubicBezTo>
                <a:cubicBezTo>
                  <a:pt x="5" y="202"/>
                  <a:pt x="12" y="204"/>
                  <a:pt x="0" y="204"/>
                </a:cubicBezTo>
                <a:close/>
              </a:path>
            </a:pathLst>
          </a:custGeom>
          <a:blipFill dpi="0" rotWithShape="1">
            <a:blip r:embed="rId4" cstate="print"/>
            <a:srcRect/>
            <a:tile tx="0" ty="0" sx="100000" sy="100000" flip="none" algn="tl"/>
          </a:blipFill>
          <a:ln w="12700" cap="flat" cmpd="sng">
            <a:noFill/>
            <a:prstDash val="solid"/>
            <a:round/>
            <a:headEnd/>
            <a:tailEnd/>
          </a:ln>
          <a:effectLst/>
        </p:spPr>
        <p:txBody>
          <a:bodyPr/>
          <a:lstStyle/>
          <a:p>
            <a:endParaRPr lang="en-US"/>
          </a:p>
        </p:txBody>
      </p:sp>
      <p:sp>
        <p:nvSpPr>
          <p:cNvPr id="268320" name="Rectangle 32"/>
          <p:cNvSpPr>
            <a:spLocks noChangeArrowheads="1"/>
          </p:cNvSpPr>
          <p:nvPr/>
        </p:nvSpPr>
        <p:spPr bwMode="auto">
          <a:xfrm>
            <a:off x="238126" y="5562601"/>
            <a:ext cx="1000125" cy="23812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21" name="Rectangle 33"/>
          <p:cNvSpPr>
            <a:spLocks noChangeArrowheads="1"/>
          </p:cNvSpPr>
          <p:nvPr/>
        </p:nvSpPr>
        <p:spPr bwMode="auto">
          <a:xfrm>
            <a:off x="247650" y="6000751"/>
            <a:ext cx="895351" cy="352425"/>
          </a:xfrm>
          <a:prstGeom prst="rect">
            <a:avLst/>
          </a:prstGeom>
          <a:gradFill rotWithShape="1">
            <a:gsLst>
              <a:gs pos="0">
                <a:srgbClr val="B08200"/>
              </a:gs>
              <a:gs pos="100000">
                <a:srgbClr val="483018"/>
              </a:gs>
            </a:gsLst>
            <a:lin ang="5400000" scaled="1"/>
          </a:gradFill>
          <a:ln w="12700">
            <a:noFill/>
            <a:miter lim="800000"/>
            <a:headEnd/>
            <a:tailEnd/>
          </a:ln>
          <a:effectLst/>
        </p:spPr>
        <p:txBody>
          <a:bodyPr wrap="none" anchor="ctr"/>
          <a:lstStyle/>
          <a:p>
            <a:endParaRPr lang="en-US"/>
          </a:p>
        </p:txBody>
      </p:sp>
      <p:sp>
        <p:nvSpPr>
          <p:cNvPr id="268322" name="Freeform 34" descr="Horizontal brick"/>
          <p:cNvSpPr>
            <a:spLocks/>
          </p:cNvSpPr>
          <p:nvPr/>
        </p:nvSpPr>
        <p:spPr bwMode="auto">
          <a:xfrm>
            <a:off x="152400" y="4818064"/>
            <a:ext cx="3265488" cy="1792287"/>
          </a:xfrm>
          <a:custGeom>
            <a:avLst/>
            <a:gdLst/>
            <a:ahLst/>
            <a:cxnLst>
              <a:cxn ang="0">
                <a:pos x="86" y="547"/>
              </a:cxn>
              <a:cxn ang="0">
                <a:pos x="248" y="505"/>
              </a:cxn>
              <a:cxn ang="0">
                <a:pos x="392" y="541"/>
              </a:cxn>
              <a:cxn ang="0">
                <a:pos x="224" y="547"/>
              </a:cxn>
              <a:cxn ang="0">
                <a:pos x="80" y="571"/>
              </a:cxn>
              <a:cxn ang="0">
                <a:pos x="98" y="781"/>
              </a:cxn>
              <a:cxn ang="0">
                <a:pos x="434" y="829"/>
              </a:cxn>
              <a:cxn ang="0">
                <a:pos x="350" y="853"/>
              </a:cxn>
              <a:cxn ang="0">
                <a:pos x="74" y="901"/>
              </a:cxn>
              <a:cxn ang="0">
                <a:pos x="1820" y="1129"/>
              </a:cxn>
              <a:cxn ang="0">
                <a:pos x="1538" y="931"/>
              </a:cxn>
              <a:cxn ang="0">
                <a:pos x="1436" y="943"/>
              </a:cxn>
              <a:cxn ang="0">
                <a:pos x="1622" y="883"/>
              </a:cxn>
              <a:cxn ang="0">
                <a:pos x="1814" y="709"/>
              </a:cxn>
              <a:cxn ang="0">
                <a:pos x="1136" y="775"/>
              </a:cxn>
              <a:cxn ang="0">
                <a:pos x="986" y="811"/>
              </a:cxn>
              <a:cxn ang="0">
                <a:pos x="818" y="847"/>
              </a:cxn>
              <a:cxn ang="0">
                <a:pos x="506" y="805"/>
              </a:cxn>
              <a:cxn ang="0">
                <a:pos x="806" y="769"/>
              </a:cxn>
              <a:cxn ang="0">
                <a:pos x="992" y="727"/>
              </a:cxn>
              <a:cxn ang="0">
                <a:pos x="1076" y="697"/>
              </a:cxn>
              <a:cxn ang="0">
                <a:pos x="1148" y="703"/>
              </a:cxn>
              <a:cxn ang="0">
                <a:pos x="1646" y="499"/>
              </a:cxn>
              <a:cxn ang="0">
                <a:pos x="1358" y="475"/>
              </a:cxn>
              <a:cxn ang="0">
                <a:pos x="1256" y="493"/>
              </a:cxn>
              <a:cxn ang="0">
                <a:pos x="1166" y="589"/>
              </a:cxn>
              <a:cxn ang="0">
                <a:pos x="1142" y="481"/>
              </a:cxn>
              <a:cxn ang="0">
                <a:pos x="1154" y="355"/>
              </a:cxn>
              <a:cxn ang="0">
                <a:pos x="1226" y="373"/>
              </a:cxn>
              <a:cxn ang="0">
                <a:pos x="1328" y="421"/>
              </a:cxn>
              <a:cxn ang="0">
                <a:pos x="1436" y="475"/>
              </a:cxn>
              <a:cxn ang="0">
                <a:pos x="1652" y="487"/>
              </a:cxn>
              <a:cxn ang="0">
                <a:pos x="1814" y="115"/>
              </a:cxn>
              <a:cxn ang="0">
                <a:pos x="1670" y="79"/>
              </a:cxn>
              <a:cxn ang="0">
                <a:pos x="1520" y="97"/>
              </a:cxn>
              <a:cxn ang="0">
                <a:pos x="1478" y="163"/>
              </a:cxn>
              <a:cxn ang="0">
                <a:pos x="1340" y="85"/>
              </a:cxn>
              <a:cxn ang="0">
                <a:pos x="1310" y="199"/>
              </a:cxn>
              <a:cxn ang="0">
                <a:pos x="1238" y="265"/>
              </a:cxn>
              <a:cxn ang="0">
                <a:pos x="1226" y="163"/>
              </a:cxn>
              <a:cxn ang="0">
                <a:pos x="992" y="43"/>
              </a:cxn>
              <a:cxn ang="0">
                <a:pos x="860" y="79"/>
              </a:cxn>
              <a:cxn ang="0">
                <a:pos x="806" y="151"/>
              </a:cxn>
              <a:cxn ang="0">
                <a:pos x="938" y="421"/>
              </a:cxn>
              <a:cxn ang="0">
                <a:pos x="914" y="511"/>
              </a:cxn>
              <a:cxn ang="0">
                <a:pos x="686" y="511"/>
              </a:cxn>
              <a:cxn ang="0">
                <a:pos x="770" y="361"/>
              </a:cxn>
              <a:cxn ang="0">
                <a:pos x="728" y="115"/>
              </a:cxn>
              <a:cxn ang="0">
                <a:pos x="446" y="79"/>
              </a:cxn>
              <a:cxn ang="0">
                <a:pos x="434" y="157"/>
              </a:cxn>
              <a:cxn ang="0">
                <a:pos x="416" y="259"/>
              </a:cxn>
              <a:cxn ang="0">
                <a:pos x="524" y="349"/>
              </a:cxn>
              <a:cxn ang="0">
                <a:pos x="620" y="439"/>
              </a:cxn>
              <a:cxn ang="0">
                <a:pos x="242" y="379"/>
              </a:cxn>
              <a:cxn ang="0">
                <a:pos x="368" y="289"/>
              </a:cxn>
              <a:cxn ang="0">
                <a:pos x="200" y="109"/>
              </a:cxn>
              <a:cxn ang="0">
                <a:pos x="32" y="19"/>
              </a:cxn>
            </a:cxnLst>
            <a:rect l="0" t="0" r="r" b="b"/>
            <a:pathLst>
              <a:path w="1883" h="1129">
                <a:moveTo>
                  <a:pt x="32" y="31"/>
                </a:moveTo>
                <a:lnTo>
                  <a:pt x="32" y="559"/>
                </a:lnTo>
                <a:cubicBezTo>
                  <a:pt x="61" y="540"/>
                  <a:pt x="56" y="557"/>
                  <a:pt x="86" y="547"/>
                </a:cubicBezTo>
                <a:cubicBezTo>
                  <a:pt x="97" y="531"/>
                  <a:pt x="88" y="503"/>
                  <a:pt x="104" y="493"/>
                </a:cubicBezTo>
                <a:cubicBezTo>
                  <a:pt x="116" y="486"/>
                  <a:pt x="132" y="498"/>
                  <a:pt x="146" y="499"/>
                </a:cubicBezTo>
                <a:cubicBezTo>
                  <a:pt x="180" y="502"/>
                  <a:pt x="214" y="503"/>
                  <a:pt x="248" y="505"/>
                </a:cubicBezTo>
                <a:cubicBezTo>
                  <a:pt x="288" y="532"/>
                  <a:pt x="391" y="531"/>
                  <a:pt x="440" y="535"/>
                </a:cubicBezTo>
                <a:cubicBezTo>
                  <a:pt x="499" y="550"/>
                  <a:pt x="442" y="535"/>
                  <a:pt x="434" y="535"/>
                </a:cubicBezTo>
                <a:cubicBezTo>
                  <a:pt x="420" y="535"/>
                  <a:pt x="406" y="539"/>
                  <a:pt x="392" y="541"/>
                </a:cubicBezTo>
                <a:cubicBezTo>
                  <a:pt x="358" y="552"/>
                  <a:pt x="344" y="555"/>
                  <a:pt x="314" y="535"/>
                </a:cubicBezTo>
                <a:cubicBezTo>
                  <a:pt x="290" y="537"/>
                  <a:pt x="266" y="538"/>
                  <a:pt x="242" y="541"/>
                </a:cubicBezTo>
                <a:cubicBezTo>
                  <a:pt x="236" y="542"/>
                  <a:pt x="230" y="548"/>
                  <a:pt x="224" y="547"/>
                </a:cubicBezTo>
                <a:cubicBezTo>
                  <a:pt x="211" y="546"/>
                  <a:pt x="188" y="535"/>
                  <a:pt x="188" y="535"/>
                </a:cubicBezTo>
                <a:cubicBezTo>
                  <a:pt x="174" y="556"/>
                  <a:pt x="164" y="569"/>
                  <a:pt x="140" y="577"/>
                </a:cubicBezTo>
                <a:cubicBezTo>
                  <a:pt x="120" y="575"/>
                  <a:pt x="99" y="577"/>
                  <a:pt x="80" y="571"/>
                </a:cubicBezTo>
                <a:cubicBezTo>
                  <a:pt x="0" y="546"/>
                  <a:pt x="64" y="547"/>
                  <a:pt x="38" y="547"/>
                </a:cubicBezTo>
                <a:lnTo>
                  <a:pt x="38" y="817"/>
                </a:lnTo>
                <a:cubicBezTo>
                  <a:pt x="75" y="826"/>
                  <a:pt x="86" y="817"/>
                  <a:pt x="98" y="781"/>
                </a:cubicBezTo>
                <a:cubicBezTo>
                  <a:pt x="121" y="789"/>
                  <a:pt x="123" y="811"/>
                  <a:pt x="146" y="817"/>
                </a:cubicBezTo>
                <a:cubicBezTo>
                  <a:pt x="214" y="835"/>
                  <a:pt x="286" y="826"/>
                  <a:pt x="356" y="829"/>
                </a:cubicBezTo>
                <a:cubicBezTo>
                  <a:pt x="399" y="815"/>
                  <a:pt x="393" y="819"/>
                  <a:pt x="434" y="829"/>
                </a:cubicBezTo>
                <a:cubicBezTo>
                  <a:pt x="426" y="831"/>
                  <a:pt x="415" y="829"/>
                  <a:pt x="410" y="835"/>
                </a:cubicBezTo>
                <a:cubicBezTo>
                  <a:pt x="403" y="843"/>
                  <a:pt x="413" y="860"/>
                  <a:pt x="404" y="865"/>
                </a:cubicBezTo>
                <a:cubicBezTo>
                  <a:pt x="396" y="869"/>
                  <a:pt x="362" y="857"/>
                  <a:pt x="350" y="853"/>
                </a:cubicBezTo>
                <a:cubicBezTo>
                  <a:pt x="347" y="853"/>
                  <a:pt x="191" y="872"/>
                  <a:pt x="140" y="859"/>
                </a:cubicBezTo>
                <a:cubicBezTo>
                  <a:pt x="120" y="866"/>
                  <a:pt x="106" y="876"/>
                  <a:pt x="86" y="883"/>
                </a:cubicBezTo>
                <a:cubicBezTo>
                  <a:pt x="82" y="889"/>
                  <a:pt x="81" y="900"/>
                  <a:pt x="74" y="901"/>
                </a:cubicBezTo>
                <a:cubicBezTo>
                  <a:pt x="44" y="907"/>
                  <a:pt x="65" y="865"/>
                  <a:pt x="44" y="865"/>
                </a:cubicBezTo>
                <a:lnTo>
                  <a:pt x="44" y="1129"/>
                </a:lnTo>
                <a:lnTo>
                  <a:pt x="1820" y="1129"/>
                </a:lnTo>
                <a:lnTo>
                  <a:pt x="1820" y="931"/>
                </a:lnTo>
                <a:cubicBezTo>
                  <a:pt x="1735" y="942"/>
                  <a:pt x="1741" y="942"/>
                  <a:pt x="1628" y="937"/>
                </a:cubicBezTo>
                <a:cubicBezTo>
                  <a:pt x="1592" y="913"/>
                  <a:pt x="1609" y="919"/>
                  <a:pt x="1538" y="931"/>
                </a:cubicBezTo>
                <a:cubicBezTo>
                  <a:pt x="1526" y="933"/>
                  <a:pt x="1514" y="939"/>
                  <a:pt x="1502" y="943"/>
                </a:cubicBezTo>
                <a:cubicBezTo>
                  <a:pt x="1496" y="945"/>
                  <a:pt x="1484" y="949"/>
                  <a:pt x="1484" y="949"/>
                </a:cubicBezTo>
                <a:cubicBezTo>
                  <a:pt x="1468" y="947"/>
                  <a:pt x="1451" y="950"/>
                  <a:pt x="1436" y="943"/>
                </a:cubicBezTo>
                <a:cubicBezTo>
                  <a:pt x="1430" y="940"/>
                  <a:pt x="1426" y="930"/>
                  <a:pt x="1430" y="925"/>
                </a:cubicBezTo>
                <a:cubicBezTo>
                  <a:pt x="1438" y="913"/>
                  <a:pt x="1466" y="901"/>
                  <a:pt x="1466" y="901"/>
                </a:cubicBezTo>
                <a:cubicBezTo>
                  <a:pt x="1500" y="849"/>
                  <a:pt x="1559" y="880"/>
                  <a:pt x="1622" y="883"/>
                </a:cubicBezTo>
                <a:cubicBezTo>
                  <a:pt x="1653" y="904"/>
                  <a:pt x="1727" y="905"/>
                  <a:pt x="1772" y="913"/>
                </a:cubicBezTo>
                <a:cubicBezTo>
                  <a:pt x="1788" y="924"/>
                  <a:pt x="1795" y="943"/>
                  <a:pt x="1814" y="943"/>
                </a:cubicBezTo>
                <a:lnTo>
                  <a:pt x="1814" y="709"/>
                </a:lnTo>
                <a:lnTo>
                  <a:pt x="1772" y="703"/>
                </a:lnTo>
                <a:cubicBezTo>
                  <a:pt x="1676" y="704"/>
                  <a:pt x="1203" y="525"/>
                  <a:pt x="1130" y="745"/>
                </a:cubicBezTo>
                <a:cubicBezTo>
                  <a:pt x="1132" y="755"/>
                  <a:pt x="1139" y="765"/>
                  <a:pt x="1136" y="775"/>
                </a:cubicBezTo>
                <a:cubicBezTo>
                  <a:pt x="1134" y="781"/>
                  <a:pt x="1124" y="779"/>
                  <a:pt x="1118" y="781"/>
                </a:cubicBezTo>
                <a:cubicBezTo>
                  <a:pt x="1086" y="789"/>
                  <a:pt x="1054" y="798"/>
                  <a:pt x="1022" y="805"/>
                </a:cubicBezTo>
                <a:cubicBezTo>
                  <a:pt x="1010" y="808"/>
                  <a:pt x="998" y="808"/>
                  <a:pt x="986" y="811"/>
                </a:cubicBezTo>
                <a:cubicBezTo>
                  <a:pt x="974" y="814"/>
                  <a:pt x="950" y="823"/>
                  <a:pt x="950" y="823"/>
                </a:cubicBezTo>
                <a:cubicBezTo>
                  <a:pt x="935" y="897"/>
                  <a:pt x="958" y="886"/>
                  <a:pt x="896" y="877"/>
                </a:cubicBezTo>
                <a:cubicBezTo>
                  <a:pt x="852" y="848"/>
                  <a:pt x="871" y="853"/>
                  <a:pt x="818" y="847"/>
                </a:cubicBezTo>
                <a:cubicBezTo>
                  <a:pt x="776" y="843"/>
                  <a:pt x="692" y="835"/>
                  <a:pt x="692" y="835"/>
                </a:cubicBezTo>
                <a:cubicBezTo>
                  <a:pt x="603" y="813"/>
                  <a:pt x="615" y="822"/>
                  <a:pt x="464" y="817"/>
                </a:cubicBezTo>
                <a:cubicBezTo>
                  <a:pt x="485" y="785"/>
                  <a:pt x="464" y="805"/>
                  <a:pt x="506" y="805"/>
                </a:cubicBezTo>
                <a:cubicBezTo>
                  <a:pt x="520" y="805"/>
                  <a:pt x="534" y="801"/>
                  <a:pt x="548" y="799"/>
                </a:cubicBezTo>
                <a:cubicBezTo>
                  <a:pt x="642" y="804"/>
                  <a:pt x="675" y="811"/>
                  <a:pt x="764" y="805"/>
                </a:cubicBezTo>
                <a:cubicBezTo>
                  <a:pt x="791" y="796"/>
                  <a:pt x="779" y="778"/>
                  <a:pt x="806" y="769"/>
                </a:cubicBezTo>
                <a:cubicBezTo>
                  <a:pt x="818" y="765"/>
                  <a:pt x="830" y="766"/>
                  <a:pt x="842" y="763"/>
                </a:cubicBezTo>
                <a:cubicBezTo>
                  <a:pt x="865" y="757"/>
                  <a:pt x="891" y="736"/>
                  <a:pt x="914" y="733"/>
                </a:cubicBezTo>
                <a:cubicBezTo>
                  <a:pt x="940" y="730"/>
                  <a:pt x="966" y="729"/>
                  <a:pt x="992" y="727"/>
                </a:cubicBezTo>
                <a:cubicBezTo>
                  <a:pt x="1020" y="686"/>
                  <a:pt x="1002" y="696"/>
                  <a:pt x="1034" y="685"/>
                </a:cubicBezTo>
                <a:cubicBezTo>
                  <a:pt x="1042" y="687"/>
                  <a:pt x="1050" y="689"/>
                  <a:pt x="1058" y="691"/>
                </a:cubicBezTo>
                <a:cubicBezTo>
                  <a:pt x="1064" y="693"/>
                  <a:pt x="1071" y="701"/>
                  <a:pt x="1076" y="697"/>
                </a:cubicBezTo>
                <a:cubicBezTo>
                  <a:pt x="1088" y="689"/>
                  <a:pt x="1100" y="661"/>
                  <a:pt x="1100" y="661"/>
                </a:cubicBezTo>
                <a:cubicBezTo>
                  <a:pt x="1089" y="606"/>
                  <a:pt x="1105" y="620"/>
                  <a:pt x="1142" y="595"/>
                </a:cubicBezTo>
                <a:cubicBezTo>
                  <a:pt x="1154" y="644"/>
                  <a:pt x="1148" y="649"/>
                  <a:pt x="1148" y="703"/>
                </a:cubicBezTo>
                <a:lnTo>
                  <a:pt x="1820" y="727"/>
                </a:lnTo>
                <a:cubicBezTo>
                  <a:pt x="1809" y="490"/>
                  <a:pt x="1883" y="442"/>
                  <a:pt x="1718" y="463"/>
                </a:cubicBezTo>
                <a:cubicBezTo>
                  <a:pt x="1705" y="516"/>
                  <a:pt x="1716" y="506"/>
                  <a:pt x="1646" y="499"/>
                </a:cubicBezTo>
                <a:cubicBezTo>
                  <a:pt x="1590" y="480"/>
                  <a:pt x="1541" y="484"/>
                  <a:pt x="1478" y="481"/>
                </a:cubicBezTo>
                <a:cubicBezTo>
                  <a:pt x="1451" y="490"/>
                  <a:pt x="1445" y="479"/>
                  <a:pt x="1430" y="457"/>
                </a:cubicBezTo>
                <a:cubicBezTo>
                  <a:pt x="1406" y="463"/>
                  <a:pt x="1382" y="467"/>
                  <a:pt x="1358" y="475"/>
                </a:cubicBezTo>
                <a:cubicBezTo>
                  <a:pt x="1342" y="464"/>
                  <a:pt x="1304" y="451"/>
                  <a:pt x="1304" y="451"/>
                </a:cubicBezTo>
                <a:cubicBezTo>
                  <a:pt x="1296" y="453"/>
                  <a:pt x="1286" y="452"/>
                  <a:pt x="1280" y="457"/>
                </a:cubicBezTo>
                <a:cubicBezTo>
                  <a:pt x="1269" y="466"/>
                  <a:pt x="1270" y="488"/>
                  <a:pt x="1256" y="493"/>
                </a:cubicBezTo>
                <a:cubicBezTo>
                  <a:pt x="1225" y="503"/>
                  <a:pt x="1244" y="498"/>
                  <a:pt x="1196" y="505"/>
                </a:cubicBezTo>
                <a:cubicBezTo>
                  <a:pt x="1188" y="517"/>
                  <a:pt x="1180" y="529"/>
                  <a:pt x="1172" y="541"/>
                </a:cubicBezTo>
                <a:cubicBezTo>
                  <a:pt x="1163" y="554"/>
                  <a:pt x="1178" y="578"/>
                  <a:pt x="1166" y="589"/>
                </a:cubicBezTo>
                <a:cubicBezTo>
                  <a:pt x="1151" y="603"/>
                  <a:pt x="1106" y="601"/>
                  <a:pt x="1106" y="601"/>
                </a:cubicBezTo>
                <a:cubicBezTo>
                  <a:pt x="1127" y="569"/>
                  <a:pt x="1117" y="534"/>
                  <a:pt x="1130" y="499"/>
                </a:cubicBezTo>
                <a:cubicBezTo>
                  <a:pt x="1133" y="492"/>
                  <a:pt x="1139" y="487"/>
                  <a:pt x="1142" y="481"/>
                </a:cubicBezTo>
                <a:cubicBezTo>
                  <a:pt x="1145" y="475"/>
                  <a:pt x="1146" y="469"/>
                  <a:pt x="1148" y="463"/>
                </a:cubicBezTo>
                <a:cubicBezTo>
                  <a:pt x="1146" y="439"/>
                  <a:pt x="1141" y="415"/>
                  <a:pt x="1142" y="391"/>
                </a:cubicBezTo>
                <a:cubicBezTo>
                  <a:pt x="1143" y="378"/>
                  <a:pt x="1150" y="367"/>
                  <a:pt x="1154" y="355"/>
                </a:cubicBezTo>
                <a:cubicBezTo>
                  <a:pt x="1156" y="349"/>
                  <a:pt x="1160" y="337"/>
                  <a:pt x="1160" y="337"/>
                </a:cubicBezTo>
                <a:cubicBezTo>
                  <a:pt x="1184" y="345"/>
                  <a:pt x="1188" y="355"/>
                  <a:pt x="1196" y="379"/>
                </a:cubicBezTo>
                <a:cubicBezTo>
                  <a:pt x="1206" y="377"/>
                  <a:pt x="1221" y="382"/>
                  <a:pt x="1226" y="373"/>
                </a:cubicBezTo>
                <a:cubicBezTo>
                  <a:pt x="1241" y="348"/>
                  <a:pt x="1227" y="318"/>
                  <a:pt x="1250" y="283"/>
                </a:cubicBezTo>
                <a:cubicBezTo>
                  <a:pt x="1279" y="302"/>
                  <a:pt x="1266" y="288"/>
                  <a:pt x="1280" y="331"/>
                </a:cubicBezTo>
                <a:cubicBezTo>
                  <a:pt x="1290" y="362"/>
                  <a:pt x="1313" y="392"/>
                  <a:pt x="1328" y="421"/>
                </a:cubicBezTo>
                <a:cubicBezTo>
                  <a:pt x="1331" y="427"/>
                  <a:pt x="1330" y="435"/>
                  <a:pt x="1334" y="439"/>
                </a:cubicBezTo>
                <a:cubicBezTo>
                  <a:pt x="1350" y="455"/>
                  <a:pt x="1378" y="448"/>
                  <a:pt x="1400" y="451"/>
                </a:cubicBezTo>
                <a:cubicBezTo>
                  <a:pt x="1414" y="456"/>
                  <a:pt x="1422" y="470"/>
                  <a:pt x="1436" y="475"/>
                </a:cubicBezTo>
                <a:cubicBezTo>
                  <a:pt x="1453" y="481"/>
                  <a:pt x="1472" y="479"/>
                  <a:pt x="1490" y="481"/>
                </a:cubicBezTo>
                <a:cubicBezTo>
                  <a:pt x="1538" y="473"/>
                  <a:pt x="1579" y="488"/>
                  <a:pt x="1628" y="493"/>
                </a:cubicBezTo>
                <a:cubicBezTo>
                  <a:pt x="1636" y="491"/>
                  <a:pt x="1647" y="493"/>
                  <a:pt x="1652" y="487"/>
                </a:cubicBezTo>
                <a:cubicBezTo>
                  <a:pt x="1697" y="435"/>
                  <a:pt x="1637" y="460"/>
                  <a:pt x="1682" y="445"/>
                </a:cubicBezTo>
                <a:cubicBezTo>
                  <a:pt x="1723" y="459"/>
                  <a:pt x="1771" y="463"/>
                  <a:pt x="1814" y="463"/>
                </a:cubicBezTo>
                <a:lnTo>
                  <a:pt x="1814" y="115"/>
                </a:lnTo>
                <a:cubicBezTo>
                  <a:pt x="1771" y="121"/>
                  <a:pt x="1754" y="133"/>
                  <a:pt x="1718" y="109"/>
                </a:cubicBezTo>
                <a:cubicBezTo>
                  <a:pt x="1714" y="103"/>
                  <a:pt x="1712" y="95"/>
                  <a:pt x="1706" y="91"/>
                </a:cubicBezTo>
                <a:cubicBezTo>
                  <a:pt x="1695" y="84"/>
                  <a:pt x="1670" y="79"/>
                  <a:pt x="1670" y="79"/>
                </a:cubicBezTo>
                <a:cubicBezTo>
                  <a:pt x="1620" y="81"/>
                  <a:pt x="1570" y="80"/>
                  <a:pt x="1520" y="85"/>
                </a:cubicBezTo>
                <a:cubicBezTo>
                  <a:pt x="1514" y="86"/>
                  <a:pt x="1538" y="85"/>
                  <a:pt x="1538" y="91"/>
                </a:cubicBezTo>
                <a:cubicBezTo>
                  <a:pt x="1538" y="97"/>
                  <a:pt x="1526" y="95"/>
                  <a:pt x="1520" y="97"/>
                </a:cubicBezTo>
                <a:cubicBezTo>
                  <a:pt x="1497" y="132"/>
                  <a:pt x="1509" y="100"/>
                  <a:pt x="1526" y="127"/>
                </a:cubicBezTo>
                <a:cubicBezTo>
                  <a:pt x="1533" y="138"/>
                  <a:pt x="1538" y="163"/>
                  <a:pt x="1538" y="163"/>
                </a:cubicBezTo>
                <a:cubicBezTo>
                  <a:pt x="1510" y="172"/>
                  <a:pt x="1519" y="172"/>
                  <a:pt x="1478" y="163"/>
                </a:cubicBezTo>
                <a:cubicBezTo>
                  <a:pt x="1466" y="160"/>
                  <a:pt x="1442" y="151"/>
                  <a:pt x="1442" y="151"/>
                </a:cubicBezTo>
                <a:cubicBezTo>
                  <a:pt x="1456" y="109"/>
                  <a:pt x="1442" y="119"/>
                  <a:pt x="1472" y="109"/>
                </a:cubicBezTo>
                <a:cubicBezTo>
                  <a:pt x="1453" y="52"/>
                  <a:pt x="1397" y="82"/>
                  <a:pt x="1340" y="85"/>
                </a:cubicBezTo>
                <a:cubicBezTo>
                  <a:pt x="1329" y="117"/>
                  <a:pt x="1321" y="95"/>
                  <a:pt x="1310" y="127"/>
                </a:cubicBezTo>
                <a:cubicBezTo>
                  <a:pt x="1339" y="170"/>
                  <a:pt x="1348" y="166"/>
                  <a:pt x="1310" y="157"/>
                </a:cubicBezTo>
                <a:cubicBezTo>
                  <a:pt x="1295" y="180"/>
                  <a:pt x="1277" y="188"/>
                  <a:pt x="1310" y="199"/>
                </a:cubicBezTo>
                <a:cubicBezTo>
                  <a:pt x="1324" y="242"/>
                  <a:pt x="1303" y="238"/>
                  <a:pt x="1268" y="247"/>
                </a:cubicBezTo>
                <a:cubicBezTo>
                  <a:pt x="1266" y="263"/>
                  <a:pt x="1271" y="282"/>
                  <a:pt x="1262" y="295"/>
                </a:cubicBezTo>
                <a:cubicBezTo>
                  <a:pt x="1251" y="312"/>
                  <a:pt x="1242" y="277"/>
                  <a:pt x="1238" y="265"/>
                </a:cubicBezTo>
                <a:cubicBezTo>
                  <a:pt x="1247" y="238"/>
                  <a:pt x="1236" y="232"/>
                  <a:pt x="1214" y="217"/>
                </a:cubicBezTo>
                <a:cubicBezTo>
                  <a:pt x="1210" y="211"/>
                  <a:pt x="1200" y="206"/>
                  <a:pt x="1202" y="199"/>
                </a:cubicBezTo>
                <a:cubicBezTo>
                  <a:pt x="1205" y="185"/>
                  <a:pt x="1226" y="163"/>
                  <a:pt x="1226" y="163"/>
                </a:cubicBezTo>
                <a:cubicBezTo>
                  <a:pt x="1209" y="113"/>
                  <a:pt x="1188" y="115"/>
                  <a:pt x="1136" y="109"/>
                </a:cubicBezTo>
                <a:cubicBezTo>
                  <a:pt x="1143" y="89"/>
                  <a:pt x="1153" y="75"/>
                  <a:pt x="1160" y="55"/>
                </a:cubicBezTo>
                <a:cubicBezTo>
                  <a:pt x="1104" y="18"/>
                  <a:pt x="1079" y="39"/>
                  <a:pt x="992" y="43"/>
                </a:cubicBezTo>
                <a:cubicBezTo>
                  <a:pt x="956" y="41"/>
                  <a:pt x="920" y="37"/>
                  <a:pt x="884" y="37"/>
                </a:cubicBezTo>
                <a:cubicBezTo>
                  <a:pt x="868" y="37"/>
                  <a:pt x="844" y="29"/>
                  <a:pt x="836" y="43"/>
                </a:cubicBezTo>
                <a:cubicBezTo>
                  <a:pt x="829" y="56"/>
                  <a:pt x="860" y="79"/>
                  <a:pt x="860" y="79"/>
                </a:cubicBezTo>
                <a:cubicBezTo>
                  <a:pt x="788" y="115"/>
                  <a:pt x="875" y="79"/>
                  <a:pt x="818" y="85"/>
                </a:cubicBezTo>
                <a:cubicBezTo>
                  <a:pt x="805" y="86"/>
                  <a:pt x="782" y="97"/>
                  <a:pt x="782" y="97"/>
                </a:cubicBezTo>
                <a:cubicBezTo>
                  <a:pt x="789" y="118"/>
                  <a:pt x="785" y="141"/>
                  <a:pt x="806" y="151"/>
                </a:cubicBezTo>
                <a:lnTo>
                  <a:pt x="806" y="379"/>
                </a:lnTo>
                <a:cubicBezTo>
                  <a:pt x="878" y="403"/>
                  <a:pt x="774" y="363"/>
                  <a:pt x="830" y="403"/>
                </a:cubicBezTo>
                <a:cubicBezTo>
                  <a:pt x="853" y="420"/>
                  <a:pt x="921" y="420"/>
                  <a:pt x="938" y="421"/>
                </a:cubicBezTo>
                <a:cubicBezTo>
                  <a:pt x="974" y="433"/>
                  <a:pt x="956" y="443"/>
                  <a:pt x="932" y="451"/>
                </a:cubicBezTo>
                <a:cubicBezTo>
                  <a:pt x="928" y="463"/>
                  <a:pt x="924" y="475"/>
                  <a:pt x="920" y="487"/>
                </a:cubicBezTo>
                <a:cubicBezTo>
                  <a:pt x="917" y="495"/>
                  <a:pt x="922" y="508"/>
                  <a:pt x="914" y="511"/>
                </a:cubicBezTo>
                <a:cubicBezTo>
                  <a:pt x="874" y="524"/>
                  <a:pt x="830" y="517"/>
                  <a:pt x="788" y="523"/>
                </a:cubicBezTo>
                <a:cubicBezTo>
                  <a:pt x="717" y="571"/>
                  <a:pt x="785" y="538"/>
                  <a:pt x="722" y="517"/>
                </a:cubicBezTo>
                <a:cubicBezTo>
                  <a:pt x="710" y="513"/>
                  <a:pt x="698" y="513"/>
                  <a:pt x="686" y="511"/>
                </a:cubicBezTo>
                <a:cubicBezTo>
                  <a:pt x="678" y="456"/>
                  <a:pt x="681" y="476"/>
                  <a:pt x="644" y="451"/>
                </a:cubicBezTo>
                <a:cubicBezTo>
                  <a:pt x="630" y="409"/>
                  <a:pt x="685" y="418"/>
                  <a:pt x="716" y="415"/>
                </a:cubicBezTo>
                <a:cubicBezTo>
                  <a:pt x="747" y="405"/>
                  <a:pt x="744" y="378"/>
                  <a:pt x="770" y="361"/>
                </a:cubicBezTo>
                <a:cubicBezTo>
                  <a:pt x="779" y="334"/>
                  <a:pt x="770" y="343"/>
                  <a:pt x="806" y="343"/>
                </a:cubicBezTo>
                <a:cubicBezTo>
                  <a:pt x="785" y="0"/>
                  <a:pt x="852" y="219"/>
                  <a:pt x="722" y="133"/>
                </a:cubicBezTo>
                <a:cubicBezTo>
                  <a:pt x="724" y="127"/>
                  <a:pt x="731" y="120"/>
                  <a:pt x="728" y="115"/>
                </a:cubicBezTo>
                <a:cubicBezTo>
                  <a:pt x="713" y="90"/>
                  <a:pt x="684" y="116"/>
                  <a:pt x="722" y="91"/>
                </a:cubicBezTo>
                <a:cubicBezTo>
                  <a:pt x="678" y="62"/>
                  <a:pt x="628" y="80"/>
                  <a:pt x="578" y="85"/>
                </a:cubicBezTo>
                <a:cubicBezTo>
                  <a:pt x="535" y="99"/>
                  <a:pt x="489" y="93"/>
                  <a:pt x="446" y="79"/>
                </a:cubicBezTo>
                <a:cubicBezTo>
                  <a:pt x="416" y="85"/>
                  <a:pt x="397" y="83"/>
                  <a:pt x="380" y="109"/>
                </a:cubicBezTo>
                <a:cubicBezTo>
                  <a:pt x="393" y="148"/>
                  <a:pt x="375" y="110"/>
                  <a:pt x="404" y="133"/>
                </a:cubicBezTo>
                <a:cubicBezTo>
                  <a:pt x="443" y="164"/>
                  <a:pt x="389" y="142"/>
                  <a:pt x="434" y="157"/>
                </a:cubicBezTo>
                <a:cubicBezTo>
                  <a:pt x="428" y="161"/>
                  <a:pt x="420" y="163"/>
                  <a:pt x="416" y="169"/>
                </a:cubicBezTo>
                <a:cubicBezTo>
                  <a:pt x="409" y="180"/>
                  <a:pt x="404" y="205"/>
                  <a:pt x="404" y="205"/>
                </a:cubicBezTo>
                <a:cubicBezTo>
                  <a:pt x="430" y="244"/>
                  <a:pt x="390" y="220"/>
                  <a:pt x="416" y="259"/>
                </a:cubicBezTo>
                <a:cubicBezTo>
                  <a:pt x="410" y="261"/>
                  <a:pt x="394" y="261"/>
                  <a:pt x="398" y="265"/>
                </a:cubicBezTo>
                <a:cubicBezTo>
                  <a:pt x="402" y="269"/>
                  <a:pt x="465" y="292"/>
                  <a:pt x="476" y="295"/>
                </a:cubicBezTo>
                <a:cubicBezTo>
                  <a:pt x="495" y="352"/>
                  <a:pt x="479" y="319"/>
                  <a:pt x="524" y="349"/>
                </a:cubicBezTo>
                <a:cubicBezTo>
                  <a:pt x="536" y="384"/>
                  <a:pt x="554" y="380"/>
                  <a:pt x="590" y="385"/>
                </a:cubicBezTo>
                <a:cubicBezTo>
                  <a:pt x="603" y="425"/>
                  <a:pt x="613" y="389"/>
                  <a:pt x="638" y="427"/>
                </a:cubicBezTo>
                <a:cubicBezTo>
                  <a:pt x="632" y="431"/>
                  <a:pt x="627" y="439"/>
                  <a:pt x="620" y="439"/>
                </a:cubicBezTo>
                <a:cubicBezTo>
                  <a:pt x="602" y="439"/>
                  <a:pt x="567" y="421"/>
                  <a:pt x="548" y="415"/>
                </a:cubicBezTo>
                <a:cubicBezTo>
                  <a:pt x="525" y="407"/>
                  <a:pt x="500" y="411"/>
                  <a:pt x="476" y="409"/>
                </a:cubicBezTo>
                <a:cubicBezTo>
                  <a:pt x="372" y="374"/>
                  <a:pt x="445" y="386"/>
                  <a:pt x="242" y="379"/>
                </a:cubicBezTo>
                <a:cubicBezTo>
                  <a:pt x="244" y="373"/>
                  <a:pt x="243" y="365"/>
                  <a:pt x="248" y="361"/>
                </a:cubicBezTo>
                <a:cubicBezTo>
                  <a:pt x="262" y="350"/>
                  <a:pt x="319" y="343"/>
                  <a:pt x="338" y="337"/>
                </a:cubicBezTo>
                <a:cubicBezTo>
                  <a:pt x="330" y="304"/>
                  <a:pt x="335" y="297"/>
                  <a:pt x="368" y="289"/>
                </a:cubicBezTo>
                <a:cubicBezTo>
                  <a:pt x="361" y="248"/>
                  <a:pt x="383" y="195"/>
                  <a:pt x="344" y="169"/>
                </a:cubicBezTo>
                <a:cubicBezTo>
                  <a:pt x="334" y="79"/>
                  <a:pt x="323" y="109"/>
                  <a:pt x="218" y="115"/>
                </a:cubicBezTo>
                <a:lnTo>
                  <a:pt x="200" y="109"/>
                </a:lnTo>
                <a:cubicBezTo>
                  <a:pt x="211" y="76"/>
                  <a:pt x="183" y="41"/>
                  <a:pt x="152" y="31"/>
                </a:cubicBezTo>
                <a:cubicBezTo>
                  <a:pt x="112" y="44"/>
                  <a:pt x="122" y="44"/>
                  <a:pt x="50" y="31"/>
                </a:cubicBezTo>
                <a:cubicBezTo>
                  <a:pt x="43" y="30"/>
                  <a:pt x="39" y="19"/>
                  <a:pt x="32" y="19"/>
                </a:cubicBezTo>
                <a:cubicBezTo>
                  <a:pt x="28" y="19"/>
                  <a:pt x="32" y="27"/>
                  <a:pt x="32" y="31"/>
                </a:cubicBezTo>
                <a:close/>
              </a:path>
            </a:pathLst>
          </a:custGeom>
          <a:pattFill prst="horzBrick">
            <a:fgClr>
              <a:schemeClr val="bg2"/>
            </a:fgClr>
            <a:bgClr>
              <a:srgbClr val="B2B2B2"/>
            </a:bgClr>
          </a:pattFill>
          <a:ln w="12700" cap="flat" cmpd="sng">
            <a:noFill/>
            <a:prstDash val="solid"/>
            <a:round/>
            <a:headEnd/>
            <a:tailEnd/>
          </a:ln>
          <a:effectLst/>
        </p:spPr>
        <p:txBody>
          <a:bodyPr/>
          <a:lstStyle/>
          <a:p>
            <a:endParaRPr lang="en-US"/>
          </a:p>
        </p:txBody>
      </p:sp>
      <p:sp>
        <p:nvSpPr>
          <p:cNvPr id="268323" name="Freeform 35" descr="Horizontal brick"/>
          <p:cNvSpPr>
            <a:spLocks/>
          </p:cNvSpPr>
          <p:nvPr/>
        </p:nvSpPr>
        <p:spPr bwMode="auto">
          <a:xfrm>
            <a:off x="3243263" y="4975226"/>
            <a:ext cx="2854325" cy="1879600"/>
          </a:xfrm>
          <a:custGeom>
            <a:avLst/>
            <a:gdLst/>
            <a:ahLst/>
            <a:cxnLst>
              <a:cxn ang="0">
                <a:pos x="45" y="556"/>
              </a:cxn>
              <a:cxn ang="0">
                <a:pos x="285" y="592"/>
              </a:cxn>
              <a:cxn ang="0">
                <a:pos x="537" y="652"/>
              </a:cxn>
              <a:cxn ang="0">
                <a:pos x="789" y="676"/>
              </a:cxn>
              <a:cxn ang="0">
                <a:pos x="561" y="676"/>
              </a:cxn>
              <a:cxn ang="0">
                <a:pos x="249" y="652"/>
              </a:cxn>
              <a:cxn ang="0">
                <a:pos x="63" y="616"/>
              </a:cxn>
              <a:cxn ang="0">
                <a:pos x="249" y="808"/>
              </a:cxn>
              <a:cxn ang="0">
                <a:pos x="423" y="712"/>
              </a:cxn>
              <a:cxn ang="0">
                <a:pos x="297" y="808"/>
              </a:cxn>
              <a:cxn ang="0">
                <a:pos x="33" y="1018"/>
              </a:cxn>
              <a:cxn ang="0">
                <a:pos x="1203" y="778"/>
              </a:cxn>
              <a:cxn ang="0">
                <a:pos x="1035" y="784"/>
              </a:cxn>
              <a:cxn ang="0">
                <a:pos x="1017" y="748"/>
              </a:cxn>
              <a:cxn ang="0">
                <a:pos x="1095" y="766"/>
              </a:cxn>
              <a:cxn ang="0">
                <a:pos x="1125" y="616"/>
              </a:cxn>
              <a:cxn ang="0">
                <a:pos x="831" y="634"/>
              </a:cxn>
              <a:cxn ang="0">
                <a:pos x="765" y="616"/>
              </a:cxn>
              <a:cxn ang="0">
                <a:pos x="771" y="508"/>
              </a:cxn>
              <a:cxn ang="0">
                <a:pos x="843" y="568"/>
              </a:cxn>
              <a:cxn ang="0">
                <a:pos x="1095" y="616"/>
              </a:cxn>
              <a:cxn ang="0">
                <a:pos x="1185" y="640"/>
              </a:cxn>
              <a:cxn ang="0">
                <a:pos x="1335" y="808"/>
              </a:cxn>
              <a:cxn ang="0">
                <a:pos x="1653" y="994"/>
              </a:cxn>
              <a:cxn ang="0">
                <a:pos x="1545" y="544"/>
              </a:cxn>
              <a:cxn ang="0">
                <a:pos x="1281" y="490"/>
              </a:cxn>
              <a:cxn ang="0">
                <a:pos x="1557" y="484"/>
              </a:cxn>
              <a:cxn ang="0">
                <a:pos x="1611" y="52"/>
              </a:cxn>
              <a:cxn ang="0">
                <a:pos x="1395" y="178"/>
              </a:cxn>
              <a:cxn ang="0">
                <a:pos x="1275" y="148"/>
              </a:cxn>
              <a:cxn ang="0">
                <a:pos x="1167" y="4"/>
              </a:cxn>
              <a:cxn ang="0">
                <a:pos x="1047" y="124"/>
              </a:cxn>
              <a:cxn ang="0">
                <a:pos x="987" y="148"/>
              </a:cxn>
              <a:cxn ang="0">
                <a:pos x="1053" y="226"/>
              </a:cxn>
              <a:cxn ang="0">
                <a:pos x="819" y="280"/>
              </a:cxn>
              <a:cxn ang="0">
                <a:pos x="669" y="322"/>
              </a:cxn>
              <a:cxn ang="0">
                <a:pos x="843" y="250"/>
              </a:cxn>
              <a:cxn ang="0">
                <a:pos x="987" y="274"/>
              </a:cxn>
              <a:cxn ang="0">
                <a:pos x="939" y="112"/>
              </a:cxn>
              <a:cxn ang="0">
                <a:pos x="807" y="28"/>
              </a:cxn>
              <a:cxn ang="0">
                <a:pos x="585" y="70"/>
              </a:cxn>
              <a:cxn ang="0">
                <a:pos x="465" y="190"/>
              </a:cxn>
              <a:cxn ang="0">
                <a:pos x="357" y="196"/>
              </a:cxn>
              <a:cxn ang="0">
                <a:pos x="411" y="136"/>
              </a:cxn>
              <a:cxn ang="0">
                <a:pos x="537" y="106"/>
              </a:cxn>
              <a:cxn ang="0">
                <a:pos x="273" y="58"/>
              </a:cxn>
              <a:cxn ang="0">
                <a:pos x="291" y="334"/>
              </a:cxn>
              <a:cxn ang="0">
                <a:pos x="453" y="316"/>
              </a:cxn>
              <a:cxn ang="0">
                <a:pos x="525" y="358"/>
              </a:cxn>
              <a:cxn ang="0">
                <a:pos x="399" y="400"/>
              </a:cxn>
              <a:cxn ang="0">
                <a:pos x="81" y="352"/>
              </a:cxn>
              <a:cxn ang="0">
                <a:pos x="207" y="172"/>
              </a:cxn>
              <a:cxn ang="0">
                <a:pos x="69" y="46"/>
              </a:cxn>
            </a:cxnLst>
            <a:rect l="0" t="0" r="r" b="b"/>
            <a:pathLst>
              <a:path w="1798" h="1256">
                <a:moveTo>
                  <a:pt x="33" y="28"/>
                </a:moveTo>
                <a:lnTo>
                  <a:pt x="27" y="124"/>
                </a:lnTo>
                <a:lnTo>
                  <a:pt x="33" y="538"/>
                </a:lnTo>
                <a:cubicBezTo>
                  <a:pt x="37" y="544"/>
                  <a:pt x="43" y="549"/>
                  <a:pt x="45" y="556"/>
                </a:cubicBezTo>
                <a:cubicBezTo>
                  <a:pt x="49" y="570"/>
                  <a:pt x="42" y="587"/>
                  <a:pt x="51" y="598"/>
                </a:cubicBezTo>
                <a:cubicBezTo>
                  <a:pt x="59" y="607"/>
                  <a:pt x="75" y="602"/>
                  <a:pt x="87" y="604"/>
                </a:cubicBezTo>
                <a:cubicBezTo>
                  <a:pt x="129" y="594"/>
                  <a:pt x="99" y="586"/>
                  <a:pt x="135" y="574"/>
                </a:cubicBezTo>
                <a:cubicBezTo>
                  <a:pt x="208" y="578"/>
                  <a:pt x="227" y="580"/>
                  <a:pt x="285" y="592"/>
                </a:cubicBezTo>
                <a:cubicBezTo>
                  <a:pt x="287" y="598"/>
                  <a:pt x="296" y="606"/>
                  <a:pt x="291" y="610"/>
                </a:cubicBezTo>
                <a:cubicBezTo>
                  <a:pt x="268" y="625"/>
                  <a:pt x="224" y="608"/>
                  <a:pt x="267" y="622"/>
                </a:cubicBezTo>
                <a:cubicBezTo>
                  <a:pt x="275" y="647"/>
                  <a:pt x="283" y="655"/>
                  <a:pt x="309" y="646"/>
                </a:cubicBezTo>
                <a:cubicBezTo>
                  <a:pt x="389" y="659"/>
                  <a:pt x="455" y="656"/>
                  <a:pt x="537" y="652"/>
                </a:cubicBezTo>
                <a:cubicBezTo>
                  <a:pt x="557" y="645"/>
                  <a:pt x="571" y="635"/>
                  <a:pt x="591" y="628"/>
                </a:cubicBezTo>
                <a:cubicBezTo>
                  <a:pt x="697" y="641"/>
                  <a:pt x="626" y="645"/>
                  <a:pt x="789" y="652"/>
                </a:cubicBezTo>
                <a:cubicBezTo>
                  <a:pt x="795" y="658"/>
                  <a:pt x="807" y="662"/>
                  <a:pt x="807" y="670"/>
                </a:cubicBezTo>
                <a:cubicBezTo>
                  <a:pt x="807" y="676"/>
                  <a:pt x="795" y="676"/>
                  <a:pt x="789" y="676"/>
                </a:cubicBezTo>
                <a:cubicBezTo>
                  <a:pt x="759" y="676"/>
                  <a:pt x="729" y="672"/>
                  <a:pt x="699" y="670"/>
                </a:cubicBezTo>
                <a:cubicBezTo>
                  <a:pt x="667" y="649"/>
                  <a:pt x="634" y="655"/>
                  <a:pt x="603" y="676"/>
                </a:cubicBezTo>
                <a:cubicBezTo>
                  <a:pt x="601" y="668"/>
                  <a:pt x="605" y="652"/>
                  <a:pt x="597" y="652"/>
                </a:cubicBezTo>
                <a:cubicBezTo>
                  <a:pt x="583" y="652"/>
                  <a:pt x="573" y="668"/>
                  <a:pt x="561" y="676"/>
                </a:cubicBezTo>
                <a:cubicBezTo>
                  <a:pt x="538" y="691"/>
                  <a:pt x="486" y="692"/>
                  <a:pt x="465" y="694"/>
                </a:cubicBezTo>
                <a:cubicBezTo>
                  <a:pt x="415" y="711"/>
                  <a:pt x="359" y="705"/>
                  <a:pt x="309" y="688"/>
                </a:cubicBezTo>
                <a:cubicBezTo>
                  <a:pt x="299" y="658"/>
                  <a:pt x="309" y="672"/>
                  <a:pt x="267" y="658"/>
                </a:cubicBezTo>
                <a:cubicBezTo>
                  <a:pt x="261" y="656"/>
                  <a:pt x="249" y="652"/>
                  <a:pt x="249" y="652"/>
                </a:cubicBezTo>
                <a:cubicBezTo>
                  <a:pt x="218" y="621"/>
                  <a:pt x="218" y="621"/>
                  <a:pt x="171" y="628"/>
                </a:cubicBezTo>
                <a:cubicBezTo>
                  <a:pt x="145" y="645"/>
                  <a:pt x="156" y="644"/>
                  <a:pt x="117" y="634"/>
                </a:cubicBezTo>
                <a:cubicBezTo>
                  <a:pt x="105" y="631"/>
                  <a:pt x="93" y="626"/>
                  <a:pt x="81" y="622"/>
                </a:cubicBezTo>
                <a:cubicBezTo>
                  <a:pt x="75" y="620"/>
                  <a:pt x="63" y="616"/>
                  <a:pt x="63" y="616"/>
                </a:cubicBezTo>
                <a:cubicBezTo>
                  <a:pt x="5" y="630"/>
                  <a:pt x="15" y="612"/>
                  <a:pt x="15" y="658"/>
                </a:cubicBezTo>
                <a:cubicBezTo>
                  <a:pt x="20" y="721"/>
                  <a:pt x="0" y="826"/>
                  <a:pt x="57" y="826"/>
                </a:cubicBezTo>
                <a:cubicBezTo>
                  <a:pt x="104" y="795"/>
                  <a:pt x="158" y="835"/>
                  <a:pt x="207" y="802"/>
                </a:cubicBezTo>
                <a:cubicBezTo>
                  <a:pt x="218" y="810"/>
                  <a:pt x="234" y="826"/>
                  <a:pt x="249" y="808"/>
                </a:cubicBezTo>
                <a:cubicBezTo>
                  <a:pt x="257" y="798"/>
                  <a:pt x="261" y="772"/>
                  <a:pt x="261" y="772"/>
                </a:cubicBezTo>
                <a:cubicBezTo>
                  <a:pt x="290" y="782"/>
                  <a:pt x="317" y="775"/>
                  <a:pt x="345" y="766"/>
                </a:cubicBezTo>
                <a:cubicBezTo>
                  <a:pt x="352" y="739"/>
                  <a:pt x="361" y="735"/>
                  <a:pt x="387" y="724"/>
                </a:cubicBezTo>
                <a:cubicBezTo>
                  <a:pt x="399" y="719"/>
                  <a:pt x="423" y="712"/>
                  <a:pt x="423" y="712"/>
                </a:cubicBezTo>
                <a:cubicBezTo>
                  <a:pt x="419" y="718"/>
                  <a:pt x="417" y="726"/>
                  <a:pt x="411" y="730"/>
                </a:cubicBezTo>
                <a:cubicBezTo>
                  <a:pt x="400" y="737"/>
                  <a:pt x="375" y="742"/>
                  <a:pt x="375" y="742"/>
                </a:cubicBezTo>
                <a:cubicBezTo>
                  <a:pt x="352" y="811"/>
                  <a:pt x="378" y="713"/>
                  <a:pt x="387" y="766"/>
                </a:cubicBezTo>
                <a:cubicBezTo>
                  <a:pt x="395" y="814"/>
                  <a:pt x="315" y="806"/>
                  <a:pt x="297" y="808"/>
                </a:cubicBezTo>
                <a:cubicBezTo>
                  <a:pt x="261" y="861"/>
                  <a:pt x="305" y="846"/>
                  <a:pt x="195" y="838"/>
                </a:cubicBezTo>
                <a:cubicBezTo>
                  <a:pt x="138" y="819"/>
                  <a:pt x="173" y="819"/>
                  <a:pt x="81" y="826"/>
                </a:cubicBezTo>
                <a:cubicBezTo>
                  <a:pt x="69" y="830"/>
                  <a:pt x="45" y="838"/>
                  <a:pt x="45" y="838"/>
                </a:cubicBezTo>
                <a:lnTo>
                  <a:pt x="33" y="1018"/>
                </a:lnTo>
                <a:cubicBezTo>
                  <a:pt x="483" y="1014"/>
                  <a:pt x="1749" y="1256"/>
                  <a:pt x="1383" y="994"/>
                </a:cubicBezTo>
                <a:cubicBezTo>
                  <a:pt x="1375" y="988"/>
                  <a:pt x="1366" y="983"/>
                  <a:pt x="1359" y="976"/>
                </a:cubicBezTo>
                <a:cubicBezTo>
                  <a:pt x="1354" y="971"/>
                  <a:pt x="1351" y="964"/>
                  <a:pt x="1347" y="958"/>
                </a:cubicBezTo>
                <a:cubicBezTo>
                  <a:pt x="1339" y="767"/>
                  <a:pt x="1371" y="788"/>
                  <a:pt x="1203" y="778"/>
                </a:cubicBezTo>
                <a:cubicBezTo>
                  <a:pt x="1201" y="772"/>
                  <a:pt x="1203" y="761"/>
                  <a:pt x="1197" y="760"/>
                </a:cubicBezTo>
                <a:cubicBezTo>
                  <a:pt x="1181" y="757"/>
                  <a:pt x="1165" y="763"/>
                  <a:pt x="1149" y="766"/>
                </a:cubicBezTo>
                <a:cubicBezTo>
                  <a:pt x="1137" y="769"/>
                  <a:pt x="1126" y="777"/>
                  <a:pt x="1113" y="778"/>
                </a:cubicBezTo>
                <a:cubicBezTo>
                  <a:pt x="1087" y="780"/>
                  <a:pt x="1061" y="782"/>
                  <a:pt x="1035" y="784"/>
                </a:cubicBezTo>
                <a:cubicBezTo>
                  <a:pt x="1005" y="782"/>
                  <a:pt x="975" y="781"/>
                  <a:pt x="945" y="778"/>
                </a:cubicBezTo>
                <a:cubicBezTo>
                  <a:pt x="935" y="777"/>
                  <a:pt x="913" y="782"/>
                  <a:pt x="915" y="772"/>
                </a:cubicBezTo>
                <a:cubicBezTo>
                  <a:pt x="918" y="758"/>
                  <a:pt x="951" y="748"/>
                  <a:pt x="951" y="748"/>
                </a:cubicBezTo>
                <a:cubicBezTo>
                  <a:pt x="976" y="754"/>
                  <a:pt x="989" y="761"/>
                  <a:pt x="1017" y="748"/>
                </a:cubicBezTo>
                <a:cubicBezTo>
                  <a:pt x="1024" y="745"/>
                  <a:pt x="1023" y="735"/>
                  <a:pt x="1029" y="730"/>
                </a:cubicBezTo>
                <a:cubicBezTo>
                  <a:pt x="1034" y="726"/>
                  <a:pt x="1041" y="726"/>
                  <a:pt x="1047" y="724"/>
                </a:cubicBezTo>
                <a:cubicBezTo>
                  <a:pt x="1061" y="726"/>
                  <a:pt x="1078" y="721"/>
                  <a:pt x="1089" y="730"/>
                </a:cubicBezTo>
                <a:cubicBezTo>
                  <a:pt x="1098" y="738"/>
                  <a:pt x="1090" y="755"/>
                  <a:pt x="1095" y="766"/>
                </a:cubicBezTo>
                <a:cubicBezTo>
                  <a:pt x="1098" y="772"/>
                  <a:pt x="1107" y="774"/>
                  <a:pt x="1113" y="778"/>
                </a:cubicBezTo>
                <a:cubicBezTo>
                  <a:pt x="1176" y="762"/>
                  <a:pt x="1115" y="710"/>
                  <a:pt x="1167" y="676"/>
                </a:cubicBezTo>
                <a:cubicBezTo>
                  <a:pt x="1173" y="658"/>
                  <a:pt x="1179" y="656"/>
                  <a:pt x="1161" y="640"/>
                </a:cubicBezTo>
                <a:cubicBezTo>
                  <a:pt x="1150" y="631"/>
                  <a:pt x="1125" y="616"/>
                  <a:pt x="1125" y="616"/>
                </a:cubicBezTo>
                <a:cubicBezTo>
                  <a:pt x="1036" y="646"/>
                  <a:pt x="1102" y="628"/>
                  <a:pt x="921" y="634"/>
                </a:cubicBezTo>
                <a:cubicBezTo>
                  <a:pt x="894" y="625"/>
                  <a:pt x="884" y="602"/>
                  <a:pt x="855" y="592"/>
                </a:cubicBezTo>
                <a:cubicBezTo>
                  <a:pt x="839" y="594"/>
                  <a:pt x="815" y="584"/>
                  <a:pt x="807" y="598"/>
                </a:cubicBezTo>
                <a:cubicBezTo>
                  <a:pt x="800" y="611"/>
                  <a:pt x="831" y="634"/>
                  <a:pt x="831" y="634"/>
                </a:cubicBezTo>
                <a:cubicBezTo>
                  <a:pt x="817" y="636"/>
                  <a:pt x="802" y="634"/>
                  <a:pt x="789" y="640"/>
                </a:cubicBezTo>
                <a:cubicBezTo>
                  <a:pt x="758" y="654"/>
                  <a:pt x="798" y="672"/>
                  <a:pt x="759" y="646"/>
                </a:cubicBezTo>
                <a:cubicBezTo>
                  <a:pt x="755" y="638"/>
                  <a:pt x="745" y="631"/>
                  <a:pt x="747" y="622"/>
                </a:cubicBezTo>
                <a:cubicBezTo>
                  <a:pt x="748" y="616"/>
                  <a:pt x="763" y="622"/>
                  <a:pt x="765" y="616"/>
                </a:cubicBezTo>
                <a:cubicBezTo>
                  <a:pt x="768" y="606"/>
                  <a:pt x="761" y="596"/>
                  <a:pt x="759" y="586"/>
                </a:cubicBezTo>
                <a:cubicBezTo>
                  <a:pt x="761" y="580"/>
                  <a:pt x="760" y="572"/>
                  <a:pt x="765" y="568"/>
                </a:cubicBezTo>
                <a:cubicBezTo>
                  <a:pt x="775" y="561"/>
                  <a:pt x="801" y="556"/>
                  <a:pt x="801" y="556"/>
                </a:cubicBezTo>
                <a:cubicBezTo>
                  <a:pt x="809" y="514"/>
                  <a:pt x="809" y="521"/>
                  <a:pt x="771" y="508"/>
                </a:cubicBezTo>
                <a:cubicBezTo>
                  <a:pt x="779" y="484"/>
                  <a:pt x="771" y="468"/>
                  <a:pt x="777" y="442"/>
                </a:cubicBezTo>
                <a:cubicBezTo>
                  <a:pt x="785" y="444"/>
                  <a:pt x="796" y="442"/>
                  <a:pt x="801" y="448"/>
                </a:cubicBezTo>
                <a:cubicBezTo>
                  <a:pt x="824" y="476"/>
                  <a:pt x="791" y="481"/>
                  <a:pt x="831" y="508"/>
                </a:cubicBezTo>
                <a:cubicBezTo>
                  <a:pt x="837" y="527"/>
                  <a:pt x="834" y="550"/>
                  <a:pt x="843" y="568"/>
                </a:cubicBezTo>
                <a:cubicBezTo>
                  <a:pt x="846" y="574"/>
                  <a:pt x="895" y="579"/>
                  <a:pt x="903" y="580"/>
                </a:cubicBezTo>
                <a:cubicBezTo>
                  <a:pt x="927" y="596"/>
                  <a:pt x="937" y="589"/>
                  <a:pt x="963" y="580"/>
                </a:cubicBezTo>
                <a:cubicBezTo>
                  <a:pt x="947" y="533"/>
                  <a:pt x="990" y="570"/>
                  <a:pt x="1005" y="580"/>
                </a:cubicBezTo>
                <a:cubicBezTo>
                  <a:pt x="1025" y="639"/>
                  <a:pt x="1000" y="623"/>
                  <a:pt x="1095" y="616"/>
                </a:cubicBezTo>
                <a:cubicBezTo>
                  <a:pt x="1110" y="571"/>
                  <a:pt x="1161" y="598"/>
                  <a:pt x="1197" y="610"/>
                </a:cubicBezTo>
                <a:cubicBezTo>
                  <a:pt x="1187" y="616"/>
                  <a:pt x="1177" y="623"/>
                  <a:pt x="1167" y="628"/>
                </a:cubicBezTo>
                <a:cubicBezTo>
                  <a:pt x="1161" y="631"/>
                  <a:pt x="1144" y="630"/>
                  <a:pt x="1149" y="634"/>
                </a:cubicBezTo>
                <a:cubicBezTo>
                  <a:pt x="1159" y="641"/>
                  <a:pt x="1173" y="637"/>
                  <a:pt x="1185" y="640"/>
                </a:cubicBezTo>
                <a:cubicBezTo>
                  <a:pt x="1197" y="643"/>
                  <a:pt x="1221" y="652"/>
                  <a:pt x="1221" y="652"/>
                </a:cubicBezTo>
                <a:cubicBezTo>
                  <a:pt x="1232" y="686"/>
                  <a:pt x="1242" y="685"/>
                  <a:pt x="1215" y="712"/>
                </a:cubicBezTo>
                <a:cubicBezTo>
                  <a:pt x="1246" y="722"/>
                  <a:pt x="1279" y="725"/>
                  <a:pt x="1311" y="730"/>
                </a:cubicBezTo>
                <a:cubicBezTo>
                  <a:pt x="1323" y="765"/>
                  <a:pt x="1295" y="781"/>
                  <a:pt x="1335" y="808"/>
                </a:cubicBezTo>
                <a:cubicBezTo>
                  <a:pt x="1350" y="852"/>
                  <a:pt x="1301" y="927"/>
                  <a:pt x="1359" y="946"/>
                </a:cubicBezTo>
                <a:cubicBezTo>
                  <a:pt x="1366" y="968"/>
                  <a:pt x="1370" y="990"/>
                  <a:pt x="1377" y="1012"/>
                </a:cubicBezTo>
                <a:cubicBezTo>
                  <a:pt x="1383" y="1010"/>
                  <a:pt x="1395" y="1006"/>
                  <a:pt x="1395" y="1006"/>
                </a:cubicBezTo>
                <a:cubicBezTo>
                  <a:pt x="1481" y="1002"/>
                  <a:pt x="1567" y="1004"/>
                  <a:pt x="1653" y="994"/>
                </a:cubicBezTo>
                <a:cubicBezTo>
                  <a:pt x="1659" y="993"/>
                  <a:pt x="1655" y="981"/>
                  <a:pt x="1659" y="976"/>
                </a:cubicBezTo>
                <a:cubicBezTo>
                  <a:pt x="1660" y="974"/>
                  <a:pt x="1663" y="976"/>
                  <a:pt x="1665" y="976"/>
                </a:cubicBezTo>
                <a:cubicBezTo>
                  <a:pt x="1658" y="466"/>
                  <a:pt x="1798" y="528"/>
                  <a:pt x="1581" y="550"/>
                </a:cubicBezTo>
                <a:cubicBezTo>
                  <a:pt x="1569" y="548"/>
                  <a:pt x="1551" y="555"/>
                  <a:pt x="1545" y="544"/>
                </a:cubicBezTo>
                <a:cubicBezTo>
                  <a:pt x="1539" y="533"/>
                  <a:pt x="1557" y="508"/>
                  <a:pt x="1557" y="508"/>
                </a:cubicBezTo>
                <a:cubicBezTo>
                  <a:pt x="1539" y="490"/>
                  <a:pt x="1527" y="480"/>
                  <a:pt x="1503" y="472"/>
                </a:cubicBezTo>
                <a:cubicBezTo>
                  <a:pt x="1353" y="485"/>
                  <a:pt x="1374" y="438"/>
                  <a:pt x="1353" y="502"/>
                </a:cubicBezTo>
                <a:cubicBezTo>
                  <a:pt x="1348" y="501"/>
                  <a:pt x="1285" y="495"/>
                  <a:pt x="1281" y="490"/>
                </a:cubicBezTo>
                <a:cubicBezTo>
                  <a:pt x="1265" y="469"/>
                  <a:pt x="1325" y="461"/>
                  <a:pt x="1329" y="460"/>
                </a:cubicBezTo>
                <a:cubicBezTo>
                  <a:pt x="1373" y="475"/>
                  <a:pt x="1353" y="475"/>
                  <a:pt x="1389" y="466"/>
                </a:cubicBezTo>
                <a:cubicBezTo>
                  <a:pt x="1403" y="444"/>
                  <a:pt x="1416" y="444"/>
                  <a:pt x="1437" y="430"/>
                </a:cubicBezTo>
                <a:cubicBezTo>
                  <a:pt x="1532" y="436"/>
                  <a:pt x="1542" y="411"/>
                  <a:pt x="1557" y="484"/>
                </a:cubicBezTo>
                <a:cubicBezTo>
                  <a:pt x="1616" y="469"/>
                  <a:pt x="1551" y="454"/>
                  <a:pt x="1623" y="466"/>
                </a:cubicBezTo>
                <a:cubicBezTo>
                  <a:pt x="1614" y="493"/>
                  <a:pt x="1611" y="516"/>
                  <a:pt x="1641" y="526"/>
                </a:cubicBezTo>
                <a:cubicBezTo>
                  <a:pt x="1643" y="532"/>
                  <a:pt x="1647" y="544"/>
                  <a:pt x="1647" y="544"/>
                </a:cubicBezTo>
                <a:lnTo>
                  <a:pt x="1611" y="52"/>
                </a:lnTo>
                <a:cubicBezTo>
                  <a:pt x="1598" y="1"/>
                  <a:pt x="1572" y="27"/>
                  <a:pt x="1533" y="40"/>
                </a:cubicBezTo>
                <a:cubicBezTo>
                  <a:pt x="1516" y="92"/>
                  <a:pt x="1355" y="81"/>
                  <a:pt x="1335" y="82"/>
                </a:cubicBezTo>
                <a:cubicBezTo>
                  <a:pt x="1322" y="121"/>
                  <a:pt x="1357" y="113"/>
                  <a:pt x="1389" y="118"/>
                </a:cubicBezTo>
                <a:cubicBezTo>
                  <a:pt x="1379" y="148"/>
                  <a:pt x="1351" y="163"/>
                  <a:pt x="1395" y="178"/>
                </a:cubicBezTo>
                <a:cubicBezTo>
                  <a:pt x="1461" y="244"/>
                  <a:pt x="1279" y="208"/>
                  <a:pt x="1275" y="208"/>
                </a:cubicBezTo>
                <a:cubicBezTo>
                  <a:pt x="1277" y="196"/>
                  <a:pt x="1277" y="184"/>
                  <a:pt x="1281" y="172"/>
                </a:cubicBezTo>
                <a:cubicBezTo>
                  <a:pt x="1283" y="165"/>
                  <a:pt x="1295" y="161"/>
                  <a:pt x="1293" y="154"/>
                </a:cubicBezTo>
                <a:cubicBezTo>
                  <a:pt x="1291" y="148"/>
                  <a:pt x="1281" y="150"/>
                  <a:pt x="1275" y="148"/>
                </a:cubicBezTo>
                <a:cubicBezTo>
                  <a:pt x="1248" y="108"/>
                  <a:pt x="1262" y="116"/>
                  <a:pt x="1275" y="76"/>
                </a:cubicBezTo>
                <a:cubicBezTo>
                  <a:pt x="1262" y="36"/>
                  <a:pt x="1219" y="49"/>
                  <a:pt x="1179" y="46"/>
                </a:cubicBezTo>
                <a:cubicBezTo>
                  <a:pt x="1166" y="42"/>
                  <a:pt x="1152" y="42"/>
                  <a:pt x="1155" y="22"/>
                </a:cubicBezTo>
                <a:cubicBezTo>
                  <a:pt x="1156" y="15"/>
                  <a:pt x="1174" y="5"/>
                  <a:pt x="1167" y="4"/>
                </a:cubicBezTo>
                <a:cubicBezTo>
                  <a:pt x="1107" y="0"/>
                  <a:pt x="1047" y="8"/>
                  <a:pt x="987" y="10"/>
                </a:cubicBezTo>
                <a:cubicBezTo>
                  <a:pt x="963" y="34"/>
                  <a:pt x="945" y="41"/>
                  <a:pt x="987" y="52"/>
                </a:cubicBezTo>
                <a:cubicBezTo>
                  <a:pt x="1007" y="67"/>
                  <a:pt x="1023" y="80"/>
                  <a:pt x="1047" y="88"/>
                </a:cubicBezTo>
                <a:cubicBezTo>
                  <a:pt x="1038" y="114"/>
                  <a:pt x="1040" y="98"/>
                  <a:pt x="1047" y="124"/>
                </a:cubicBezTo>
                <a:cubicBezTo>
                  <a:pt x="1049" y="132"/>
                  <a:pt x="1060" y="144"/>
                  <a:pt x="1053" y="148"/>
                </a:cubicBezTo>
                <a:cubicBezTo>
                  <a:pt x="1040" y="154"/>
                  <a:pt x="1025" y="144"/>
                  <a:pt x="1011" y="142"/>
                </a:cubicBezTo>
                <a:cubicBezTo>
                  <a:pt x="1009" y="139"/>
                  <a:pt x="994" y="104"/>
                  <a:pt x="981" y="130"/>
                </a:cubicBezTo>
                <a:cubicBezTo>
                  <a:pt x="978" y="136"/>
                  <a:pt x="985" y="142"/>
                  <a:pt x="987" y="148"/>
                </a:cubicBezTo>
                <a:cubicBezTo>
                  <a:pt x="989" y="158"/>
                  <a:pt x="991" y="168"/>
                  <a:pt x="993" y="178"/>
                </a:cubicBezTo>
                <a:cubicBezTo>
                  <a:pt x="995" y="208"/>
                  <a:pt x="983" y="243"/>
                  <a:pt x="999" y="268"/>
                </a:cubicBezTo>
                <a:cubicBezTo>
                  <a:pt x="1008" y="282"/>
                  <a:pt x="1034" y="272"/>
                  <a:pt x="1047" y="262"/>
                </a:cubicBezTo>
                <a:cubicBezTo>
                  <a:pt x="1057" y="255"/>
                  <a:pt x="1051" y="238"/>
                  <a:pt x="1053" y="226"/>
                </a:cubicBezTo>
                <a:cubicBezTo>
                  <a:pt x="1084" y="236"/>
                  <a:pt x="1094" y="245"/>
                  <a:pt x="1131" y="250"/>
                </a:cubicBezTo>
                <a:cubicBezTo>
                  <a:pt x="1152" y="281"/>
                  <a:pt x="1136" y="276"/>
                  <a:pt x="1107" y="286"/>
                </a:cubicBezTo>
                <a:cubicBezTo>
                  <a:pt x="1033" y="275"/>
                  <a:pt x="949" y="261"/>
                  <a:pt x="885" y="304"/>
                </a:cubicBezTo>
                <a:cubicBezTo>
                  <a:pt x="858" y="299"/>
                  <a:pt x="844" y="288"/>
                  <a:pt x="819" y="280"/>
                </a:cubicBezTo>
                <a:cubicBezTo>
                  <a:pt x="781" y="282"/>
                  <a:pt x="743" y="286"/>
                  <a:pt x="705" y="286"/>
                </a:cubicBezTo>
                <a:cubicBezTo>
                  <a:pt x="699" y="286"/>
                  <a:pt x="693" y="277"/>
                  <a:pt x="687" y="280"/>
                </a:cubicBezTo>
                <a:cubicBezTo>
                  <a:pt x="681" y="283"/>
                  <a:pt x="683" y="292"/>
                  <a:pt x="681" y="298"/>
                </a:cubicBezTo>
                <a:cubicBezTo>
                  <a:pt x="693" y="334"/>
                  <a:pt x="689" y="302"/>
                  <a:pt x="669" y="322"/>
                </a:cubicBezTo>
                <a:cubicBezTo>
                  <a:pt x="637" y="354"/>
                  <a:pt x="693" y="330"/>
                  <a:pt x="645" y="346"/>
                </a:cubicBezTo>
                <a:cubicBezTo>
                  <a:pt x="611" y="312"/>
                  <a:pt x="637" y="280"/>
                  <a:pt x="645" y="238"/>
                </a:cubicBezTo>
                <a:cubicBezTo>
                  <a:pt x="678" y="249"/>
                  <a:pt x="807" y="234"/>
                  <a:pt x="741" y="256"/>
                </a:cubicBezTo>
                <a:cubicBezTo>
                  <a:pt x="780" y="314"/>
                  <a:pt x="795" y="266"/>
                  <a:pt x="843" y="250"/>
                </a:cubicBezTo>
                <a:cubicBezTo>
                  <a:pt x="849" y="252"/>
                  <a:pt x="855" y="253"/>
                  <a:pt x="861" y="256"/>
                </a:cubicBezTo>
                <a:cubicBezTo>
                  <a:pt x="867" y="259"/>
                  <a:pt x="872" y="265"/>
                  <a:pt x="879" y="268"/>
                </a:cubicBezTo>
                <a:cubicBezTo>
                  <a:pt x="891" y="273"/>
                  <a:pt x="915" y="280"/>
                  <a:pt x="915" y="280"/>
                </a:cubicBezTo>
                <a:cubicBezTo>
                  <a:pt x="939" y="278"/>
                  <a:pt x="965" y="284"/>
                  <a:pt x="987" y="274"/>
                </a:cubicBezTo>
                <a:cubicBezTo>
                  <a:pt x="995" y="271"/>
                  <a:pt x="980" y="258"/>
                  <a:pt x="981" y="250"/>
                </a:cubicBezTo>
                <a:cubicBezTo>
                  <a:pt x="983" y="229"/>
                  <a:pt x="993" y="210"/>
                  <a:pt x="999" y="190"/>
                </a:cubicBezTo>
                <a:cubicBezTo>
                  <a:pt x="1003" y="178"/>
                  <a:pt x="1011" y="154"/>
                  <a:pt x="1011" y="154"/>
                </a:cubicBezTo>
                <a:cubicBezTo>
                  <a:pt x="1000" y="120"/>
                  <a:pt x="971" y="118"/>
                  <a:pt x="939" y="112"/>
                </a:cubicBezTo>
                <a:cubicBezTo>
                  <a:pt x="918" y="91"/>
                  <a:pt x="907" y="83"/>
                  <a:pt x="879" y="76"/>
                </a:cubicBezTo>
                <a:cubicBezTo>
                  <a:pt x="883" y="63"/>
                  <a:pt x="900" y="53"/>
                  <a:pt x="897" y="40"/>
                </a:cubicBezTo>
                <a:cubicBezTo>
                  <a:pt x="895" y="34"/>
                  <a:pt x="885" y="35"/>
                  <a:pt x="879" y="34"/>
                </a:cubicBezTo>
                <a:cubicBezTo>
                  <a:pt x="855" y="31"/>
                  <a:pt x="831" y="30"/>
                  <a:pt x="807" y="28"/>
                </a:cubicBezTo>
                <a:cubicBezTo>
                  <a:pt x="793" y="30"/>
                  <a:pt x="776" y="25"/>
                  <a:pt x="765" y="34"/>
                </a:cubicBezTo>
                <a:cubicBezTo>
                  <a:pt x="759" y="39"/>
                  <a:pt x="778" y="45"/>
                  <a:pt x="777" y="52"/>
                </a:cubicBezTo>
                <a:cubicBezTo>
                  <a:pt x="774" y="68"/>
                  <a:pt x="727" y="68"/>
                  <a:pt x="705" y="70"/>
                </a:cubicBezTo>
                <a:cubicBezTo>
                  <a:pt x="682" y="68"/>
                  <a:pt x="613" y="57"/>
                  <a:pt x="585" y="70"/>
                </a:cubicBezTo>
                <a:cubicBezTo>
                  <a:pt x="579" y="73"/>
                  <a:pt x="583" y="84"/>
                  <a:pt x="579" y="88"/>
                </a:cubicBezTo>
                <a:cubicBezTo>
                  <a:pt x="567" y="100"/>
                  <a:pt x="547" y="97"/>
                  <a:pt x="531" y="100"/>
                </a:cubicBezTo>
                <a:cubicBezTo>
                  <a:pt x="508" y="134"/>
                  <a:pt x="494" y="108"/>
                  <a:pt x="471" y="142"/>
                </a:cubicBezTo>
                <a:cubicBezTo>
                  <a:pt x="469" y="158"/>
                  <a:pt x="478" y="180"/>
                  <a:pt x="465" y="190"/>
                </a:cubicBezTo>
                <a:cubicBezTo>
                  <a:pt x="458" y="195"/>
                  <a:pt x="407" y="182"/>
                  <a:pt x="393" y="178"/>
                </a:cubicBezTo>
                <a:cubicBezTo>
                  <a:pt x="373" y="165"/>
                  <a:pt x="357" y="150"/>
                  <a:pt x="327" y="160"/>
                </a:cubicBezTo>
                <a:cubicBezTo>
                  <a:pt x="320" y="162"/>
                  <a:pt x="334" y="172"/>
                  <a:pt x="339" y="178"/>
                </a:cubicBezTo>
                <a:cubicBezTo>
                  <a:pt x="344" y="185"/>
                  <a:pt x="351" y="190"/>
                  <a:pt x="357" y="196"/>
                </a:cubicBezTo>
                <a:cubicBezTo>
                  <a:pt x="355" y="190"/>
                  <a:pt x="355" y="183"/>
                  <a:pt x="351" y="178"/>
                </a:cubicBezTo>
                <a:cubicBezTo>
                  <a:pt x="346" y="171"/>
                  <a:pt x="333" y="168"/>
                  <a:pt x="333" y="160"/>
                </a:cubicBezTo>
                <a:cubicBezTo>
                  <a:pt x="333" y="153"/>
                  <a:pt x="345" y="151"/>
                  <a:pt x="351" y="148"/>
                </a:cubicBezTo>
                <a:cubicBezTo>
                  <a:pt x="368" y="140"/>
                  <a:pt x="396" y="138"/>
                  <a:pt x="411" y="136"/>
                </a:cubicBezTo>
                <a:cubicBezTo>
                  <a:pt x="385" y="97"/>
                  <a:pt x="401" y="133"/>
                  <a:pt x="453" y="112"/>
                </a:cubicBezTo>
                <a:cubicBezTo>
                  <a:pt x="459" y="110"/>
                  <a:pt x="455" y="98"/>
                  <a:pt x="459" y="94"/>
                </a:cubicBezTo>
                <a:cubicBezTo>
                  <a:pt x="463" y="90"/>
                  <a:pt x="471" y="90"/>
                  <a:pt x="477" y="88"/>
                </a:cubicBezTo>
                <a:cubicBezTo>
                  <a:pt x="497" y="95"/>
                  <a:pt x="517" y="99"/>
                  <a:pt x="537" y="106"/>
                </a:cubicBezTo>
                <a:cubicBezTo>
                  <a:pt x="549" y="104"/>
                  <a:pt x="564" y="108"/>
                  <a:pt x="573" y="100"/>
                </a:cubicBezTo>
                <a:cubicBezTo>
                  <a:pt x="578" y="96"/>
                  <a:pt x="570" y="88"/>
                  <a:pt x="567" y="82"/>
                </a:cubicBezTo>
                <a:cubicBezTo>
                  <a:pt x="554" y="56"/>
                  <a:pt x="555" y="64"/>
                  <a:pt x="525" y="58"/>
                </a:cubicBezTo>
                <a:cubicBezTo>
                  <a:pt x="472" y="23"/>
                  <a:pt x="331" y="54"/>
                  <a:pt x="273" y="58"/>
                </a:cubicBezTo>
                <a:cubicBezTo>
                  <a:pt x="284" y="90"/>
                  <a:pt x="274" y="107"/>
                  <a:pt x="249" y="124"/>
                </a:cubicBezTo>
                <a:cubicBezTo>
                  <a:pt x="225" y="159"/>
                  <a:pt x="232" y="165"/>
                  <a:pt x="237" y="214"/>
                </a:cubicBezTo>
                <a:cubicBezTo>
                  <a:pt x="202" y="232"/>
                  <a:pt x="210" y="218"/>
                  <a:pt x="225" y="262"/>
                </a:cubicBezTo>
                <a:cubicBezTo>
                  <a:pt x="242" y="313"/>
                  <a:pt x="247" y="305"/>
                  <a:pt x="291" y="334"/>
                </a:cubicBezTo>
                <a:cubicBezTo>
                  <a:pt x="297" y="330"/>
                  <a:pt x="302" y="322"/>
                  <a:pt x="309" y="322"/>
                </a:cubicBezTo>
                <a:cubicBezTo>
                  <a:pt x="323" y="322"/>
                  <a:pt x="396" y="351"/>
                  <a:pt x="411" y="358"/>
                </a:cubicBezTo>
                <a:cubicBezTo>
                  <a:pt x="421" y="356"/>
                  <a:pt x="434" y="359"/>
                  <a:pt x="441" y="352"/>
                </a:cubicBezTo>
                <a:cubicBezTo>
                  <a:pt x="450" y="343"/>
                  <a:pt x="453" y="316"/>
                  <a:pt x="453" y="316"/>
                </a:cubicBezTo>
                <a:cubicBezTo>
                  <a:pt x="538" y="337"/>
                  <a:pt x="530" y="340"/>
                  <a:pt x="633" y="346"/>
                </a:cubicBezTo>
                <a:cubicBezTo>
                  <a:pt x="621" y="348"/>
                  <a:pt x="608" y="347"/>
                  <a:pt x="597" y="352"/>
                </a:cubicBezTo>
                <a:cubicBezTo>
                  <a:pt x="589" y="355"/>
                  <a:pt x="587" y="368"/>
                  <a:pt x="579" y="370"/>
                </a:cubicBezTo>
                <a:cubicBezTo>
                  <a:pt x="566" y="373"/>
                  <a:pt x="539" y="363"/>
                  <a:pt x="525" y="358"/>
                </a:cubicBezTo>
                <a:cubicBezTo>
                  <a:pt x="509" y="360"/>
                  <a:pt x="490" y="354"/>
                  <a:pt x="477" y="364"/>
                </a:cubicBezTo>
                <a:cubicBezTo>
                  <a:pt x="467" y="371"/>
                  <a:pt x="476" y="389"/>
                  <a:pt x="471" y="400"/>
                </a:cubicBezTo>
                <a:cubicBezTo>
                  <a:pt x="468" y="406"/>
                  <a:pt x="459" y="408"/>
                  <a:pt x="453" y="412"/>
                </a:cubicBezTo>
                <a:cubicBezTo>
                  <a:pt x="453" y="412"/>
                  <a:pt x="407" y="406"/>
                  <a:pt x="399" y="400"/>
                </a:cubicBezTo>
                <a:cubicBezTo>
                  <a:pt x="393" y="395"/>
                  <a:pt x="393" y="387"/>
                  <a:pt x="387" y="382"/>
                </a:cubicBezTo>
                <a:cubicBezTo>
                  <a:pt x="366" y="366"/>
                  <a:pt x="329" y="367"/>
                  <a:pt x="303" y="358"/>
                </a:cubicBezTo>
                <a:cubicBezTo>
                  <a:pt x="216" y="365"/>
                  <a:pt x="132" y="358"/>
                  <a:pt x="45" y="352"/>
                </a:cubicBezTo>
                <a:cubicBezTo>
                  <a:pt x="93" y="320"/>
                  <a:pt x="33" y="352"/>
                  <a:pt x="81" y="352"/>
                </a:cubicBezTo>
                <a:cubicBezTo>
                  <a:pt x="88" y="352"/>
                  <a:pt x="92" y="343"/>
                  <a:pt x="99" y="340"/>
                </a:cubicBezTo>
                <a:cubicBezTo>
                  <a:pt x="107" y="337"/>
                  <a:pt x="115" y="336"/>
                  <a:pt x="123" y="334"/>
                </a:cubicBezTo>
                <a:cubicBezTo>
                  <a:pt x="161" y="309"/>
                  <a:pt x="215" y="345"/>
                  <a:pt x="231" y="298"/>
                </a:cubicBezTo>
                <a:cubicBezTo>
                  <a:pt x="224" y="247"/>
                  <a:pt x="212" y="228"/>
                  <a:pt x="207" y="172"/>
                </a:cubicBezTo>
                <a:cubicBezTo>
                  <a:pt x="210" y="130"/>
                  <a:pt x="228" y="82"/>
                  <a:pt x="207" y="46"/>
                </a:cubicBezTo>
                <a:cubicBezTo>
                  <a:pt x="197" y="28"/>
                  <a:pt x="167" y="37"/>
                  <a:pt x="147" y="34"/>
                </a:cubicBezTo>
                <a:cubicBezTo>
                  <a:pt x="101" y="19"/>
                  <a:pt x="123" y="20"/>
                  <a:pt x="81" y="28"/>
                </a:cubicBezTo>
                <a:cubicBezTo>
                  <a:pt x="77" y="34"/>
                  <a:pt x="76" y="43"/>
                  <a:pt x="69" y="46"/>
                </a:cubicBezTo>
                <a:cubicBezTo>
                  <a:pt x="43" y="57"/>
                  <a:pt x="52" y="9"/>
                  <a:pt x="33" y="28"/>
                </a:cubicBezTo>
                <a:close/>
              </a:path>
            </a:pathLst>
          </a:custGeom>
          <a:pattFill prst="horzBrick">
            <a:fgClr>
              <a:schemeClr val="bg2"/>
            </a:fgClr>
            <a:bgClr>
              <a:srgbClr val="B2B2B2"/>
            </a:bgClr>
          </a:pattFill>
          <a:ln w="12700" cap="flat" cmpd="sng">
            <a:noFill/>
            <a:prstDash val="solid"/>
            <a:round/>
            <a:headEnd type="none" w="med" len="med"/>
            <a:tailEnd type="none" w="med" len="med"/>
          </a:ln>
          <a:effectLst/>
        </p:spPr>
        <p:txBody>
          <a:bodyPr/>
          <a:lstStyle/>
          <a:p>
            <a:endParaRPr lang="en-US"/>
          </a:p>
        </p:txBody>
      </p:sp>
      <p:sp>
        <p:nvSpPr>
          <p:cNvPr id="268324" name="Freeform 36" descr="Horizontal brick"/>
          <p:cNvSpPr>
            <a:spLocks/>
          </p:cNvSpPr>
          <p:nvPr/>
        </p:nvSpPr>
        <p:spPr bwMode="auto">
          <a:xfrm>
            <a:off x="5734049" y="4805364"/>
            <a:ext cx="3259139" cy="2016125"/>
          </a:xfrm>
          <a:custGeom>
            <a:avLst/>
            <a:gdLst/>
            <a:ahLst/>
            <a:cxnLst>
              <a:cxn ang="0">
                <a:pos x="54" y="573"/>
              </a:cxn>
              <a:cxn ang="0">
                <a:pos x="180" y="561"/>
              </a:cxn>
              <a:cxn ang="0">
                <a:pos x="144" y="615"/>
              </a:cxn>
              <a:cxn ang="0">
                <a:pos x="42" y="669"/>
              </a:cxn>
              <a:cxn ang="0">
                <a:pos x="192" y="861"/>
              </a:cxn>
              <a:cxn ang="0">
                <a:pos x="330" y="867"/>
              </a:cxn>
              <a:cxn ang="0">
                <a:pos x="48" y="993"/>
              </a:cxn>
              <a:cxn ang="0">
                <a:pos x="216" y="999"/>
              </a:cxn>
              <a:cxn ang="0">
                <a:pos x="222" y="1065"/>
              </a:cxn>
              <a:cxn ang="0">
                <a:pos x="150" y="1077"/>
              </a:cxn>
              <a:cxn ang="0">
                <a:pos x="696" y="1005"/>
              </a:cxn>
              <a:cxn ang="0">
                <a:pos x="588" y="909"/>
              </a:cxn>
              <a:cxn ang="0">
                <a:pos x="492" y="843"/>
              </a:cxn>
              <a:cxn ang="0">
                <a:pos x="480" y="801"/>
              </a:cxn>
              <a:cxn ang="0">
                <a:pos x="576" y="819"/>
              </a:cxn>
              <a:cxn ang="0">
                <a:pos x="666" y="873"/>
              </a:cxn>
              <a:cxn ang="0">
                <a:pos x="690" y="987"/>
              </a:cxn>
              <a:cxn ang="0">
                <a:pos x="1014" y="1065"/>
              </a:cxn>
              <a:cxn ang="0">
                <a:pos x="1128" y="903"/>
              </a:cxn>
              <a:cxn ang="0">
                <a:pos x="918" y="615"/>
              </a:cxn>
              <a:cxn ang="0">
                <a:pos x="714" y="651"/>
              </a:cxn>
              <a:cxn ang="0">
                <a:pos x="348" y="603"/>
              </a:cxn>
              <a:cxn ang="0">
                <a:pos x="576" y="519"/>
              </a:cxn>
              <a:cxn ang="0">
                <a:pos x="720" y="429"/>
              </a:cxn>
              <a:cxn ang="0">
                <a:pos x="984" y="609"/>
              </a:cxn>
              <a:cxn ang="0">
                <a:pos x="1086" y="699"/>
              </a:cxn>
              <a:cxn ang="0">
                <a:pos x="1074" y="1077"/>
              </a:cxn>
              <a:cxn ang="0">
                <a:pos x="1818" y="717"/>
              </a:cxn>
              <a:cxn ang="0">
                <a:pos x="1128" y="663"/>
              </a:cxn>
              <a:cxn ang="0">
                <a:pos x="1446" y="675"/>
              </a:cxn>
              <a:cxn ang="0">
                <a:pos x="1458" y="615"/>
              </a:cxn>
              <a:cxn ang="0">
                <a:pos x="1326" y="435"/>
              </a:cxn>
              <a:cxn ang="0">
                <a:pos x="1290" y="309"/>
              </a:cxn>
              <a:cxn ang="0">
                <a:pos x="1392" y="477"/>
              </a:cxn>
              <a:cxn ang="0">
                <a:pos x="1476" y="567"/>
              </a:cxn>
              <a:cxn ang="0">
                <a:pos x="1650" y="669"/>
              </a:cxn>
              <a:cxn ang="0">
                <a:pos x="1854" y="639"/>
              </a:cxn>
              <a:cxn ang="0">
                <a:pos x="1728" y="165"/>
              </a:cxn>
              <a:cxn ang="0">
                <a:pos x="1776" y="231"/>
              </a:cxn>
              <a:cxn ang="0">
                <a:pos x="1662" y="327"/>
              </a:cxn>
              <a:cxn ang="0">
                <a:pos x="1626" y="273"/>
              </a:cxn>
              <a:cxn ang="0">
                <a:pos x="1674" y="159"/>
              </a:cxn>
              <a:cxn ang="0">
                <a:pos x="1476" y="129"/>
              </a:cxn>
              <a:cxn ang="0">
                <a:pos x="1464" y="201"/>
              </a:cxn>
              <a:cxn ang="0">
                <a:pos x="1284" y="99"/>
              </a:cxn>
              <a:cxn ang="0">
                <a:pos x="1152" y="93"/>
              </a:cxn>
              <a:cxn ang="0">
                <a:pos x="1218" y="201"/>
              </a:cxn>
              <a:cxn ang="0">
                <a:pos x="1218" y="291"/>
              </a:cxn>
              <a:cxn ang="0">
                <a:pos x="1080" y="171"/>
              </a:cxn>
              <a:cxn ang="0">
                <a:pos x="792" y="159"/>
              </a:cxn>
              <a:cxn ang="0">
                <a:pos x="762" y="237"/>
              </a:cxn>
              <a:cxn ang="0">
                <a:pos x="738" y="339"/>
              </a:cxn>
              <a:cxn ang="0">
                <a:pos x="654" y="465"/>
              </a:cxn>
              <a:cxn ang="0">
                <a:pos x="612" y="321"/>
              </a:cxn>
              <a:cxn ang="0">
                <a:pos x="708" y="159"/>
              </a:cxn>
              <a:cxn ang="0">
                <a:pos x="474" y="117"/>
              </a:cxn>
              <a:cxn ang="0">
                <a:pos x="222" y="171"/>
              </a:cxn>
              <a:cxn ang="0">
                <a:pos x="72" y="129"/>
              </a:cxn>
            </a:cxnLst>
            <a:rect l="0" t="0" r="r" b="b"/>
            <a:pathLst>
              <a:path w="2053" h="1318">
                <a:moveTo>
                  <a:pt x="0" y="129"/>
                </a:moveTo>
                <a:lnTo>
                  <a:pt x="6" y="441"/>
                </a:lnTo>
                <a:cubicBezTo>
                  <a:pt x="11" y="472"/>
                  <a:pt x="6" y="491"/>
                  <a:pt x="36" y="501"/>
                </a:cubicBezTo>
                <a:cubicBezTo>
                  <a:pt x="44" y="524"/>
                  <a:pt x="43" y="551"/>
                  <a:pt x="54" y="573"/>
                </a:cubicBezTo>
                <a:cubicBezTo>
                  <a:pt x="57" y="579"/>
                  <a:pt x="66" y="581"/>
                  <a:pt x="72" y="585"/>
                </a:cubicBezTo>
                <a:cubicBezTo>
                  <a:pt x="90" y="583"/>
                  <a:pt x="108" y="583"/>
                  <a:pt x="126" y="579"/>
                </a:cubicBezTo>
                <a:cubicBezTo>
                  <a:pt x="138" y="577"/>
                  <a:pt x="150" y="571"/>
                  <a:pt x="162" y="567"/>
                </a:cubicBezTo>
                <a:cubicBezTo>
                  <a:pt x="168" y="565"/>
                  <a:pt x="180" y="561"/>
                  <a:pt x="180" y="561"/>
                </a:cubicBezTo>
                <a:cubicBezTo>
                  <a:pt x="225" y="576"/>
                  <a:pt x="171" y="554"/>
                  <a:pt x="210" y="585"/>
                </a:cubicBezTo>
                <a:cubicBezTo>
                  <a:pt x="246" y="614"/>
                  <a:pt x="302" y="595"/>
                  <a:pt x="348" y="597"/>
                </a:cubicBezTo>
                <a:cubicBezTo>
                  <a:pt x="337" y="631"/>
                  <a:pt x="351" y="609"/>
                  <a:pt x="300" y="609"/>
                </a:cubicBezTo>
                <a:cubicBezTo>
                  <a:pt x="248" y="609"/>
                  <a:pt x="196" y="613"/>
                  <a:pt x="144" y="615"/>
                </a:cubicBezTo>
                <a:cubicBezTo>
                  <a:pt x="138" y="619"/>
                  <a:pt x="133" y="624"/>
                  <a:pt x="126" y="627"/>
                </a:cubicBezTo>
                <a:cubicBezTo>
                  <a:pt x="116" y="631"/>
                  <a:pt x="104" y="627"/>
                  <a:pt x="96" y="633"/>
                </a:cubicBezTo>
                <a:cubicBezTo>
                  <a:pt x="91" y="637"/>
                  <a:pt x="94" y="646"/>
                  <a:pt x="90" y="651"/>
                </a:cubicBezTo>
                <a:cubicBezTo>
                  <a:pt x="79" y="665"/>
                  <a:pt x="58" y="669"/>
                  <a:pt x="42" y="669"/>
                </a:cubicBezTo>
                <a:cubicBezTo>
                  <a:pt x="40" y="723"/>
                  <a:pt x="32" y="777"/>
                  <a:pt x="36" y="831"/>
                </a:cubicBezTo>
                <a:cubicBezTo>
                  <a:pt x="36" y="838"/>
                  <a:pt x="47" y="840"/>
                  <a:pt x="54" y="843"/>
                </a:cubicBezTo>
                <a:cubicBezTo>
                  <a:pt x="92" y="860"/>
                  <a:pt x="133" y="862"/>
                  <a:pt x="174" y="867"/>
                </a:cubicBezTo>
                <a:cubicBezTo>
                  <a:pt x="180" y="865"/>
                  <a:pt x="189" y="866"/>
                  <a:pt x="192" y="861"/>
                </a:cubicBezTo>
                <a:cubicBezTo>
                  <a:pt x="198" y="850"/>
                  <a:pt x="188" y="832"/>
                  <a:pt x="198" y="825"/>
                </a:cubicBezTo>
                <a:cubicBezTo>
                  <a:pt x="209" y="817"/>
                  <a:pt x="238" y="835"/>
                  <a:pt x="252" y="837"/>
                </a:cubicBezTo>
                <a:cubicBezTo>
                  <a:pt x="274" y="840"/>
                  <a:pt x="296" y="841"/>
                  <a:pt x="318" y="843"/>
                </a:cubicBezTo>
                <a:cubicBezTo>
                  <a:pt x="325" y="845"/>
                  <a:pt x="355" y="849"/>
                  <a:pt x="330" y="867"/>
                </a:cubicBezTo>
                <a:cubicBezTo>
                  <a:pt x="320" y="874"/>
                  <a:pt x="294" y="879"/>
                  <a:pt x="294" y="879"/>
                </a:cubicBezTo>
                <a:cubicBezTo>
                  <a:pt x="242" y="875"/>
                  <a:pt x="204" y="877"/>
                  <a:pt x="162" y="849"/>
                </a:cubicBezTo>
                <a:cubicBezTo>
                  <a:pt x="68" y="856"/>
                  <a:pt x="106" y="855"/>
                  <a:pt x="48" y="855"/>
                </a:cubicBezTo>
                <a:lnTo>
                  <a:pt x="48" y="993"/>
                </a:lnTo>
                <a:cubicBezTo>
                  <a:pt x="65" y="1068"/>
                  <a:pt x="61" y="1055"/>
                  <a:pt x="138" y="1047"/>
                </a:cubicBezTo>
                <a:cubicBezTo>
                  <a:pt x="150" y="999"/>
                  <a:pt x="132" y="1041"/>
                  <a:pt x="168" y="1017"/>
                </a:cubicBezTo>
                <a:cubicBezTo>
                  <a:pt x="222" y="981"/>
                  <a:pt x="139" y="1013"/>
                  <a:pt x="198" y="993"/>
                </a:cubicBezTo>
                <a:cubicBezTo>
                  <a:pt x="204" y="995"/>
                  <a:pt x="211" y="995"/>
                  <a:pt x="216" y="999"/>
                </a:cubicBezTo>
                <a:cubicBezTo>
                  <a:pt x="262" y="1036"/>
                  <a:pt x="164" y="1045"/>
                  <a:pt x="150" y="1047"/>
                </a:cubicBezTo>
                <a:cubicBezTo>
                  <a:pt x="144" y="1051"/>
                  <a:pt x="132" y="1052"/>
                  <a:pt x="132" y="1059"/>
                </a:cubicBezTo>
                <a:cubicBezTo>
                  <a:pt x="132" y="1066"/>
                  <a:pt x="143" y="1071"/>
                  <a:pt x="150" y="1071"/>
                </a:cubicBezTo>
                <a:cubicBezTo>
                  <a:pt x="174" y="1073"/>
                  <a:pt x="198" y="1067"/>
                  <a:pt x="222" y="1065"/>
                </a:cubicBezTo>
                <a:cubicBezTo>
                  <a:pt x="232" y="1063"/>
                  <a:pt x="244" y="1065"/>
                  <a:pt x="252" y="1059"/>
                </a:cubicBezTo>
                <a:cubicBezTo>
                  <a:pt x="282" y="1039"/>
                  <a:pt x="244" y="1041"/>
                  <a:pt x="264" y="1041"/>
                </a:cubicBezTo>
                <a:cubicBezTo>
                  <a:pt x="252" y="1057"/>
                  <a:pt x="246" y="1081"/>
                  <a:pt x="228" y="1089"/>
                </a:cubicBezTo>
                <a:cubicBezTo>
                  <a:pt x="176" y="1112"/>
                  <a:pt x="183" y="1080"/>
                  <a:pt x="150" y="1077"/>
                </a:cubicBezTo>
                <a:cubicBezTo>
                  <a:pt x="114" y="1074"/>
                  <a:pt x="78" y="1073"/>
                  <a:pt x="42" y="1071"/>
                </a:cubicBezTo>
                <a:cubicBezTo>
                  <a:pt x="56" y="1028"/>
                  <a:pt x="27" y="1053"/>
                  <a:pt x="6" y="1053"/>
                </a:cubicBezTo>
                <a:lnTo>
                  <a:pt x="24" y="1113"/>
                </a:lnTo>
                <a:cubicBezTo>
                  <a:pt x="655" y="1107"/>
                  <a:pt x="672" y="1318"/>
                  <a:pt x="696" y="1005"/>
                </a:cubicBezTo>
                <a:cubicBezTo>
                  <a:pt x="694" y="991"/>
                  <a:pt x="699" y="974"/>
                  <a:pt x="690" y="963"/>
                </a:cubicBezTo>
                <a:cubicBezTo>
                  <a:pt x="682" y="953"/>
                  <a:pt x="628" y="948"/>
                  <a:pt x="618" y="945"/>
                </a:cubicBezTo>
                <a:cubicBezTo>
                  <a:pt x="606" y="942"/>
                  <a:pt x="582" y="933"/>
                  <a:pt x="582" y="933"/>
                </a:cubicBezTo>
                <a:cubicBezTo>
                  <a:pt x="584" y="925"/>
                  <a:pt x="583" y="915"/>
                  <a:pt x="588" y="909"/>
                </a:cubicBezTo>
                <a:cubicBezTo>
                  <a:pt x="592" y="904"/>
                  <a:pt x="605" y="909"/>
                  <a:pt x="606" y="903"/>
                </a:cubicBezTo>
                <a:cubicBezTo>
                  <a:pt x="608" y="894"/>
                  <a:pt x="598" y="887"/>
                  <a:pt x="594" y="879"/>
                </a:cubicBezTo>
                <a:cubicBezTo>
                  <a:pt x="580" y="854"/>
                  <a:pt x="575" y="829"/>
                  <a:pt x="546" y="819"/>
                </a:cubicBezTo>
                <a:cubicBezTo>
                  <a:pt x="526" y="826"/>
                  <a:pt x="512" y="836"/>
                  <a:pt x="492" y="843"/>
                </a:cubicBezTo>
                <a:cubicBezTo>
                  <a:pt x="468" y="879"/>
                  <a:pt x="442" y="869"/>
                  <a:pt x="420" y="837"/>
                </a:cubicBezTo>
                <a:cubicBezTo>
                  <a:pt x="426" y="833"/>
                  <a:pt x="431" y="827"/>
                  <a:pt x="438" y="825"/>
                </a:cubicBezTo>
                <a:cubicBezTo>
                  <a:pt x="450" y="821"/>
                  <a:pt x="463" y="825"/>
                  <a:pt x="474" y="819"/>
                </a:cubicBezTo>
                <a:cubicBezTo>
                  <a:pt x="479" y="816"/>
                  <a:pt x="476" y="805"/>
                  <a:pt x="480" y="801"/>
                </a:cubicBezTo>
                <a:cubicBezTo>
                  <a:pt x="484" y="797"/>
                  <a:pt x="492" y="797"/>
                  <a:pt x="498" y="795"/>
                </a:cubicBezTo>
                <a:cubicBezTo>
                  <a:pt x="504" y="797"/>
                  <a:pt x="510" y="800"/>
                  <a:pt x="516" y="801"/>
                </a:cubicBezTo>
                <a:cubicBezTo>
                  <a:pt x="530" y="804"/>
                  <a:pt x="544" y="803"/>
                  <a:pt x="558" y="807"/>
                </a:cubicBezTo>
                <a:cubicBezTo>
                  <a:pt x="565" y="809"/>
                  <a:pt x="569" y="816"/>
                  <a:pt x="576" y="819"/>
                </a:cubicBezTo>
                <a:cubicBezTo>
                  <a:pt x="596" y="828"/>
                  <a:pt x="649" y="830"/>
                  <a:pt x="660" y="831"/>
                </a:cubicBezTo>
                <a:cubicBezTo>
                  <a:pt x="704" y="846"/>
                  <a:pt x="685" y="837"/>
                  <a:pt x="720" y="855"/>
                </a:cubicBezTo>
                <a:cubicBezTo>
                  <a:pt x="714" y="859"/>
                  <a:pt x="709" y="865"/>
                  <a:pt x="702" y="867"/>
                </a:cubicBezTo>
                <a:cubicBezTo>
                  <a:pt x="690" y="871"/>
                  <a:pt x="674" y="864"/>
                  <a:pt x="666" y="873"/>
                </a:cubicBezTo>
                <a:cubicBezTo>
                  <a:pt x="659" y="881"/>
                  <a:pt x="670" y="893"/>
                  <a:pt x="672" y="903"/>
                </a:cubicBezTo>
                <a:cubicBezTo>
                  <a:pt x="674" y="909"/>
                  <a:pt x="674" y="917"/>
                  <a:pt x="678" y="921"/>
                </a:cubicBezTo>
                <a:cubicBezTo>
                  <a:pt x="682" y="925"/>
                  <a:pt x="690" y="925"/>
                  <a:pt x="696" y="927"/>
                </a:cubicBezTo>
                <a:cubicBezTo>
                  <a:pt x="686" y="958"/>
                  <a:pt x="690" y="939"/>
                  <a:pt x="690" y="987"/>
                </a:cubicBezTo>
                <a:cubicBezTo>
                  <a:pt x="688" y="1043"/>
                  <a:pt x="673" y="1100"/>
                  <a:pt x="684" y="1155"/>
                </a:cubicBezTo>
                <a:cubicBezTo>
                  <a:pt x="686" y="1167"/>
                  <a:pt x="709" y="1150"/>
                  <a:pt x="720" y="1143"/>
                </a:cubicBezTo>
                <a:cubicBezTo>
                  <a:pt x="761" y="1115"/>
                  <a:pt x="742" y="1124"/>
                  <a:pt x="774" y="1113"/>
                </a:cubicBezTo>
                <a:cubicBezTo>
                  <a:pt x="821" y="1043"/>
                  <a:pt x="955" y="1067"/>
                  <a:pt x="1014" y="1065"/>
                </a:cubicBezTo>
                <a:cubicBezTo>
                  <a:pt x="1038" y="1063"/>
                  <a:pt x="1064" y="1068"/>
                  <a:pt x="1086" y="1059"/>
                </a:cubicBezTo>
                <a:cubicBezTo>
                  <a:pt x="1094" y="1056"/>
                  <a:pt x="1088" y="1042"/>
                  <a:pt x="1092" y="1035"/>
                </a:cubicBezTo>
                <a:cubicBezTo>
                  <a:pt x="1106" y="1008"/>
                  <a:pt x="1125" y="991"/>
                  <a:pt x="1134" y="963"/>
                </a:cubicBezTo>
                <a:cubicBezTo>
                  <a:pt x="1132" y="943"/>
                  <a:pt x="1134" y="922"/>
                  <a:pt x="1128" y="903"/>
                </a:cubicBezTo>
                <a:cubicBezTo>
                  <a:pt x="1124" y="889"/>
                  <a:pt x="1109" y="881"/>
                  <a:pt x="1104" y="867"/>
                </a:cubicBezTo>
                <a:cubicBezTo>
                  <a:pt x="1102" y="835"/>
                  <a:pt x="1098" y="803"/>
                  <a:pt x="1098" y="771"/>
                </a:cubicBezTo>
                <a:cubicBezTo>
                  <a:pt x="1098" y="636"/>
                  <a:pt x="1137" y="671"/>
                  <a:pt x="954" y="663"/>
                </a:cubicBezTo>
                <a:cubicBezTo>
                  <a:pt x="946" y="639"/>
                  <a:pt x="939" y="629"/>
                  <a:pt x="918" y="615"/>
                </a:cubicBezTo>
                <a:cubicBezTo>
                  <a:pt x="906" y="617"/>
                  <a:pt x="894" y="620"/>
                  <a:pt x="882" y="621"/>
                </a:cubicBezTo>
                <a:cubicBezTo>
                  <a:pt x="850" y="624"/>
                  <a:pt x="818" y="622"/>
                  <a:pt x="786" y="627"/>
                </a:cubicBezTo>
                <a:cubicBezTo>
                  <a:pt x="779" y="628"/>
                  <a:pt x="775" y="637"/>
                  <a:pt x="768" y="639"/>
                </a:cubicBezTo>
                <a:cubicBezTo>
                  <a:pt x="751" y="645"/>
                  <a:pt x="731" y="645"/>
                  <a:pt x="714" y="651"/>
                </a:cubicBezTo>
                <a:cubicBezTo>
                  <a:pt x="641" y="641"/>
                  <a:pt x="695" y="646"/>
                  <a:pt x="648" y="615"/>
                </a:cubicBezTo>
                <a:cubicBezTo>
                  <a:pt x="612" y="621"/>
                  <a:pt x="599" y="628"/>
                  <a:pt x="564" y="621"/>
                </a:cubicBezTo>
                <a:cubicBezTo>
                  <a:pt x="522" y="625"/>
                  <a:pt x="478" y="626"/>
                  <a:pt x="438" y="639"/>
                </a:cubicBezTo>
                <a:cubicBezTo>
                  <a:pt x="395" y="632"/>
                  <a:pt x="384" y="615"/>
                  <a:pt x="348" y="603"/>
                </a:cubicBezTo>
                <a:cubicBezTo>
                  <a:pt x="453" y="593"/>
                  <a:pt x="397" y="613"/>
                  <a:pt x="414" y="561"/>
                </a:cubicBezTo>
                <a:cubicBezTo>
                  <a:pt x="401" y="522"/>
                  <a:pt x="432" y="541"/>
                  <a:pt x="462" y="531"/>
                </a:cubicBezTo>
                <a:cubicBezTo>
                  <a:pt x="486" y="537"/>
                  <a:pt x="498" y="545"/>
                  <a:pt x="522" y="537"/>
                </a:cubicBezTo>
                <a:cubicBezTo>
                  <a:pt x="542" y="517"/>
                  <a:pt x="548" y="510"/>
                  <a:pt x="576" y="519"/>
                </a:cubicBezTo>
                <a:cubicBezTo>
                  <a:pt x="583" y="493"/>
                  <a:pt x="585" y="467"/>
                  <a:pt x="594" y="441"/>
                </a:cubicBezTo>
                <a:cubicBezTo>
                  <a:pt x="618" y="447"/>
                  <a:pt x="634" y="451"/>
                  <a:pt x="654" y="465"/>
                </a:cubicBezTo>
                <a:cubicBezTo>
                  <a:pt x="666" y="461"/>
                  <a:pt x="683" y="464"/>
                  <a:pt x="690" y="453"/>
                </a:cubicBezTo>
                <a:cubicBezTo>
                  <a:pt x="706" y="430"/>
                  <a:pt x="695" y="437"/>
                  <a:pt x="720" y="429"/>
                </a:cubicBezTo>
                <a:cubicBezTo>
                  <a:pt x="719" y="440"/>
                  <a:pt x="707" y="526"/>
                  <a:pt x="720" y="537"/>
                </a:cubicBezTo>
                <a:cubicBezTo>
                  <a:pt x="729" y="545"/>
                  <a:pt x="744" y="542"/>
                  <a:pt x="756" y="543"/>
                </a:cubicBezTo>
                <a:cubicBezTo>
                  <a:pt x="782" y="546"/>
                  <a:pt x="808" y="547"/>
                  <a:pt x="834" y="549"/>
                </a:cubicBezTo>
                <a:cubicBezTo>
                  <a:pt x="817" y="633"/>
                  <a:pt x="924" y="606"/>
                  <a:pt x="984" y="609"/>
                </a:cubicBezTo>
                <a:cubicBezTo>
                  <a:pt x="1008" y="601"/>
                  <a:pt x="1013" y="589"/>
                  <a:pt x="1038" y="597"/>
                </a:cubicBezTo>
                <a:cubicBezTo>
                  <a:pt x="1050" y="615"/>
                  <a:pt x="1062" y="633"/>
                  <a:pt x="1074" y="651"/>
                </a:cubicBezTo>
                <a:cubicBezTo>
                  <a:pt x="1074" y="652"/>
                  <a:pt x="1132" y="666"/>
                  <a:pt x="1146" y="669"/>
                </a:cubicBezTo>
                <a:cubicBezTo>
                  <a:pt x="1120" y="678"/>
                  <a:pt x="1117" y="699"/>
                  <a:pt x="1086" y="699"/>
                </a:cubicBezTo>
                <a:lnTo>
                  <a:pt x="1086" y="789"/>
                </a:lnTo>
                <a:cubicBezTo>
                  <a:pt x="1080" y="841"/>
                  <a:pt x="1083" y="846"/>
                  <a:pt x="1092" y="891"/>
                </a:cubicBezTo>
                <a:cubicBezTo>
                  <a:pt x="1072" y="952"/>
                  <a:pt x="1079" y="914"/>
                  <a:pt x="1086" y="1005"/>
                </a:cubicBezTo>
                <a:cubicBezTo>
                  <a:pt x="1083" y="1027"/>
                  <a:pt x="1074" y="1054"/>
                  <a:pt x="1074" y="1077"/>
                </a:cubicBezTo>
                <a:cubicBezTo>
                  <a:pt x="1362" y="1077"/>
                  <a:pt x="1650" y="1077"/>
                  <a:pt x="1938" y="1077"/>
                </a:cubicBezTo>
                <a:lnTo>
                  <a:pt x="1938" y="729"/>
                </a:lnTo>
                <a:cubicBezTo>
                  <a:pt x="1934" y="717"/>
                  <a:pt x="1938" y="698"/>
                  <a:pt x="1926" y="693"/>
                </a:cubicBezTo>
                <a:cubicBezTo>
                  <a:pt x="1894" y="680"/>
                  <a:pt x="1849" y="711"/>
                  <a:pt x="1818" y="717"/>
                </a:cubicBezTo>
                <a:cubicBezTo>
                  <a:pt x="1729" y="710"/>
                  <a:pt x="1715" y="705"/>
                  <a:pt x="1620" y="711"/>
                </a:cubicBezTo>
                <a:cubicBezTo>
                  <a:pt x="1551" y="720"/>
                  <a:pt x="1570" y="731"/>
                  <a:pt x="1494" y="723"/>
                </a:cubicBezTo>
                <a:cubicBezTo>
                  <a:pt x="1390" y="697"/>
                  <a:pt x="1292" y="692"/>
                  <a:pt x="1182" y="687"/>
                </a:cubicBezTo>
                <a:cubicBezTo>
                  <a:pt x="1158" y="684"/>
                  <a:pt x="1122" y="685"/>
                  <a:pt x="1128" y="663"/>
                </a:cubicBezTo>
                <a:cubicBezTo>
                  <a:pt x="1130" y="657"/>
                  <a:pt x="1140" y="659"/>
                  <a:pt x="1146" y="657"/>
                </a:cubicBezTo>
                <a:cubicBezTo>
                  <a:pt x="1183" y="662"/>
                  <a:pt x="1219" y="669"/>
                  <a:pt x="1254" y="681"/>
                </a:cubicBezTo>
                <a:cubicBezTo>
                  <a:pt x="1297" y="667"/>
                  <a:pt x="1291" y="671"/>
                  <a:pt x="1332" y="681"/>
                </a:cubicBezTo>
                <a:cubicBezTo>
                  <a:pt x="1382" y="671"/>
                  <a:pt x="1385" y="669"/>
                  <a:pt x="1446" y="675"/>
                </a:cubicBezTo>
                <a:cubicBezTo>
                  <a:pt x="1458" y="671"/>
                  <a:pt x="1470" y="667"/>
                  <a:pt x="1482" y="663"/>
                </a:cubicBezTo>
                <a:cubicBezTo>
                  <a:pt x="1488" y="661"/>
                  <a:pt x="1500" y="657"/>
                  <a:pt x="1500" y="657"/>
                </a:cubicBezTo>
                <a:cubicBezTo>
                  <a:pt x="1498" y="651"/>
                  <a:pt x="1498" y="643"/>
                  <a:pt x="1494" y="639"/>
                </a:cubicBezTo>
                <a:cubicBezTo>
                  <a:pt x="1484" y="629"/>
                  <a:pt x="1458" y="615"/>
                  <a:pt x="1458" y="615"/>
                </a:cubicBezTo>
                <a:cubicBezTo>
                  <a:pt x="1444" y="595"/>
                  <a:pt x="1414" y="575"/>
                  <a:pt x="1392" y="561"/>
                </a:cubicBezTo>
                <a:cubicBezTo>
                  <a:pt x="1384" y="549"/>
                  <a:pt x="1376" y="537"/>
                  <a:pt x="1368" y="525"/>
                </a:cubicBezTo>
                <a:cubicBezTo>
                  <a:pt x="1364" y="519"/>
                  <a:pt x="1356" y="507"/>
                  <a:pt x="1356" y="507"/>
                </a:cubicBezTo>
                <a:cubicBezTo>
                  <a:pt x="1381" y="470"/>
                  <a:pt x="1342" y="468"/>
                  <a:pt x="1326" y="435"/>
                </a:cubicBezTo>
                <a:cubicBezTo>
                  <a:pt x="1318" y="419"/>
                  <a:pt x="1318" y="398"/>
                  <a:pt x="1314" y="381"/>
                </a:cubicBezTo>
                <a:cubicBezTo>
                  <a:pt x="1307" y="348"/>
                  <a:pt x="1310" y="377"/>
                  <a:pt x="1296" y="345"/>
                </a:cubicBezTo>
                <a:cubicBezTo>
                  <a:pt x="1288" y="328"/>
                  <a:pt x="1284" y="309"/>
                  <a:pt x="1278" y="291"/>
                </a:cubicBezTo>
                <a:cubicBezTo>
                  <a:pt x="1276" y="284"/>
                  <a:pt x="1287" y="303"/>
                  <a:pt x="1290" y="309"/>
                </a:cubicBezTo>
                <a:cubicBezTo>
                  <a:pt x="1293" y="315"/>
                  <a:pt x="1292" y="323"/>
                  <a:pt x="1296" y="327"/>
                </a:cubicBezTo>
                <a:cubicBezTo>
                  <a:pt x="1306" y="337"/>
                  <a:pt x="1332" y="351"/>
                  <a:pt x="1332" y="351"/>
                </a:cubicBezTo>
                <a:cubicBezTo>
                  <a:pt x="1341" y="379"/>
                  <a:pt x="1349" y="403"/>
                  <a:pt x="1362" y="429"/>
                </a:cubicBezTo>
                <a:cubicBezTo>
                  <a:pt x="1374" y="453"/>
                  <a:pt x="1363" y="467"/>
                  <a:pt x="1392" y="477"/>
                </a:cubicBezTo>
                <a:cubicBezTo>
                  <a:pt x="1394" y="483"/>
                  <a:pt x="1394" y="490"/>
                  <a:pt x="1398" y="495"/>
                </a:cubicBezTo>
                <a:cubicBezTo>
                  <a:pt x="1403" y="501"/>
                  <a:pt x="1413" y="501"/>
                  <a:pt x="1416" y="507"/>
                </a:cubicBezTo>
                <a:cubicBezTo>
                  <a:pt x="1421" y="518"/>
                  <a:pt x="1417" y="532"/>
                  <a:pt x="1422" y="543"/>
                </a:cubicBezTo>
                <a:cubicBezTo>
                  <a:pt x="1428" y="554"/>
                  <a:pt x="1473" y="566"/>
                  <a:pt x="1476" y="567"/>
                </a:cubicBezTo>
                <a:cubicBezTo>
                  <a:pt x="1542" y="589"/>
                  <a:pt x="1442" y="554"/>
                  <a:pt x="1512" y="585"/>
                </a:cubicBezTo>
                <a:cubicBezTo>
                  <a:pt x="1524" y="590"/>
                  <a:pt x="1548" y="597"/>
                  <a:pt x="1548" y="597"/>
                </a:cubicBezTo>
                <a:cubicBezTo>
                  <a:pt x="1544" y="632"/>
                  <a:pt x="1530" y="654"/>
                  <a:pt x="1548" y="681"/>
                </a:cubicBezTo>
                <a:cubicBezTo>
                  <a:pt x="1581" y="673"/>
                  <a:pt x="1617" y="678"/>
                  <a:pt x="1650" y="669"/>
                </a:cubicBezTo>
                <a:cubicBezTo>
                  <a:pt x="1657" y="667"/>
                  <a:pt x="1657" y="656"/>
                  <a:pt x="1662" y="651"/>
                </a:cubicBezTo>
                <a:cubicBezTo>
                  <a:pt x="1667" y="646"/>
                  <a:pt x="1674" y="643"/>
                  <a:pt x="1680" y="639"/>
                </a:cubicBezTo>
                <a:cubicBezTo>
                  <a:pt x="1723" y="650"/>
                  <a:pt x="1708" y="659"/>
                  <a:pt x="1758" y="651"/>
                </a:cubicBezTo>
                <a:cubicBezTo>
                  <a:pt x="1720" y="595"/>
                  <a:pt x="1831" y="635"/>
                  <a:pt x="1854" y="639"/>
                </a:cubicBezTo>
                <a:cubicBezTo>
                  <a:pt x="1876" y="672"/>
                  <a:pt x="1884" y="687"/>
                  <a:pt x="1926" y="687"/>
                </a:cubicBezTo>
                <a:cubicBezTo>
                  <a:pt x="1920" y="117"/>
                  <a:pt x="2053" y="256"/>
                  <a:pt x="1908" y="111"/>
                </a:cubicBezTo>
                <a:cubicBezTo>
                  <a:pt x="1778" y="86"/>
                  <a:pt x="1794" y="79"/>
                  <a:pt x="1698" y="111"/>
                </a:cubicBezTo>
                <a:cubicBezTo>
                  <a:pt x="1705" y="131"/>
                  <a:pt x="1728" y="165"/>
                  <a:pt x="1728" y="165"/>
                </a:cubicBezTo>
                <a:cubicBezTo>
                  <a:pt x="1723" y="168"/>
                  <a:pt x="1695" y="184"/>
                  <a:pt x="1698" y="195"/>
                </a:cubicBezTo>
                <a:cubicBezTo>
                  <a:pt x="1700" y="201"/>
                  <a:pt x="1710" y="198"/>
                  <a:pt x="1716" y="201"/>
                </a:cubicBezTo>
                <a:cubicBezTo>
                  <a:pt x="1735" y="210"/>
                  <a:pt x="1780" y="223"/>
                  <a:pt x="1794" y="237"/>
                </a:cubicBezTo>
                <a:cubicBezTo>
                  <a:pt x="1798" y="241"/>
                  <a:pt x="1782" y="233"/>
                  <a:pt x="1776" y="231"/>
                </a:cubicBezTo>
                <a:cubicBezTo>
                  <a:pt x="1762" y="272"/>
                  <a:pt x="1783" y="226"/>
                  <a:pt x="1740" y="255"/>
                </a:cubicBezTo>
                <a:cubicBezTo>
                  <a:pt x="1735" y="259"/>
                  <a:pt x="1739" y="269"/>
                  <a:pt x="1734" y="273"/>
                </a:cubicBezTo>
                <a:cubicBezTo>
                  <a:pt x="1726" y="279"/>
                  <a:pt x="1714" y="277"/>
                  <a:pt x="1704" y="279"/>
                </a:cubicBezTo>
                <a:cubicBezTo>
                  <a:pt x="1697" y="313"/>
                  <a:pt x="1694" y="316"/>
                  <a:pt x="1662" y="327"/>
                </a:cubicBezTo>
                <a:cubicBezTo>
                  <a:pt x="1658" y="333"/>
                  <a:pt x="1656" y="348"/>
                  <a:pt x="1650" y="345"/>
                </a:cubicBezTo>
                <a:cubicBezTo>
                  <a:pt x="1637" y="339"/>
                  <a:pt x="1634" y="321"/>
                  <a:pt x="1626" y="309"/>
                </a:cubicBezTo>
                <a:cubicBezTo>
                  <a:pt x="1622" y="303"/>
                  <a:pt x="1614" y="291"/>
                  <a:pt x="1614" y="291"/>
                </a:cubicBezTo>
                <a:cubicBezTo>
                  <a:pt x="1618" y="285"/>
                  <a:pt x="1620" y="277"/>
                  <a:pt x="1626" y="273"/>
                </a:cubicBezTo>
                <a:cubicBezTo>
                  <a:pt x="1637" y="266"/>
                  <a:pt x="1662" y="261"/>
                  <a:pt x="1662" y="261"/>
                </a:cubicBezTo>
                <a:cubicBezTo>
                  <a:pt x="1664" y="255"/>
                  <a:pt x="1670" y="249"/>
                  <a:pt x="1668" y="243"/>
                </a:cubicBezTo>
                <a:cubicBezTo>
                  <a:pt x="1663" y="229"/>
                  <a:pt x="1644" y="207"/>
                  <a:pt x="1644" y="207"/>
                </a:cubicBezTo>
                <a:cubicBezTo>
                  <a:pt x="1658" y="164"/>
                  <a:pt x="1645" y="178"/>
                  <a:pt x="1674" y="159"/>
                </a:cubicBezTo>
                <a:cubicBezTo>
                  <a:pt x="1684" y="130"/>
                  <a:pt x="1672" y="116"/>
                  <a:pt x="1704" y="105"/>
                </a:cubicBezTo>
                <a:cubicBezTo>
                  <a:pt x="1691" y="67"/>
                  <a:pt x="1664" y="83"/>
                  <a:pt x="1626" y="87"/>
                </a:cubicBezTo>
                <a:cubicBezTo>
                  <a:pt x="1568" y="126"/>
                  <a:pt x="1352" y="67"/>
                  <a:pt x="1440" y="111"/>
                </a:cubicBezTo>
                <a:cubicBezTo>
                  <a:pt x="1487" y="134"/>
                  <a:pt x="1431" y="114"/>
                  <a:pt x="1476" y="129"/>
                </a:cubicBezTo>
                <a:cubicBezTo>
                  <a:pt x="1472" y="135"/>
                  <a:pt x="1470" y="142"/>
                  <a:pt x="1464" y="147"/>
                </a:cubicBezTo>
                <a:cubicBezTo>
                  <a:pt x="1459" y="151"/>
                  <a:pt x="1449" y="147"/>
                  <a:pt x="1446" y="153"/>
                </a:cubicBezTo>
                <a:cubicBezTo>
                  <a:pt x="1431" y="184"/>
                  <a:pt x="1560" y="182"/>
                  <a:pt x="1566" y="183"/>
                </a:cubicBezTo>
                <a:cubicBezTo>
                  <a:pt x="1533" y="194"/>
                  <a:pt x="1497" y="190"/>
                  <a:pt x="1464" y="201"/>
                </a:cubicBezTo>
                <a:cubicBezTo>
                  <a:pt x="1345" y="194"/>
                  <a:pt x="1367" y="218"/>
                  <a:pt x="1380" y="141"/>
                </a:cubicBezTo>
                <a:cubicBezTo>
                  <a:pt x="1358" y="134"/>
                  <a:pt x="1336" y="130"/>
                  <a:pt x="1314" y="123"/>
                </a:cubicBezTo>
                <a:cubicBezTo>
                  <a:pt x="1310" y="117"/>
                  <a:pt x="1308" y="110"/>
                  <a:pt x="1302" y="105"/>
                </a:cubicBezTo>
                <a:cubicBezTo>
                  <a:pt x="1297" y="101"/>
                  <a:pt x="1284" y="105"/>
                  <a:pt x="1284" y="99"/>
                </a:cubicBezTo>
                <a:cubicBezTo>
                  <a:pt x="1284" y="75"/>
                  <a:pt x="1357" y="66"/>
                  <a:pt x="1374" y="63"/>
                </a:cubicBezTo>
                <a:cubicBezTo>
                  <a:pt x="1360" y="42"/>
                  <a:pt x="1350" y="35"/>
                  <a:pt x="1326" y="27"/>
                </a:cubicBezTo>
                <a:cubicBezTo>
                  <a:pt x="1262" y="30"/>
                  <a:pt x="1183" y="0"/>
                  <a:pt x="1206" y="69"/>
                </a:cubicBezTo>
                <a:cubicBezTo>
                  <a:pt x="1190" y="80"/>
                  <a:pt x="1152" y="93"/>
                  <a:pt x="1152" y="93"/>
                </a:cubicBezTo>
                <a:cubicBezTo>
                  <a:pt x="1148" y="99"/>
                  <a:pt x="1139" y="104"/>
                  <a:pt x="1140" y="111"/>
                </a:cubicBezTo>
                <a:cubicBezTo>
                  <a:pt x="1147" y="146"/>
                  <a:pt x="1184" y="97"/>
                  <a:pt x="1140" y="141"/>
                </a:cubicBezTo>
                <a:cubicBezTo>
                  <a:pt x="1149" y="168"/>
                  <a:pt x="1159" y="164"/>
                  <a:pt x="1182" y="177"/>
                </a:cubicBezTo>
                <a:cubicBezTo>
                  <a:pt x="1195" y="184"/>
                  <a:pt x="1206" y="193"/>
                  <a:pt x="1218" y="201"/>
                </a:cubicBezTo>
                <a:cubicBezTo>
                  <a:pt x="1224" y="205"/>
                  <a:pt x="1236" y="213"/>
                  <a:pt x="1236" y="213"/>
                </a:cubicBezTo>
                <a:cubicBezTo>
                  <a:pt x="1245" y="241"/>
                  <a:pt x="1261" y="237"/>
                  <a:pt x="1290" y="243"/>
                </a:cubicBezTo>
                <a:cubicBezTo>
                  <a:pt x="1299" y="278"/>
                  <a:pt x="1321" y="276"/>
                  <a:pt x="1290" y="297"/>
                </a:cubicBezTo>
                <a:cubicBezTo>
                  <a:pt x="1266" y="295"/>
                  <a:pt x="1240" y="302"/>
                  <a:pt x="1218" y="291"/>
                </a:cubicBezTo>
                <a:cubicBezTo>
                  <a:pt x="1207" y="285"/>
                  <a:pt x="1218" y="259"/>
                  <a:pt x="1206" y="255"/>
                </a:cubicBezTo>
                <a:cubicBezTo>
                  <a:pt x="1173" y="244"/>
                  <a:pt x="1194" y="250"/>
                  <a:pt x="1140" y="243"/>
                </a:cubicBezTo>
                <a:cubicBezTo>
                  <a:pt x="1119" y="236"/>
                  <a:pt x="1102" y="229"/>
                  <a:pt x="1092" y="207"/>
                </a:cubicBezTo>
                <a:cubicBezTo>
                  <a:pt x="1087" y="195"/>
                  <a:pt x="1084" y="183"/>
                  <a:pt x="1080" y="171"/>
                </a:cubicBezTo>
                <a:cubicBezTo>
                  <a:pt x="1078" y="165"/>
                  <a:pt x="1074" y="153"/>
                  <a:pt x="1074" y="153"/>
                </a:cubicBezTo>
                <a:cubicBezTo>
                  <a:pt x="1100" y="144"/>
                  <a:pt x="1100" y="136"/>
                  <a:pt x="1092" y="111"/>
                </a:cubicBezTo>
                <a:cubicBezTo>
                  <a:pt x="1011" y="115"/>
                  <a:pt x="932" y="124"/>
                  <a:pt x="852" y="135"/>
                </a:cubicBezTo>
                <a:cubicBezTo>
                  <a:pt x="838" y="176"/>
                  <a:pt x="858" y="135"/>
                  <a:pt x="792" y="159"/>
                </a:cubicBezTo>
                <a:cubicBezTo>
                  <a:pt x="783" y="162"/>
                  <a:pt x="776" y="188"/>
                  <a:pt x="774" y="195"/>
                </a:cubicBezTo>
                <a:cubicBezTo>
                  <a:pt x="776" y="203"/>
                  <a:pt x="775" y="213"/>
                  <a:pt x="780" y="219"/>
                </a:cubicBezTo>
                <a:cubicBezTo>
                  <a:pt x="784" y="224"/>
                  <a:pt x="802" y="221"/>
                  <a:pt x="798" y="225"/>
                </a:cubicBezTo>
                <a:cubicBezTo>
                  <a:pt x="789" y="234"/>
                  <a:pt x="762" y="237"/>
                  <a:pt x="762" y="237"/>
                </a:cubicBezTo>
                <a:cubicBezTo>
                  <a:pt x="755" y="257"/>
                  <a:pt x="745" y="271"/>
                  <a:pt x="738" y="291"/>
                </a:cubicBezTo>
                <a:cubicBezTo>
                  <a:pt x="740" y="297"/>
                  <a:pt x="740" y="305"/>
                  <a:pt x="744" y="309"/>
                </a:cubicBezTo>
                <a:cubicBezTo>
                  <a:pt x="748" y="313"/>
                  <a:pt x="759" y="309"/>
                  <a:pt x="762" y="315"/>
                </a:cubicBezTo>
                <a:cubicBezTo>
                  <a:pt x="771" y="333"/>
                  <a:pt x="745" y="337"/>
                  <a:pt x="738" y="339"/>
                </a:cubicBezTo>
                <a:cubicBezTo>
                  <a:pt x="732" y="365"/>
                  <a:pt x="718" y="374"/>
                  <a:pt x="726" y="399"/>
                </a:cubicBezTo>
                <a:cubicBezTo>
                  <a:pt x="715" y="431"/>
                  <a:pt x="707" y="409"/>
                  <a:pt x="696" y="441"/>
                </a:cubicBezTo>
                <a:cubicBezTo>
                  <a:pt x="694" y="457"/>
                  <a:pt x="700" y="477"/>
                  <a:pt x="690" y="489"/>
                </a:cubicBezTo>
                <a:cubicBezTo>
                  <a:pt x="666" y="517"/>
                  <a:pt x="656" y="471"/>
                  <a:pt x="654" y="465"/>
                </a:cubicBezTo>
                <a:cubicBezTo>
                  <a:pt x="662" y="442"/>
                  <a:pt x="668" y="428"/>
                  <a:pt x="660" y="405"/>
                </a:cubicBezTo>
                <a:cubicBezTo>
                  <a:pt x="674" y="364"/>
                  <a:pt x="639" y="359"/>
                  <a:pt x="606" y="351"/>
                </a:cubicBezTo>
                <a:cubicBezTo>
                  <a:pt x="608" y="345"/>
                  <a:pt x="615" y="339"/>
                  <a:pt x="612" y="333"/>
                </a:cubicBezTo>
                <a:cubicBezTo>
                  <a:pt x="605" y="319"/>
                  <a:pt x="571" y="335"/>
                  <a:pt x="612" y="321"/>
                </a:cubicBezTo>
                <a:cubicBezTo>
                  <a:pt x="615" y="302"/>
                  <a:pt x="622" y="241"/>
                  <a:pt x="630" y="225"/>
                </a:cubicBezTo>
                <a:cubicBezTo>
                  <a:pt x="633" y="219"/>
                  <a:pt x="642" y="222"/>
                  <a:pt x="648" y="219"/>
                </a:cubicBezTo>
                <a:cubicBezTo>
                  <a:pt x="661" y="212"/>
                  <a:pt x="684" y="195"/>
                  <a:pt x="684" y="195"/>
                </a:cubicBezTo>
                <a:cubicBezTo>
                  <a:pt x="692" y="183"/>
                  <a:pt x="700" y="171"/>
                  <a:pt x="708" y="159"/>
                </a:cubicBezTo>
                <a:cubicBezTo>
                  <a:pt x="714" y="150"/>
                  <a:pt x="680" y="130"/>
                  <a:pt x="678" y="129"/>
                </a:cubicBezTo>
                <a:cubicBezTo>
                  <a:pt x="657" y="119"/>
                  <a:pt x="643" y="123"/>
                  <a:pt x="618" y="123"/>
                </a:cubicBezTo>
                <a:cubicBezTo>
                  <a:pt x="566" y="115"/>
                  <a:pt x="515" y="101"/>
                  <a:pt x="462" y="99"/>
                </a:cubicBezTo>
                <a:cubicBezTo>
                  <a:pt x="455" y="99"/>
                  <a:pt x="476" y="110"/>
                  <a:pt x="474" y="117"/>
                </a:cubicBezTo>
                <a:cubicBezTo>
                  <a:pt x="471" y="130"/>
                  <a:pt x="449" y="128"/>
                  <a:pt x="438" y="135"/>
                </a:cubicBezTo>
                <a:cubicBezTo>
                  <a:pt x="454" y="159"/>
                  <a:pt x="457" y="179"/>
                  <a:pt x="426" y="189"/>
                </a:cubicBezTo>
                <a:cubicBezTo>
                  <a:pt x="379" y="182"/>
                  <a:pt x="331" y="186"/>
                  <a:pt x="288" y="165"/>
                </a:cubicBezTo>
                <a:cubicBezTo>
                  <a:pt x="266" y="167"/>
                  <a:pt x="239" y="157"/>
                  <a:pt x="222" y="171"/>
                </a:cubicBezTo>
                <a:cubicBezTo>
                  <a:pt x="212" y="179"/>
                  <a:pt x="234" y="207"/>
                  <a:pt x="234" y="207"/>
                </a:cubicBezTo>
                <a:cubicBezTo>
                  <a:pt x="209" y="223"/>
                  <a:pt x="203" y="226"/>
                  <a:pt x="174" y="219"/>
                </a:cubicBezTo>
                <a:cubicBezTo>
                  <a:pt x="160" y="198"/>
                  <a:pt x="154" y="190"/>
                  <a:pt x="162" y="165"/>
                </a:cubicBezTo>
                <a:cubicBezTo>
                  <a:pt x="148" y="122"/>
                  <a:pt x="117" y="133"/>
                  <a:pt x="72" y="129"/>
                </a:cubicBezTo>
                <a:cubicBezTo>
                  <a:pt x="64" y="126"/>
                  <a:pt x="0" y="98"/>
                  <a:pt x="0" y="129"/>
                </a:cubicBezTo>
                <a:close/>
              </a:path>
            </a:pathLst>
          </a:custGeom>
          <a:pattFill prst="horzBrick">
            <a:fgClr>
              <a:schemeClr val="bg2"/>
            </a:fgClr>
            <a:bgClr>
              <a:srgbClr val="B2B2B2"/>
            </a:bgClr>
          </a:pattFill>
          <a:ln w="12700" cap="flat" cmpd="sng">
            <a:noFill/>
            <a:prstDash val="solid"/>
            <a:round/>
            <a:headEnd type="none" w="med" len="med"/>
            <a:tailEnd type="none" w="med" len="med"/>
          </a:ln>
          <a:effectLst/>
        </p:spPr>
        <p:txBody>
          <a:bodyPr/>
          <a:lstStyle/>
          <a:p>
            <a:endParaRPr lang="en-US"/>
          </a:p>
        </p:txBody>
      </p:sp>
      <p:sp>
        <p:nvSpPr>
          <p:cNvPr id="268325" name="Rectangle 37" descr="Horizontal brick"/>
          <p:cNvSpPr>
            <a:spLocks noChangeArrowheads="1"/>
          </p:cNvSpPr>
          <p:nvPr/>
        </p:nvSpPr>
        <p:spPr bwMode="auto">
          <a:xfrm>
            <a:off x="257175" y="6448426"/>
            <a:ext cx="8686800" cy="276225"/>
          </a:xfrm>
          <a:prstGeom prst="rect">
            <a:avLst/>
          </a:prstGeom>
          <a:pattFill prst="horzBrick">
            <a:fgClr>
              <a:schemeClr val="bg2"/>
            </a:fgClr>
            <a:bgClr>
              <a:srgbClr val="B2B2B2"/>
            </a:bgClr>
          </a:pattFill>
          <a:ln w="12700" algn="ctr">
            <a:noFill/>
            <a:miter lim="800000"/>
            <a:headEnd/>
            <a:tailEnd/>
          </a:ln>
          <a:effectLst/>
        </p:spPr>
        <p:txBody>
          <a:bodyPr/>
          <a:lstStyle/>
          <a:p>
            <a:endParaRPr lang="en-US"/>
          </a:p>
        </p:txBody>
      </p:sp>
      <p:sp>
        <p:nvSpPr>
          <p:cNvPr id="268326" name="Rectangle 38" descr="Horizontal brick"/>
          <p:cNvSpPr>
            <a:spLocks noChangeArrowheads="1"/>
          </p:cNvSpPr>
          <p:nvPr/>
        </p:nvSpPr>
        <p:spPr bwMode="auto">
          <a:xfrm>
            <a:off x="8782049" y="4953000"/>
            <a:ext cx="171451" cy="1771650"/>
          </a:xfrm>
          <a:prstGeom prst="rect">
            <a:avLst/>
          </a:prstGeom>
          <a:pattFill prst="horzBrick">
            <a:fgClr>
              <a:schemeClr val="bg2"/>
            </a:fgClr>
            <a:bgClr>
              <a:srgbClr val="B2B2B2"/>
            </a:bgClr>
          </a:pattFill>
          <a:ln w="12700" algn="ctr">
            <a:noFill/>
            <a:miter lim="800000"/>
            <a:headEnd/>
            <a:tailEnd/>
          </a:ln>
          <a:effectLst/>
        </p:spPr>
        <p:txBody>
          <a:bodyPr/>
          <a:lstStyle/>
          <a:p>
            <a:endParaRPr lang="en-US"/>
          </a:p>
        </p:txBody>
      </p:sp>
      <p:sp>
        <p:nvSpPr>
          <p:cNvPr id="268327" name="Freeform 39" descr="Recycled paper"/>
          <p:cNvSpPr>
            <a:spLocks/>
          </p:cNvSpPr>
          <p:nvPr/>
        </p:nvSpPr>
        <p:spPr bwMode="auto">
          <a:xfrm>
            <a:off x="420688" y="4608514"/>
            <a:ext cx="427037" cy="395287"/>
          </a:xfrm>
          <a:custGeom>
            <a:avLst/>
            <a:gdLst/>
            <a:ahLst/>
            <a:cxnLst>
              <a:cxn ang="0">
                <a:pos x="197" y="49"/>
              </a:cxn>
              <a:cxn ang="0">
                <a:pos x="143" y="19"/>
              </a:cxn>
              <a:cxn ang="0">
                <a:pos x="23" y="61"/>
              </a:cxn>
              <a:cxn ang="0">
                <a:pos x="65" y="163"/>
              </a:cxn>
              <a:cxn ang="0">
                <a:pos x="77" y="181"/>
              </a:cxn>
              <a:cxn ang="0">
                <a:pos x="95" y="193"/>
              </a:cxn>
              <a:cxn ang="0">
                <a:pos x="137" y="241"/>
              </a:cxn>
              <a:cxn ang="0">
                <a:pos x="257" y="217"/>
              </a:cxn>
              <a:cxn ang="0">
                <a:pos x="239" y="109"/>
              </a:cxn>
              <a:cxn ang="0">
                <a:pos x="215" y="73"/>
              </a:cxn>
              <a:cxn ang="0">
                <a:pos x="197" y="49"/>
              </a:cxn>
            </a:cxnLst>
            <a:rect l="0" t="0" r="r" b="b"/>
            <a:pathLst>
              <a:path w="269" h="249">
                <a:moveTo>
                  <a:pt x="197" y="49"/>
                </a:moveTo>
                <a:cubicBezTo>
                  <a:pt x="156" y="21"/>
                  <a:pt x="175" y="30"/>
                  <a:pt x="143" y="19"/>
                </a:cubicBezTo>
                <a:cubicBezTo>
                  <a:pt x="57" y="24"/>
                  <a:pt x="43" y="0"/>
                  <a:pt x="23" y="61"/>
                </a:cubicBezTo>
                <a:cubicBezTo>
                  <a:pt x="33" y="229"/>
                  <a:pt x="0" y="141"/>
                  <a:pt x="65" y="163"/>
                </a:cubicBezTo>
                <a:cubicBezTo>
                  <a:pt x="69" y="169"/>
                  <a:pt x="72" y="176"/>
                  <a:pt x="77" y="181"/>
                </a:cubicBezTo>
                <a:cubicBezTo>
                  <a:pt x="82" y="186"/>
                  <a:pt x="90" y="188"/>
                  <a:pt x="95" y="193"/>
                </a:cubicBezTo>
                <a:cubicBezTo>
                  <a:pt x="144" y="249"/>
                  <a:pt x="97" y="214"/>
                  <a:pt x="137" y="241"/>
                </a:cubicBezTo>
                <a:cubicBezTo>
                  <a:pt x="224" y="235"/>
                  <a:pt x="202" y="235"/>
                  <a:pt x="257" y="217"/>
                </a:cubicBezTo>
                <a:cubicBezTo>
                  <a:pt x="269" y="182"/>
                  <a:pt x="250" y="143"/>
                  <a:pt x="239" y="109"/>
                </a:cubicBezTo>
                <a:cubicBezTo>
                  <a:pt x="234" y="95"/>
                  <a:pt x="220" y="87"/>
                  <a:pt x="215" y="73"/>
                </a:cubicBezTo>
                <a:cubicBezTo>
                  <a:pt x="208" y="51"/>
                  <a:pt x="215" y="58"/>
                  <a:pt x="197" y="49"/>
                </a:cubicBezTo>
                <a:close/>
              </a:path>
            </a:pathLst>
          </a:custGeom>
          <a:blipFill dpi="0" rotWithShape="1">
            <a:blip r:embed="rId4" cstate="print"/>
            <a:srcRect/>
            <a:tile tx="0" ty="0" sx="100000" sy="100000" flip="none" algn="tl"/>
          </a:blipFill>
          <a:ln w="12700" cap="flat" cmpd="sng">
            <a:noFill/>
            <a:prstDash val="solid"/>
            <a:round/>
            <a:headEnd type="none" w="med" len="med"/>
            <a:tailEnd type="none" w="med" len="med"/>
          </a:ln>
          <a:effectLst/>
        </p:spPr>
        <p:txBody>
          <a:bodyPr/>
          <a:lstStyle/>
          <a:p>
            <a:endParaRPr lang="en-US"/>
          </a:p>
        </p:txBody>
      </p:sp>
      <p:sp>
        <p:nvSpPr>
          <p:cNvPr id="268328" name="Freeform 40" descr="Recycled paper"/>
          <p:cNvSpPr>
            <a:spLocks/>
          </p:cNvSpPr>
          <p:nvPr/>
        </p:nvSpPr>
        <p:spPr bwMode="auto">
          <a:xfrm>
            <a:off x="1963739" y="4665664"/>
            <a:ext cx="333375" cy="236537"/>
          </a:xfrm>
          <a:custGeom>
            <a:avLst/>
            <a:gdLst/>
            <a:ahLst/>
            <a:cxnLst>
              <a:cxn ang="0">
                <a:pos x="149" y="13"/>
              </a:cxn>
              <a:cxn ang="0">
                <a:pos x="11" y="7"/>
              </a:cxn>
              <a:cxn ang="0">
                <a:pos x="29" y="109"/>
              </a:cxn>
              <a:cxn ang="0">
                <a:pos x="35" y="133"/>
              </a:cxn>
              <a:cxn ang="0">
                <a:pos x="77" y="139"/>
              </a:cxn>
              <a:cxn ang="0">
                <a:pos x="197" y="133"/>
              </a:cxn>
              <a:cxn ang="0">
                <a:pos x="191" y="91"/>
              </a:cxn>
              <a:cxn ang="0">
                <a:pos x="149" y="31"/>
              </a:cxn>
              <a:cxn ang="0">
                <a:pos x="149" y="13"/>
              </a:cxn>
            </a:cxnLst>
            <a:rect l="0" t="0" r="r" b="b"/>
            <a:pathLst>
              <a:path w="210" h="149">
                <a:moveTo>
                  <a:pt x="149" y="13"/>
                </a:moveTo>
                <a:cubicBezTo>
                  <a:pt x="93" y="9"/>
                  <a:pt x="62" y="0"/>
                  <a:pt x="11" y="7"/>
                </a:cubicBezTo>
                <a:cubicBezTo>
                  <a:pt x="0" y="40"/>
                  <a:pt x="20" y="76"/>
                  <a:pt x="29" y="109"/>
                </a:cubicBezTo>
                <a:cubicBezTo>
                  <a:pt x="31" y="117"/>
                  <a:pt x="28" y="129"/>
                  <a:pt x="35" y="133"/>
                </a:cubicBezTo>
                <a:cubicBezTo>
                  <a:pt x="47" y="140"/>
                  <a:pt x="63" y="137"/>
                  <a:pt x="77" y="139"/>
                </a:cubicBezTo>
                <a:cubicBezTo>
                  <a:pt x="117" y="137"/>
                  <a:pt x="160" y="149"/>
                  <a:pt x="197" y="133"/>
                </a:cubicBezTo>
                <a:cubicBezTo>
                  <a:pt x="210" y="128"/>
                  <a:pt x="194" y="105"/>
                  <a:pt x="191" y="91"/>
                </a:cubicBezTo>
                <a:cubicBezTo>
                  <a:pt x="184" y="61"/>
                  <a:pt x="178" y="41"/>
                  <a:pt x="149" y="31"/>
                </a:cubicBezTo>
                <a:cubicBezTo>
                  <a:pt x="142" y="11"/>
                  <a:pt x="137" y="13"/>
                  <a:pt x="149" y="13"/>
                </a:cubicBezTo>
                <a:close/>
              </a:path>
            </a:pathLst>
          </a:custGeom>
          <a:blipFill dpi="0" rotWithShape="1">
            <a:blip r:embed="rId4" cstate="print"/>
            <a:srcRect/>
            <a:tile tx="0" ty="0" sx="100000" sy="100000" flip="none" algn="tl"/>
          </a:blipFill>
          <a:ln w="12700" cap="flat" cmpd="sng">
            <a:noFill/>
            <a:prstDash val="solid"/>
            <a:round/>
            <a:headEnd type="none" w="med" len="med"/>
            <a:tailEnd type="none" w="med" len="med"/>
          </a:ln>
          <a:effectLst/>
        </p:spPr>
        <p:txBody>
          <a:bodyPr/>
          <a:lstStyle/>
          <a:p>
            <a:endParaRPr lang="en-US"/>
          </a:p>
        </p:txBody>
      </p:sp>
      <p:sp>
        <p:nvSpPr>
          <p:cNvPr id="268331" name="Text Box 43"/>
          <p:cNvSpPr txBox="1">
            <a:spLocks noChangeArrowheads="1"/>
          </p:cNvSpPr>
          <p:nvPr/>
        </p:nvSpPr>
        <p:spPr bwMode="auto">
          <a:xfrm>
            <a:off x="3048000" y="4648200"/>
            <a:ext cx="2744788" cy="307754"/>
          </a:xfrm>
          <a:prstGeom prst="rect">
            <a:avLst/>
          </a:prstGeom>
          <a:noFill/>
          <a:ln w="12700">
            <a:noFill/>
            <a:miter lim="800000"/>
            <a:headEnd/>
            <a:tailEnd/>
          </a:ln>
          <a:effectLst/>
        </p:spPr>
        <p:txBody>
          <a:bodyPr wrap="square" lIns="91417" tIns="45709" rIns="91417" bIns="45709">
            <a:spAutoFit/>
          </a:bodyPr>
          <a:lstStyle/>
          <a:p>
            <a:pPr eaLnBrk="0" hangingPunct="0">
              <a:spcBef>
                <a:spcPct val="50000"/>
              </a:spcBef>
            </a:pPr>
            <a:r>
              <a:rPr lang="en-US" sz="1400" dirty="0" err="1" smtClean="0">
                <a:latin typeface="+mn-lt"/>
              </a:rPr>
              <a:t>Fundação</a:t>
            </a:r>
            <a:r>
              <a:rPr lang="en-US" sz="1400" dirty="0" smtClean="0">
                <a:latin typeface="+mn-lt"/>
              </a:rPr>
              <a:t> de </a:t>
            </a:r>
            <a:r>
              <a:rPr lang="en-US" sz="1400" dirty="0" err="1" smtClean="0">
                <a:latin typeface="+mn-lt"/>
              </a:rPr>
              <a:t>aluvião</a:t>
            </a:r>
            <a:endParaRPr lang="en-US" sz="1400" dirty="0">
              <a:latin typeface="+mn-lt"/>
            </a:endParaRPr>
          </a:p>
        </p:txBody>
      </p:sp>
      <p:sp>
        <p:nvSpPr>
          <p:cNvPr id="268332" name="Freeform 44"/>
          <p:cNvSpPr>
            <a:spLocks/>
          </p:cNvSpPr>
          <p:nvPr/>
        </p:nvSpPr>
        <p:spPr bwMode="auto">
          <a:xfrm>
            <a:off x="5867400" y="3124200"/>
            <a:ext cx="3048000" cy="1045529"/>
          </a:xfrm>
          <a:custGeom>
            <a:avLst/>
            <a:gdLst/>
            <a:ahLst/>
            <a:cxnLst>
              <a:cxn ang="0">
                <a:pos x="0" y="0"/>
              </a:cxn>
              <a:cxn ang="0">
                <a:pos x="1673" y="0"/>
              </a:cxn>
              <a:cxn ang="0">
                <a:pos x="1673" y="493"/>
              </a:cxn>
              <a:cxn ang="0">
                <a:pos x="1207" y="429"/>
              </a:cxn>
              <a:cxn ang="0">
                <a:pos x="0" y="0"/>
              </a:cxn>
            </a:cxnLst>
            <a:rect l="0" t="0" r="r" b="b"/>
            <a:pathLst>
              <a:path w="1673" h="493">
                <a:moveTo>
                  <a:pt x="0" y="0"/>
                </a:moveTo>
                <a:lnTo>
                  <a:pt x="1673" y="0"/>
                </a:lnTo>
                <a:lnTo>
                  <a:pt x="1673" y="493"/>
                </a:lnTo>
                <a:lnTo>
                  <a:pt x="1207" y="429"/>
                </a:lnTo>
                <a:lnTo>
                  <a:pt x="0" y="0"/>
                </a:lnTo>
                <a:close/>
              </a:path>
            </a:pathLst>
          </a:custGeom>
          <a:solidFill>
            <a:schemeClr val="accent1"/>
          </a:solidFill>
          <a:ln w="12700" cap="flat" cmpd="sng">
            <a:noFill/>
            <a:prstDash val="solid"/>
            <a:round/>
            <a:headEnd/>
            <a:tailEnd/>
          </a:ln>
          <a:effectLst/>
        </p:spPr>
        <p:txBody>
          <a:bodyPr/>
          <a:lstStyle/>
          <a:p>
            <a:endParaRPr lang="en-US"/>
          </a:p>
        </p:txBody>
      </p:sp>
      <p:sp>
        <p:nvSpPr>
          <p:cNvPr id="268333" name="Text Box 45"/>
          <p:cNvSpPr txBox="1">
            <a:spLocks noChangeArrowheads="1"/>
          </p:cNvSpPr>
          <p:nvPr/>
        </p:nvSpPr>
        <p:spPr bwMode="auto">
          <a:xfrm>
            <a:off x="7802563" y="3392488"/>
            <a:ext cx="1065212" cy="400087"/>
          </a:xfrm>
          <a:prstGeom prst="rect">
            <a:avLst/>
          </a:prstGeom>
          <a:noFill/>
          <a:ln w="12700">
            <a:noFill/>
            <a:miter lim="800000"/>
            <a:headEnd/>
            <a:tailEnd/>
          </a:ln>
          <a:effectLst/>
        </p:spPr>
        <p:txBody>
          <a:bodyPr lIns="91417" tIns="45709" rIns="91417" bIns="45709">
            <a:spAutoFit/>
          </a:bodyPr>
          <a:lstStyle/>
          <a:p>
            <a:pPr eaLnBrk="0" hangingPunct="0">
              <a:spcBef>
                <a:spcPct val="50000"/>
              </a:spcBef>
            </a:pPr>
            <a:r>
              <a:rPr lang="en-US" sz="2000" dirty="0" err="1" smtClean="0">
                <a:latin typeface="+mn-lt"/>
              </a:rPr>
              <a:t>Lago</a:t>
            </a:r>
            <a:endParaRPr lang="en-US" sz="2000" dirty="0">
              <a:latin typeface="+mn-lt"/>
            </a:endParaRPr>
          </a:p>
        </p:txBody>
      </p:sp>
      <p:sp>
        <p:nvSpPr>
          <p:cNvPr id="268334" name="Freeform 46" descr="Brown marble"/>
          <p:cNvSpPr>
            <a:spLocks/>
          </p:cNvSpPr>
          <p:nvPr/>
        </p:nvSpPr>
        <p:spPr bwMode="auto">
          <a:xfrm>
            <a:off x="6035040" y="4434840"/>
            <a:ext cx="1066800" cy="1066800"/>
          </a:xfrm>
          <a:custGeom>
            <a:avLst/>
            <a:gdLst/>
            <a:ahLst/>
            <a:cxnLst>
              <a:cxn ang="0">
                <a:pos x="0" y="94"/>
              </a:cxn>
              <a:cxn ang="0">
                <a:pos x="24" y="130"/>
              </a:cxn>
              <a:cxn ang="0">
                <a:pos x="30" y="148"/>
              </a:cxn>
              <a:cxn ang="0">
                <a:pos x="156" y="298"/>
              </a:cxn>
              <a:cxn ang="0">
                <a:pos x="210" y="418"/>
              </a:cxn>
              <a:cxn ang="0">
                <a:pos x="270" y="412"/>
              </a:cxn>
              <a:cxn ang="0">
                <a:pos x="306" y="322"/>
              </a:cxn>
              <a:cxn ang="0">
                <a:pos x="486" y="58"/>
              </a:cxn>
              <a:cxn ang="0">
                <a:pos x="438" y="46"/>
              </a:cxn>
              <a:cxn ang="0">
                <a:pos x="396" y="28"/>
              </a:cxn>
              <a:cxn ang="0">
                <a:pos x="162" y="16"/>
              </a:cxn>
              <a:cxn ang="0">
                <a:pos x="42" y="76"/>
              </a:cxn>
              <a:cxn ang="0">
                <a:pos x="30" y="94"/>
              </a:cxn>
              <a:cxn ang="0">
                <a:pos x="0" y="94"/>
              </a:cxn>
            </a:cxnLst>
            <a:rect l="0" t="0" r="r" b="b"/>
            <a:pathLst>
              <a:path w="493" h="418">
                <a:moveTo>
                  <a:pt x="0" y="94"/>
                </a:moveTo>
                <a:cubicBezTo>
                  <a:pt x="29" y="104"/>
                  <a:pt x="15" y="93"/>
                  <a:pt x="24" y="130"/>
                </a:cubicBezTo>
                <a:cubicBezTo>
                  <a:pt x="26" y="136"/>
                  <a:pt x="30" y="148"/>
                  <a:pt x="30" y="148"/>
                </a:cubicBezTo>
                <a:cubicBezTo>
                  <a:pt x="72" y="198"/>
                  <a:pt x="119" y="244"/>
                  <a:pt x="156" y="298"/>
                </a:cubicBezTo>
                <a:cubicBezTo>
                  <a:pt x="185" y="339"/>
                  <a:pt x="150" y="398"/>
                  <a:pt x="210" y="418"/>
                </a:cubicBezTo>
                <a:cubicBezTo>
                  <a:pt x="266" y="412"/>
                  <a:pt x="246" y="412"/>
                  <a:pt x="270" y="412"/>
                </a:cubicBezTo>
                <a:cubicBezTo>
                  <a:pt x="306" y="376"/>
                  <a:pt x="306" y="371"/>
                  <a:pt x="306" y="322"/>
                </a:cubicBezTo>
                <a:cubicBezTo>
                  <a:pt x="366" y="234"/>
                  <a:pt x="440" y="154"/>
                  <a:pt x="486" y="58"/>
                </a:cubicBezTo>
                <a:cubicBezTo>
                  <a:pt x="493" y="43"/>
                  <a:pt x="454" y="51"/>
                  <a:pt x="438" y="46"/>
                </a:cubicBezTo>
                <a:cubicBezTo>
                  <a:pt x="424" y="41"/>
                  <a:pt x="411" y="31"/>
                  <a:pt x="396" y="28"/>
                </a:cubicBezTo>
                <a:cubicBezTo>
                  <a:pt x="319" y="14"/>
                  <a:pt x="240" y="19"/>
                  <a:pt x="162" y="16"/>
                </a:cubicBezTo>
                <a:cubicBezTo>
                  <a:pt x="113" y="0"/>
                  <a:pt x="74" y="44"/>
                  <a:pt x="42" y="76"/>
                </a:cubicBezTo>
                <a:cubicBezTo>
                  <a:pt x="37" y="81"/>
                  <a:pt x="37" y="91"/>
                  <a:pt x="30" y="94"/>
                </a:cubicBezTo>
                <a:cubicBezTo>
                  <a:pt x="21" y="98"/>
                  <a:pt x="10" y="94"/>
                  <a:pt x="0" y="94"/>
                </a:cubicBezTo>
                <a:close/>
              </a:path>
            </a:pathLst>
          </a:custGeom>
          <a:blipFill dpi="0" rotWithShape="1">
            <a:blip r:embed="rId3" cstate="print"/>
            <a:srcRect/>
            <a:tile tx="0" ty="0" sx="100000" sy="100000" flip="none" algn="tl"/>
          </a:blipFill>
          <a:ln w="31750" cap="flat" cmpd="sng">
            <a:noFill/>
            <a:prstDash val="solid"/>
            <a:round/>
            <a:headEnd type="none" w="med" len="med"/>
            <a:tailEnd type="none" w="med" len="med"/>
          </a:ln>
          <a:effectLst/>
        </p:spPr>
        <p:txBody>
          <a:bodyPr/>
          <a:lstStyle/>
          <a:p>
            <a:endParaRPr lang="en-US"/>
          </a:p>
        </p:txBody>
      </p:sp>
      <p:sp>
        <p:nvSpPr>
          <p:cNvPr id="268335" name="Freeform 47"/>
          <p:cNvSpPr>
            <a:spLocks/>
          </p:cNvSpPr>
          <p:nvPr/>
        </p:nvSpPr>
        <p:spPr bwMode="auto">
          <a:xfrm>
            <a:off x="247651" y="6386514"/>
            <a:ext cx="8677275" cy="109537"/>
          </a:xfrm>
          <a:custGeom>
            <a:avLst/>
            <a:gdLst/>
            <a:ahLst/>
            <a:cxnLst>
              <a:cxn ang="0">
                <a:pos x="0" y="69"/>
              </a:cxn>
              <a:cxn ang="0">
                <a:pos x="180" y="75"/>
              </a:cxn>
              <a:cxn ang="0">
                <a:pos x="648" y="69"/>
              </a:cxn>
              <a:cxn ang="0">
                <a:pos x="1128" y="87"/>
              </a:cxn>
              <a:cxn ang="0">
                <a:pos x="1764" y="63"/>
              </a:cxn>
              <a:cxn ang="0">
                <a:pos x="2262" y="27"/>
              </a:cxn>
              <a:cxn ang="0">
                <a:pos x="2736" y="33"/>
              </a:cxn>
              <a:cxn ang="0">
                <a:pos x="3054" y="39"/>
              </a:cxn>
              <a:cxn ang="0">
                <a:pos x="3126" y="9"/>
              </a:cxn>
              <a:cxn ang="0">
                <a:pos x="3564" y="57"/>
              </a:cxn>
              <a:cxn ang="0">
                <a:pos x="4140" y="51"/>
              </a:cxn>
              <a:cxn ang="0">
                <a:pos x="4380" y="57"/>
              </a:cxn>
              <a:cxn ang="0">
                <a:pos x="4500" y="69"/>
              </a:cxn>
              <a:cxn ang="0">
                <a:pos x="4944" y="63"/>
              </a:cxn>
              <a:cxn ang="0">
                <a:pos x="5130" y="57"/>
              </a:cxn>
              <a:cxn ang="0">
                <a:pos x="5628" y="51"/>
              </a:cxn>
            </a:cxnLst>
            <a:rect l="0" t="0" r="r" b="b"/>
            <a:pathLst>
              <a:path w="5628" h="87">
                <a:moveTo>
                  <a:pt x="0" y="69"/>
                </a:moveTo>
                <a:cubicBezTo>
                  <a:pt x="75" y="73"/>
                  <a:pt x="111" y="82"/>
                  <a:pt x="180" y="75"/>
                </a:cubicBezTo>
                <a:cubicBezTo>
                  <a:pt x="353" y="17"/>
                  <a:pt x="203" y="63"/>
                  <a:pt x="648" y="69"/>
                </a:cubicBezTo>
                <a:cubicBezTo>
                  <a:pt x="808" y="74"/>
                  <a:pt x="968" y="78"/>
                  <a:pt x="1128" y="87"/>
                </a:cubicBezTo>
                <a:cubicBezTo>
                  <a:pt x="1345" y="84"/>
                  <a:pt x="1549" y="73"/>
                  <a:pt x="1764" y="63"/>
                </a:cubicBezTo>
                <a:cubicBezTo>
                  <a:pt x="1906" y="16"/>
                  <a:pt x="2140" y="29"/>
                  <a:pt x="2262" y="27"/>
                </a:cubicBezTo>
                <a:cubicBezTo>
                  <a:pt x="2588" y="43"/>
                  <a:pt x="2430" y="41"/>
                  <a:pt x="2736" y="33"/>
                </a:cubicBezTo>
                <a:cubicBezTo>
                  <a:pt x="2877" y="44"/>
                  <a:pt x="2857" y="44"/>
                  <a:pt x="3054" y="39"/>
                </a:cubicBezTo>
                <a:cubicBezTo>
                  <a:pt x="3078" y="27"/>
                  <a:pt x="3101" y="17"/>
                  <a:pt x="3126" y="9"/>
                </a:cubicBezTo>
                <a:cubicBezTo>
                  <a:pt x="3375" y="19"/>
                  <a:pt x="3385" y="12"/>
                  <a:pt x="3564" y="57"/>
                </a:cubicBezTo>
                <a:cubicBezTo>
                  <a:pt x="3756" y="55"/>
                  <a:pt x="3948" y="51"/>
                  <a:pt x="4140" y="51"/>
                </a:cubicBezTo>
                <a:cubicBezTo>
                  <a:pt x="4220" y="51"/>
                  <a:pt x="4300" y="53"/>
                  <a:pt x="4380" y="57"/>
                </a:cubicBezTo>
                <a:cubicBezTo>
                  <a:pt x="4420" y="59"/>
                  <a:pt x="4500" y="69"/>
                  <a:pt x="4500" y="69"/>
                </a:cubicBezTo>
                <a:cubicBezTo>
                  <a:pt x="4650" y="65"/>
                  <a:pt x="4794" y="68"/>
                  <a:pt x="4944" y="63"/>
                </a:cubicBezTo>
                <a:cubicBezTo>
                  <a:pt x="4977" y="52"/>
                  <a:pt x="5099" y="59"/>
                  <a:pt x="5130" y="57"/>
                </a:cubicBezTo>
                <a:cubicBezTo>
                  <a:pt x="5300" y="0"/>
                  <a:pt x="5142" y="51"/>
                  <a:pt x="5628" y="51"/>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36" name="Freeform 48"/>
          <p:cNvSpPr>
            <a:spLocks/>
          </p:cNvSpPr>
          <p:nvPr/>
        </p:nvSpPr>
        <p:spPr bwMode="auto">
          <a:xfrm>
            <a:off x="219076" y="6054725"/>
            <a:ext cx="7248525" cy="207963"/>
          </a:xfrm>
          <a:custGeom>
            <a:avLst/>
            <a:gdLst/>
            <a:ahLst/>
            <a:cxnLst>
              <a:cxn ang="0">
                <a:pos x="0" y="2"/>
              </a:cxn>
              <a:cxn ang="0">
                <a:pos x="432" y="20"/>
              </a:cxn>
              <a:cxn ang="0">
                <a:pos x="678" y="80"/>
              </a:cxn>
              <a:cxn ang="0">
                <a:pos x="858" y="116"/>
              </a:cxn>
              <a:cxn ang="0">
                <a:pos x="996" y="110"/>
              </a:cxn>
              <a:cxn ang="0">
                <a:pos x="1170" y="74"/>
              </a:cxn>
              <a:cxn ang="0">
                <a:pos x="1968" y="116"/>
              </a:cxn>
              <a:cxn ang="0">
                <a:pos x="2556" y="98"/>
              </a:cxn>
              <a:cxn ang="0">
                <a:pos x="3108" y="104"/>
              </a:cxn>
              <a:cxn ang="0">
                <a:pos x="3516" y="98"/>
              </a:cxn>
              <a:cxn ang="0">
                <a:pos x="3948" y="104"/>
              </a:cxn>
              <a:cxn ang="0">
                <a:pos x="3996" y="116"/>
              </a:cxn>
              <a:cxn ang="0">
                <a:pos x="4452" y="98"/>
              </a:cxn>
              <a:cxn ang="0">
                <a:pos x="4566" y="98"/>
              </a:cxn>
            </a:cxnLst>
            <a:rect l="0" t="0" r="r" b="b"/>
            <a:pathLst>
              <a:path w="4566" h="131">
                <a:moveTo>
                  <a:pt x="0" y="2"/>
                </a:moveTo>
                <a:cubicBezTo>
                  <a:pt x="143" y="8"/>
                  <a:pt x="290" y="0"/>
                  <a:pt x="432" y="20"/>
                </a:cubicBezTo>
                <a:cubicBezTo>
                  <a:pt x="524" y="81"/>
                  <a:pt x="554" y="75"/>
                  <a:pt x="678" y="80"/>
                </a:cubicBezTo>
                <a:cubicBezTo>
                  <a:pt x="738" y="95"/>
                  <a:pt x="796" y="108"/>
                  <a:pt x="858" y="116"/>
                </a:cubicBezTo>
                <a:cubicBezTo>
                  <a:pt x="904" y="114"/>
                  <a:pt x="950" y="113"/>
                  <a:pt x="996" y="110"/>
                </a:cubicBezTo>
                <a:cubicBezTo>
                  <a:pt x="1054" y="106"/>
                  <a:pt x="1112" y="81"/>
                  <a:pt x="1170" y="74"/>
                </a:cubicBezTo>
                <a:cubicBezTo>
                  <a:pt x="1543" y="78"/>
                  <a:pt x="1685" y="59"/>
                  <a:pt x="1968" y="116"/>
                </a:cubicBezTo>
                <a:cubicBezTo>
                  <a:pt x="2096" y="113"/>
                  <a:pt x="2456" y="131"/>
                  <a:pt x="2556" y="98"/>
                </a:cubicBezTo>
                <a:cubicBezTo>
                  <a:pt x="2745" y="102"/>
                  <a:pt x="2921" y="111"/>
                  <a:pt x="3108" y="104"/>
                </a:cubicBezTo>
                <a:cubicBezTo>
                  <a:pt x="3244" y="115"/>
                  <a:pt x="3380" y="112"/>
                  <a:pt x="3516" y="98"/>
                </a:cubicBezTo>
                <a:cubicBezTo>
                  <a:pt x="3660" y="100"/>
                  <a:pt x="3804" y="99"/>
                  <a:pt x="3948" y="104"/>
                </a:cubicBezTo>
                <a:cubicBezTo>
                  <a:pt x="3964" y="105"/>
                  <a:pt x="3996" y="116"/>
                  <a:pt x="3996" y="116"/>
                </a:cubicBezTo>
                <a:cubicBezTo>
                  <a:pt x="4148" y="112"/>
                  <a:pt x="4300" y="108"/>
                  <a:pt x="4452" y="98"/>
                </a:cubicBezTo>
                <a:cubicBezTo>
                  <a:pt x="4493" y="105"/>
                  <a:pt x="4522" y="98"/>
                  <a:pt x="4566" y="98"/>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37" name="Freeform 49"/>
          <p:cNvSpPr>
            <a:spLocks/>
          </p:cNvSpPr>
          <p:nvPr/>
        </p:nvSpPr>
        <p:spPr bwMode="auto">
          <a:xfrm>
            <a:off x="4543426" y="5888038"/>
            <a:ext cx="4391025" cy="93662"/>
          </a:xfrm>
          <a:custGeom>
            <a:avLst/>
            <a:gdLst/>
            <a:ahLst/>
            <a:cxnLst>
              <a:cxn ang="0">
                <a:pos x="0" y="59"/>
              </a:cxn>
              <a:cxn ang="0">
                <a:pos x="348" y="41"/>
              </a:cxn>
              <a:cxn ang="0">
                <a:pos x="402" y="29"/>
              </a:cxn>
              <a:cxn ang="0">
                <a:pos x="438" y="17"/>
              </a:cxn>
              <a:cxn ang="0">
                <a:pos x="456" y="11"/>
              </a:cxn>
              <a:cxn ang="0">
                <a:pos x="654" y="23"/>
              </a:cxn>
              <a:cxn ang="0">
                <a:pos x="672" y="35"/>
              </a:cxn>
              <a:cxn ang="0">
                <a:pos x="720" y="47"/>
              </a:cxn>
              <a:cxn ang="0">
                <a:pos x="744" y="53"/>
              </a:cxn>
              <a:cxn ang="0">
                <a:pos x="2766" y="47"/>
              </a:cxn>
            </a:cxnLst>
            <a:rect l="0" t="0" r="r" b="b"/>
            <a:pathLst>
              <a:path w="2766" h="59">
                <a:moveTo>
                  <a:pt x="0" y="59"/>
                </a:moveTo>
                <a:cubicBezTo>
                  <a:pt x="118" y="53"/>
                  <a:pt x="229" y="45"/>
                  <a:pt x="348" y="41"/>
                </a:cubicBezTo>
                <a:cubicBezTo>
                  <a:pt x="365" y="38"/>
                  <a:pt x="385" y="34"/>
                  <a:pt x="402" y="29"/>
                </a:cubicBezTo>
                <a:cubicBezTo>
                  <a:pt x="414" y="25"/>
                  <a:pt x="426" y="21"/>
                  <a:pt x="438" y="17"/>
                </a:cubicBezTo>
                <a:cubicBezTo>
                  <a:pt x="444" y="15"/>
                  <a:pt x="456" y="11"/>
                  <a:pt x="456" y="11"/>
                </a:cubicBezTo>
                <a:cubicBezTo>
                  <a:pt x="522" y="13"/>
                  <a:pt x="592" y="0"/>
                  <a:pt x="654" y="23"/>
                </a:cubicBezTo>
                <a:cubicBezTo>
                  <a:pt x="661" y="26"/>
                  <a:pt x="665" y="33"/>
                  <a:pt x="672" y="35"/>
                </a:cubicBezTo>
                <a:cubicBezTo>
                  <a:pt x="687" y="41"/>
                  <a:pt x="704" y="43"/>
                  <a:pt x="720" y="47"/>
                </a:cubicBezTo>
                <a:cubicBezTo>
                  <a:pt x="728" y="49"/>
                  <a:pt x="744" y="53"/>
                  <a:pt x="744" y="53"/>
                </a:cubicBezTo>
                <a:cubicBezTo>
                  <a:pt x="1418" y="48"/>
                  <a:pt x="2092" y="47"/>
                  <a:pt x="2766" y="47"/>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38" name="Freeform 50"/>
          <p:cNvSpPr>
            <a:spLocks/>
          </p:cNvSpPr>
          <p:nvPr/>
        </p:nvSpPr>
        <p:spPr bwMode="auto">
          <a:xfrm>
            <a:off x="247651" y="5419726"/>
            <a:ext cx="638175" cy="52388"/>
          </a:xfrm>
          <a:custGeom>
            <a:avLst/>
            <a:gdLst/>
            <a:ahLst/>
            <a:cxnLst>
              <a:cxn ang="0">
                <a:pos x="0" y="0"/>
              </a:cxn>
              <a:cxn ang="0">
                <a:pos x="156" y="24"/>
              </a:cxn>
              <a:cxn ang="0">
                <a:pos x="228" y="18"/>
              </a:cxn>
              <a:cxn ang="0">
                <a:pos x="402" y="18"/>
              </a:cxn>
            </a:cxnLst>
            <a:rect l="0" t="0" r="r" b="b"/>
            <a:pathLst>
              <a:path w="402" h="33">
                <a:moveTo>
                  <a:pt x="0" y="0"/>
                </a:moveTo>
                <a:cubicBezTo>
                  <a:pt x="62" y="25"/>
                  <a:pt x="68" y="19"/>
                  <a:pt x="156" y="24"/>
                </a:cubicBezTo>
                <a:cubicBezTo>
                  <a:pt x="184" y="33"/>
                  <a:pt x="202" y="19"/>
                  <a:pt x="228" y="18"/>
                </a:cubicBezTo>
                <a:cubicBezTo>
                  <a:pt x="286" y="16"/>
                  <a:pt x="344" y="18"/>
                  <a:pt x="402" y="18"/>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39" name="Freeform 51"/>
          <p:cNvSpPr>
            <a:spLocks/>
          </p:cNvSpPr>
          <p:nvPr/>
        </p:nvSpPr>
        <p:spPr bwMode="auto">
          <a:xfrm>
            <a:off x="866777" y="5229226"/>
            <a:ext cx="5915025" cy="161925"/>
          </a:xfrm>
          <a:custGeom>
            <a:avLst/>
            <a:gdLst/>
            <a:ahLst/>
            <a:cxnLst>
              <a:cxn ang="0">
                <a:pos x="0" y="18"/>
              </a:cxn>
              <a:cxn ang="0">
                <a:pos x="294" y="24"/>
              </a:cxn>
              <a:cxn ang="0">
                <a:pos x="366" y="48"/>
              </a:cxn>
              <a:cxn ang="0">
                <a:pos x="558" y="18"/>
              </a:cxn>
              <a:cxn ang="0">
                <a:pos x="1632" y="36"/>
              </a:cxn>
              <a:cxn ang="0">
                <a:pos x="2214" y="60"/>
              </a:cxn>
              <a:cxn ang="0">
                <a:pos x="3108" y="54"/>
              </a:cxn>
              <a:cxn ang="0">
                <a:pos x="3438" y="72"/>
              </a:cxn>
              <a:cxn ang="0">
                <a:pos x="3648" y="90"/>
              </a:cxn>
              <a:cxn ang="0">
                <a:pos x="3726" y="102"/>
              </a:cxn>
            </a:cxnLst>
            <a:rect l="0" t="0" r="r" b="b"/>
            <a:pathLst>
              <a:path w="3726" h="102">
                <a:moveTo>
                  <a:pt x="0" y="18"/>
                </a:moveTo>
                <a:cubicBezTo>
                  <a:pt x="98" y="20"/>
                  <a:pt x="196" y="19"/>
                  <a:pt x="294" y="24"/>
                </a:cubicBezTo>
                <a:cubicBezTo>
                  <a:pt x="319" y="25"/>
                  <a:pt x="366" y="48"/>
                  <a:pt x="366" y="48"/>
                </a:cubicBezTo>
                <a:cubicBezTo>
                  <a:pt x="433" y="35"/>
                  <a:pt x="489" y="23"/>
                  <a:pt x="558" y="18"/>
                </a:cubicBezTo>
                <a:cubicBezTo>
                  <a:pt x="916" y="29"/>
                  <a:pt x="1276" y="0"/>
                  <a:pt x="1632" y="36"/>
                </a:cubicBezTo>
                <a:cubicBezTo>
                  <a:pt x="1851" y="91"/>
                  <a:pt x="1788" y="55"/>
                  <a:pt x="2214" y="60"/>
                </a:cubicBezTo>
                <a:cubicBezTo>
                  <a:pt x="2602" y="56"/>
                  <a:pt x="2755" y="48"/>
                  <a:pt x="3108" y="54"/>
                </a:cubicBezTo>
                <a:cubicBezTo>
                  <a:pt x="3237" y="97"/>
                  <a:pt x="3131" y="66"/>
                  <a:pt x="3438" y="72"/>
                </a:cubicBezTo>
                <a:cubicBezTo>
                  <a:pt x="3504" y="89"/>
                  <a:pt x="3580" y="86"/>
                  <a:pt x="3648" y="90"/>
                </a:cubicBezTo>
                <a:cubicBezTo>
                  <a:pt x="3674" y="99"/>
                  <a:pt x="3699" y="102"/>
                  <a:pt x="3726" y="102"/>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40" name="Freeform 52"/>
          <p:cNvSpPr>
            <a:spLocks/>
          </p:cNvSpPr>
          <p:nvPr/>
        </p:nvSpPr>
        <p:spPr bwMode="auto">
          <a:xfrm>
            <a:off x="6962775" y="5249864"/>
            <a:ext cx="1981200" cy="122237"/>
          </a:xfrm>
          <a:custGeom>
            <a:avLst/>
            <a:gdLst/>
            <a:ahLst/>
            <a:cxnLst>
              <a:cxn ang="0">
                <a:pos x="0" y="35"/>
              </a:cxn>
              <a:cxn ang="0">
                <a:pos x="402" y="29"/>
              </a:cxn>
              <a:cxn ang="0">
                <a:pos x="540" y="5"/>
              </a:cxn>
              <a:cxn ang="0">
                <a:pos x="804" y="29"/>
              </a:cxn>
              <a:cxn ang="0">
                <a:pos x="1248" y="53"/>
              </a:cxn>
            </a:cxnLst>
            <a:rect l="0" t="0" r="r" b="b"/>
            <a:pathLst>
              <a:path w="1248" h="77">
                <a:moveTo>
                  <a:pt x="0" y="35"/>
                </a:moveTo>
                <a:cubicBezTo>
                  <a:pt x="136" y="38"/>
                  <a:pt x="269" y="56"/>
                  <a:pt x="402" y="29"/>
                </a:cubicBezTo>
                <a:cubicBezTo>
                  <a:pt x="445" y="0"/>
                  <a:pt x="485" y="8"/>
                  <a:pt x="540" y="5"/>
                </a:cubicBezTo>
                <a:cubicBezTo>
                  <a:pt x="643" y="9"/>
                  <a:pt x="709" y="20"/>
                  <a:pt x="804" y="29"/>
                </a:cubicBezTo>
                <a:cubicBezTo>
                  <a:pt x="998" y="77"/>
                  <a:pt x="841" y="53"/>
                  <a:pt x="1248" y="53"/>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41" name="Freeform 53"/>
          <p:cNvSpPr>
            <a:spLocks/>
          </p:cNvSpPr>
          <p:nvPr/>
        </p:nvSpPr>
        <p:spPr bwMode="auto">
          <a:xfrm>
            <a:off x="247651" y="6423026"/>
            <a:ext cx="8715375" cy="269875"/>
          </a:xfrm>
          <a:custGeom>
            <a:avLst/>
            <a:gdLst/>
            <a:ahLst/>
            <a:cxnLst>
              <a:cxn ang="0">
                <a:pos x="0" y="124"/>
              </a:cxn>
              <a:cxn ang="0">
                <a:pos x="246" y="154"/>
              </a:cxn>
              <a:cxn ang="0">
                <a:pos x="774" y="130"/>
              </a:cxn>
              <a:cxn ang="0">
                <a:pos x="2040" y="112"/>
              </a:cxn>
              <a:cxn ang="0">
                <a:pos x="3018" y="100"/>
              </a:cxn>
              <a:cxn ang="0">
                <a:pos x="4116" y="118"/>
              </a:cxn>
              <a:cxn ang="0">
                <a:pos x="5490" y="112"/>
              </a:cxn>
            </a:cxnLst>
            <a:rect l="0" t="0" r="r" b="b"/>
            <a:pathLst>
              <a:path w="5490" h="170">
                <a:moveTo>
                  <a:pt x="0" y="124"/>
                </a:moveTo>
                <a:cubicBezTo>
                  <a:pt x="169" y="170"/>
                  <a:pt x="86" y="162"/>
                  <a:pt x="246" y="154"/>
                </a:cubicBezTo>
                <a:cubicBezTo>
                  <a:pt x="404" y="115"/>
                  <a:pt x="656" y="132"/>
                  <a:pt x="774" y="130"/>
                </a:cubicBezTo>
                <a:cubicBezTo>
                  <a:pt x="1165" y="0"/>
                  <a:pt x="1620" y="134"/>
                  <a:pt x="2040" y="112"/>
                </a:cubicBezTo>
                <a:cubicBezTo>
                  <a:pt x="2327" y="115"/>
                  <a:pt x="2712" y="151"/>
                  <a:pt x="3018" y="100"/>
                </a:cubicBezTo>
                <a:cubicBezTo>
                  <a:pt x="4102" y="106"/>
                  <a:pt x="3708" y="67"/>
                  <a:pt x="4116" y="118"/>
                </a:cubicBezTo>
                <a:cubicBezTo>
                  <a:pt x="4576" y="113"/>
                  <a:pt x="5029" y="112"/>
                  <a:pt x="5490" y="112"/>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42" name="Freeform 54"/>
          <p:cNvSpPr>
            <a:spLocks/>
          </p:cNvSpPr>
          <p:nvPr/>
        </p:nvSpPr>
        <p:spPr bwMode="auto">
          <a:xfrm>
            <a:off x="247650" y="5794376"/>
            <a:ext cx="3105151" cy="111125"/>
          </a:xfrm>
          <a:custGeom>
            <a:avLst/>
            <a:gdLst/>
            <a:ahLst/>
            <a:cxnLst>
              <a:cxn ang="0">
                <a:pos x="0" y="34"/>
              </a:cxn>
              <a:cxn ang="0">
                <a:pos x="162" y="70"/>
              </a:cxn>
              <a:cxn ang="0">
                <a:pos x="330" y="58"/>
              </a:cxn>
              <a:cxn ang="0">
                <a:pos x="366" y="40"/>
              </a:cxn>
              <a:cxn ang="0">
                <a:pos x="558" y="34"/>
              </a:cxn>
              <a:cxn ang="0">
                <a:pos x="1164" y="40"/>
              </a:cxn>
              <a:cxn ang="0">
                <a:pos x="1314" y="28"/>
              </a:cxn>
              <a:cxn ang="0">
                <a:pos x="1350" y="16"/>
              </a:cxn>
              <a:cxn ang="0">
                <a:pos x="1368" y="10"/>
              </a:cxn>
              <a:cxn ang="0">
                <a:pos x="1638" y="22"/>
              </a:cxn>
              <a:cxn ang="0">
                <a:pos x="1692" y="40"/>
              </a:cxn>
              <a:cxn ang="0">
                <a:pos x="1956" y="64"/>
              </a:cxn>
            </a:cxnLst>
            <a:rect l="0" t="0" r="r" b="b"/>
            <a:pathLst>
              <a:path w="1956" h="70">
                <a:moveTo>
                  <a:pt x="0" y="34"/>
                </a:moveTo>
                <a:cubicBezTo>
                  <a:pt x="54" y="44"/>
                  <a:pt x="111" y="49"/>
                  <a:pt x="162" y="70"/>
                </a:cubicBezTo>
                <a:cubicBezTo>
                  <a:pt x="164" y="70"/>
                  <a:pt x="321" y="60"/>
                  <a:pt x="330" y="58"/>
                </a:cubicBezTo>
                <a:cubicBezTo>
                  <a:pt x="379" y="49"/>
                  <a:pt x="319" y="43"/>
                  <a:pt x="366" y="40"/>
                </a:cubicBezTo>
                <a:cubicBezTo>
                  <a:pt x="430" y="36"/>
                  <a:pt x="494" y="36"/>
                  <a:pt x="558" y="34"/>
                </a:cubicBezTo>
                <a:cubicBezTo>
                  <a:pt x="757" y="1"/>
                  <a:pt x="966" y="0"/>
                  <a:pt x="1164" y="40"/>
                </a:cubicBezTo>
                <a:cubicBezTo>
                  <a:pt x="1205" y="38"/>
                  <a:pt x="1267" y="41"/>
                  <a:pt x="1314" y="28"/>
                </a:cubicBezTo>
                <a:cubicBezTo>
                  <a:pt x="1326" y="25"/>
                  <a:pt x="1338" y="20"/>
                  <a:pt x="1350" y="16"/>
                </a:cubicBezTo>
                <a:cubicBezTo>
                  <a:pt x="1356" y="14"/>
                  <a:pt x="1368" y="10"/>
                  <a:pt x="1368" y="10"/>
                </a:cubicBezTo>
                <a:cubicBezTo>
                  <a:pt x="1458" y="13"/>
                  <a:pt x="1549" y="9"/>
                  <a:pt x="1638" y="22"/>
                </a:cubicBezTo>
                <a:cubicBezTo>
                  <a:pt x="1657" y="25"/>
                  <a:pt x="1673" y="38"/>
                  <a:pt x="1692" y="40"/>
                </a:cubicBezTo>
                <a:cubicBezTo>
                  <a:pt x="1782" y="51"/>
                  <a:pt x="1865" y="64"/>
                  <a:pt x="1956" y="64"/>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43" name="Freeform 55"/>
          <p:cNvSpPr>
            <a:spLocks/>
          </p:cNvSpPr>
          <p:nvPr/>
        </p:nvSpPr>
        <p:spPr bwMode="auto">
          <a:xfrm>
            <a:off x="2219325" y="5934076"/>
            <a:ext cx="2838451" cy="120650"/>
          </a:xfrm>
          <a:custGeom>
            <a:avLst/>
            <a:gdLst/>
            <a:ahLst/>
            <a:cxnLst>
              <a:cxn ang="0">
                <a:pos x="0" y="42"/>
              </a:cxn>
              <a:cxn ang="0">
                <a:pos x="528" y="36"/>
              </a:cxn>
              <a:cxn ang="0">
                <a:pos x="924" y="36"/>
              </a:cxn>
              <a:cxn ang="0">
                <a:pos x="984" y="54"/>
              </a:cxn>
              <a:cxn ang="0">
                <a:pos x="1788" y="54"/>
              </a:cxn>
            </a:cxnLst>
            <a:rect l="0" t="0" r="r" b="b"/>
            <a:pathLst>
              <a:path w="1788" h="76">
                <a:moveTo>
                  <a:pt x="0" y="42"/>
                </a:moveTo>
                <a:cubicBezTo>
                  <a:pt x="169" y="76"/>
                  <a:pt x="355" y="44"/>
                  <a:pt x="528" y="36"/>
                </a:cubicBezTo>
                <a:cubicBezTo>
                  <a:pt x="671" y="0"/>
                  <a:pt x="564" y="25"/>
                  <a:pt x="924" y="36"/>
                </a:cubicBezTo>
                <a:cubicBezTo>
                  <a:pt x="943" y="37"/>
                  <a:pt x="965" y="54"/>
                  <a:pt x="984" y="54"/>
                </a:cubicBezTo>
                <a:cubicBezTo>
                  <a:pt x="1252" y="56"/>
                  <a:pt x="1520" y="54"/>
                  <a:pt x="1788" y="54"/>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44" name="Freeform 56"/>
          <p:cNvSpPr>
            <a:spLocks/>
          </p:cNvSpPr>
          <p:nvPr/>
        </p:nvSpPr>
        <p:spPr bwMode="auto">
          <a:xfrm>
            <a:off x="2484437" y="5543550"/>
            <a:ext cx="3001963" cy="114300"/>
          </a:xfrm>
          <a:custGeom>
            <a:avLst/>
            <a:gdLst/>
            <a:ahLst/>
            <a:cxnLst>
              <a:cxn ang="0">
                <a:pos x="1" y="24"/>
              </a:cxn>
              <a:cxn ang="0">
                <a:pos x="283" y="42"/>
              </a:cxn>
              <a:cxn ang="0">
                <a:pos x="409" y="60"/>
              </a:cxn>
              <a:cxn ang="0">
                <a:pos x="517" y="30"/>
              </a:cxn>
              <a:cxn ang="0">
                <a:pos x="595" y="12"/>
              </a:cxn>
              <a:cxn ang="0">
                <a:pos x="703" y="0"/>
              </a:cxn>
              <a:cxn ang="0">
                <a:pos x="871" y="6"/>
              </a:cxn>
              <a:cxn ang="0">
                <a:pos x="925" y="30"/>
              </a:cxn>
              <a:cxn ang="0">
                <a:pos x="1483" y="36"/>
              </a:cxn>
              <a:cxn ang="0">
                <a:pos x="1891" y="54"/>
              </a:cxn>
            </a:cxnLst>
            <a:rect l="0" t="0" r="r" b="b"/>
            <a:pathLst>
              <a:path w="1891" h="72">
                <a:moveTo>
                  <a:pt x="1" y="24"/>
                </a:moveTo>
                <a:cubicBezTo>
                  <a:pt x="110" y="51"/>
                  <a:pt x="0" y="25"/>
                  <a:pt x="283" y="42"/>
                </a:cubicBezTo>
                <a:cubicBezTo>
                  <a:pt x="325" y="44"/>
                  <a:pt x="367" y="55"/>
                  <a:pt x="409" y="60"/>
                </a:cubicBezTo>
                <a:cubicBezTo>
                  <a:pt x="445" y="72"/>
                  <a:pt x="484" y="44"/>
                  <a:pt x="517" y="30"/>
                </a:cubicBezTo>
                <a:cubicBezTo>
                  <a:pt x="540" y="20"/>
                  <a:pt x="570" y="15"/>
                  <a:pt x="595" y="12"/>
                </a:cubicBezTo>
                <a:cubicBezTo>
                  <a:pt x="631" y="7"/>
                  <a:pt x="703" y="0"/>
                  <a:pt x="703" y="0"/>
                </a:cubicBezTo>
                <a:cubicBezTo>
                  <a:pt x="759" y="2"/>
                  <a:pt x="815" y="2"/>
                  <a:pt x="871" y="6"/>
                </a:cubicBezTo>
                <a:cubicBezTo>
                  <a:pt x="892" y="7"/>
                  <a:pt x="904" y="30"/>
                  <a:pt x="925" y="30"/>
                </a:cubicBezTo>
                <a:cubicBezTo>
                  <a:pt x="1111" y="34"/>
                  <a:pt x="1297" y="34"/>
                  <a:pt x="1483" y="36"/>
                </a:cubicBezTo>
                <a:cubicBezTo>
                  <a:pt x="1626" y="40"/>
                  <a:pt x="1751" y="54"/>
                  <a:pt x="1891" y="54"/>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60" name="Text Box 72"/>
          <p:cNvSpPr txBox="1">
            <a:spLocks noChangeArrowheads="1"/>
          </p:cNvSpPr>
          <p:nvPr/>
        </p:nvSpPr>
        <p:spPr bwMode="auto">
          <a:xfrm>
            <a:off x="3505201" y="3505201"/>
            <a:ext cx="2028825" cy="461643"/>
          </a:xfrm>
          <a:prstGeom prst="rect">
            <a:avLst/>
          </a:prstGeom>
          <a:noFill/>
          <a:ln w="12700">
            <a:noFill/>
            <a:miter lim="800000"/>
            <a:headEnd/>
            <a:tailEnd/>
          </a:ln>
          <a:effectLst/>
        </p:spPr>
        <p:txBody>
          <a:bodyPr lIns="91417" tIns="45709" rIns="91417" bIns="45709">
            <a:spAutoFit/>
          </a:bodyPr>
          <a:lstStyle/>
          <a:p>
            <a:pPr eaLnBrk="0" hangingPunct="0">
              <a:spcBef>
                <a:spcPct val="50000"/>
              </a:spcBef>
            </a:pPr>
            <a:r>
              <a:rPr lang="en-US" sz="2400" dirty="0" err="1" smtClean="0">
                <a:solidFill>
                  <a:srgbClr val="FFFFFF"/>
                </a:solidFill>
                <a:latin typeface="+mn-lt"/>
              </a:rPr>
              <a:t>Aterro</a:t>
            </a:r>
            <a:endParaRPr lang="en-US" sz="2400" dirty="0">
              <a:solidFill>
                <a:srgbClr val="FFFFFF"/>
              </a:solidFill>
              <a:latin typeface="+mn-lt"/>
            </a:endParaRPr>
          </a:p>
        </p:txBody>
      </p:sp>
      <p:sp>
        <p:nvSpPr>
          <p:cNvPr id="268361" name="Line 73"/>
          <p:cNvSpPr>
            <a:spLocks noChangeShapeType="1"/>
          </p:cNvSpPr>
          <p:nvPr/>
        </p:nvSpPr>
        <p:spPr bwMode="auto">
          <a:xfrm>
            <a:off x="6553200" y="5486400"/>
            <a:ext cx="0" cy="457200"/>
          </a:xfrm>
          <a:prstGeom prst="line">
            <a:avLst/>
          </a:prstGeom>
          <a:noFill/>
          <a:ln w="38100">
            <a:solidFill>
              <a:srgbClr val="111111"/>
            </a:solidFill>
            <a:round/>
            <a:headEnd/>
            <a:tailEnd/>
          </a:ln>
          <a:effectLst/>
        </p:spPr>
        <p:txBody>
          <a:bodyPr/>
          <a:lstStyle/>
          <a:p>
            <a:endParaRPr lang="en-US"/>
          </a:p>
        </p:txBody>
      </p:sp>
      <p:sp>
        <p:nvSpPr>
          <p:cNvPr id="268362" name="Text Box 74"/>
          <p:cNvSpPr txBox="1">
            <a:spLocks noChangeArrowheads="1"/>
          </p:cNvSpPr>
          <p:nvPr/>
        </p:nvSpPr>
        <p:spPr bwMode="auto">
          <a:xfrm>
            <a:off x="5534026" y="4038600"/>
            <a:ext cx="2230437" cy="338532"/>
          </a:xfrm>
          <a:prstGeom prst="rect">
            <a:avLst/>
          </a:prstGeom>
          <a:noFill/>
          <a:ln w="12700" algn="ctr">
            <a:noFill/>
            <a:miter lim="800000"/>
            <a:headEnd/>
            <a:tailEnd/>
          </a:ln>
          <a:effectLst/>
        </p:spPr>
        <p:txBody>
          <a:bodyPr wrap="square" lIns="91417" tIns="45709" rIns="91417" bIns="45709">
            <a:spAutoFit/>
          </a:bodyPr>
          <a:lstStyle/>
          <a:p>
            <a:pPr eaLnBrk="0" hangingPunct="0">
              <a:spcBef>
                <a:spcPct val="50000"/>
              </a:spcBef>
            </a:pPr>
            <a:r>
              <a:rPr lang="en-US" sz="1600" dirty="0" err="1" smtClean="0">
                <a:solidFill>
                  <a:srgbClr val="FFFFFF"/>
                </a:solidFill>
                <a:latin typeface="+mn-lt"/>
              </a:rPr>
              <a:t>Trincheira</a:t>
            </a:r>
            <a:r>
              <a:rPr lang="en-US" sz="1600" dirty="0" smtClean="0">
                <a:solidFill>
                  <a:srgbClr val="FFFFFF"/>
                </a:solidFill>
                <a:latin typeface="+mn-lt"/>
              </a:rPr>
              <a:t> de </a:t>
            </a:r>
            <a:r>
              <a:rPr lang="en-US" sz="1600" dirty="0" err="1" smtClean="0">
                <a:solidFill>
                  <a:srgbClr val="FFFFFF"/>
                </a:solidFill>
                <a:latin typeface="+mn-lt"/>
              </a:rPr>
              <a:t>Vedação</a:t>
            </a:r>
            <a:endParaRPr lang="en-US" sz="1600" dirty="0">
              <a:solidFill>
                <a:srgbClr val="FFFFFF"/>
              </a:solidFill>
              <a:latin typeface="+mn-lt"/>
            </a:endParaRPr>
          </a:p>
        </p:txBody>
      </p:sp>
      <p:sp>
        <p:nvSpPr>
          <p:cNvPr id="268363" name="Line 75"/>
          <p:cNvSpPr>
            <a:spLocks noChangeShapeType="1"/>
          </p:cNvSpPr>
          <p:nvPr/>
        </p:nvSpPr>
        <p:spPr bwMode="auto">
          <a:xfrm>
            <a:off x="6400800" y="4343400"/>
            <a:ext cx="152400" cy="609600"/>
          </a:xfrm>
          <a:prstGeom prst="line">
            <a:avLst/>
          </a:prstGeom>
          <a:noFill/>
          <a:ln w="38100">
            <a:solidFill>
              <a:srgbClr val="FFFFFF"/>
            </a:solidFill>
            <a:round/>
            <a:headEnd/>
            <a:tailEnd type="triangle" w="med" len="med"/>
          </a:ln>
          <a:effectLst/>
        </p:spPr>
        <p:txBody>
          <a:bodyPr/>
          <a:lstStyle/>
          <a:p>
            <a:endParaRPr lang="en-US"/>
          </a:p>
        </p:txBody>
      </p:sp>
      <p:sp>
        <p:nvSpPr>
          <p:cNvPr id="268364" name="Text Box 76"/>
          <p:cNvSpPr txBox="1">
            <a:spLocks noChangeArrowheads="1"/>
          </p:cNvSpPr>
          <p:nvPr/>
        </p:nvSpPr>
        <p:spPr bwMode="auto">
          <a:xfrm>
            <a:off x="304800" y="6324600"/>
            <a:ext cx="3048000" cy="338532"/>
          </a:xfrm>
          <a:prstGeom prst="rect">
            <a:avLst/>
          </a:prstGeom>
          <a:noFill/>
          <a:ln w="12700">
            <a:noFill/>
            <a:miter lim="800000"/>
            <a:headEnd/>
            <a:tailEnd/>
          </a:ln>
          <a:effectLst/>
        </p:spPr>
        <p:txBody>
          <a:bodyPr wrap="square" lIns="91417" tIns="45709" rIns="91417" bIns="45709">
            <a:spAutoFit/>
          </a:bodyPr>
          <a:lstStyle/>
          <a:p>
            <a:pPr eaLnBrk="0" hangingPunct="0">
              <a:spcBef>
                <a:spcPct val="50000"/>
              </a:spcBef>
            </a:pPr>
            <a:r>
              <a:rPr lang="en-US" sz="1600" dirty="0" err="1" smtClean="0">
                <a:latin typeface="+mn-lt"/>
              </a:rPr>
              <a:t>Fundação</a:t>
            </a:r>
            <a:r>
              <a:rPr lang="en-US" sz="1600" dirty="0" smtClean="0">
                <a:latin typeface="+mn-lt"/>
              </a:rPr>
              <a:t> de Cal Karst</a:t>
            </a:r>
            <a:endParaRPr lang="en-US" sz="1600" dirty="0">
              <a:latin typeface="+mn-lt"/>
            </a:endParaRPr>
          </a:p>
        </p:txBody>
      </p:sp>
      <p:sp>
        <p:nvSpPr>
          <p:cNvPr id="268365" name="Line 77"/>
          <p:cNvSpPr>
            <a:spLocks noChangeShapeType="1"/>
          </p:cNvSpPr>
          <p:nvPr/>
        </p:nvSpPr>
        <p:spPr bwMode="auto">
          <a:xfrm>
            <a:off x="4438649" y="4886325"/>
            <a:ext cx="84139" cy="0"/>
          </a:xfrm>
          <a:prstGeom prst="line">
            <a:avLst/>
          </a:prstGeom>
          <a:noFill/>
          <a:ln w="12700">
            <a:solidFill>
              <a:schemeClr val="bg2"/>
            </a:solidFill>
            <a:round/>
            <a:headEnd/>
            <a:tailEnd/>
          </a:ln>
          <a:effectLst/>
        </p:spPr>
        <p:txBody>
          <a:bodyPr/>
          <a:lstStyle/>
          <a:p>
            <a:endParaRPr lang="en-US"/>
          </a:p>
        </p:txBody>
      </p:sp>
      <p:sp>
        <p:nvSpPr>
          <p:cNvPr id="268375" name="Rectangle 87"/>
          <p:cNvSpPr>
            <a:spLocks noGrp="1" noChangeArrowheads="1"/>
          </p:cNvSpPr>
          <p:nvPr>
            <p:ph type="title"/>
          </p:nvPr>
        </p:nvSpPr>
        <p:spPr>
          <a:xfrm>
            <a:off x="701903" y="0"/>
            <a:ext cx="7772400" cy="685800"/>
          </a:xfrm>
          <a:noFill/>
          <a:ln/>
        </p:spPr>
        <p:txBody>
          <a:bodyPr lIns="90465" tIns="44439" rIns="90465" bIns="44439"/>
          <a:lstStyle/>
          <a:p>
            <a:r>
              <a:rPr lang="pt-BR" smtClean="0"/>
              <a:t>Seção Transversal Geral</a:t>
            </a:r>
            <a:endParaRPr lang="pt-BR"/>
          </a:p>
        </p:txBody>
      </p:sp>
      <p:cxnSp>
        <p:nvCxnSpPr>
          <p:cNvPr id="66" name="Straight Connector 65"/>
          <p:cNvCxnSpPr/>
          <p:nvPr/>
        </p:nvCxnSpPr>
        <p:spPr>
          <a:xfrm rot="10800000">
            <a:off x="3429000" y="2819400"/>
            <a:ext cx="121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3314700" y="2506980"/>
            <a:ext cx="1524000" cy="338554"/>
          </a:xfrm>
          <a:prstGeom prst="rect">
            <a:avLst/>
          </a:prstGeom>
          <a:noFill/>
        </p:spPr>
        <p:txBody>
          <a:bodyPr wrap="square" rtlCol="0">
            <a:spAutoFit/>
          </a:bodyPr>
          <a:lstStyle/>
          <a:p>
            <a:r>
              <a:rPr lang="en-US" sz="1600" dirty="0" smtClean="0"/>
              <a:t>Elev. 235.6 m</a:t>
            </a:r>
            <a:endParaRPr lang="en-US" sz="1600" dirty="0"/>
          </a:p>
        </p:txBody>
      </p:sp>
      <p:sp>
        <p:nvSpPr>
          <p:cNvPr id="68" name="TextBox 67"/>
          <p:cNvSpPr txBox="1"/>
          <p:nvPr/>
        </p:nvSpPr>
        <p:spPr>
          <a:xfrm>
            <a:off x="-1" y="3352800"/>
            <a:ext cx="2781299" cy="338554"/>
          </a:xfrm>
          <a:prstGeom prst="rect">
            <a:avLst/>
          </a:prstGeom>
          <a:noFill/>
        </p:spPr>
        <p:txBody>
          <a:bodyPr wrap="square" rtlCol="0">
            <a:spAutoFit/>
          </a:bodyPr>
          <a:lstStyle/>
          <a:p>
            <a:r>
              <a:rPr lang="en-US" sz="1600" dirty="0" err="1" smtClean="0"/>
              <a:t>Topo</a:t>
            </a:r>
            <a:r>
              <a:rPr lang="en-US" sz="1600" dirty="0" smtClean="0"/>
              <a:t> da Rocha, elev. 173 ±</a:t>
            </a:r>
            <a:endParaRPr lang="en-US" sz="1600" dirty="0"/>
          </a:p>
        </p:txBody>
      </p:sp>
      <p:cxnSp>
        <p:nvCxnSpPr>
          <p:cNvPr id="71" name="Straight Arrow Connector 70"/>
          <p:cNvCxnSpPr/>
          <p:nvPr/>
        </p:nvCxnSpPr>
        <p:spPr>
          <a:xfrm>
            <a:off x="1600200" y="3657600"/>
            <a:ext cx="228600" cy="1219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4" name="Curved Connector 73"/>
          <p:cNvCxnSpPr/>
          <p:nvPr/>
        </p:nvCxnSpPr>
        <p:spPr>
          <a:xfrm>
            <a:off x="5029200" y="4800600"/>
            <a:ext cx="457200" cy="76200"/>
          </a:xfrm>
          <a:prstGeom prst="curvedConnector3">
            <a:avLst>
              <a:gd name="adj1" fmla="val 50000"/>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2" name="Curved Connector 81"/>
          <p:cNvCxnSpPr>
            <a:stCxn id="268331" idx="1"/>
          </p:cNvCxnSpPr>
          <p:nvPr/>
        </p:nvCxnSpPr>
        <p:spPr>
          <a:xfrm rot="10800000">
            <a:off x="2514600" y="4724403"/>
            <a:ext cx="533400" cy="77675"/>
          </a:xfrm>
          <a:prstGeom prst="curvedConnector3">
            <a:avLst>
              <a:gd name="adj1" fmla="val 50000"/>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Slide Number Placeholder 68"/>
          <p:cNvSpPr>
            <a:spLocks noGrp="1"/>
          </p:cNvSpPr>
          <p:nvPr>
            <p:ph type="sldNum" sz="quarter" idx="10"/>
          </p:nvPr>
        </p:nvSpPr>
        <p:spPr/>
        <p:txBody>
          <a:bodyPr/>
          <a:lstStyle/>
          <a:p>
            <a:fld id="{D03CC7D5-AADD-49FA-8209-475AB0712B2E}" type="slidenum">
              <a:rPr lang="en-US" smtClean="0"/>
              <a:pPr/>
              <a:t>10</a:t>
            </a:fld>
            <a:endParaRPr lang="en-US"/>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idx="4294967295"/>
          </p:nvPr>
        </p:nvSpPr>
        <p:spPr>
          <a:xfrm>
            <a:off x="457200" y="0"/>
            <a:ext cx="8229600" cy="715962"/>
          </a:xfrm>
        </p:spPr>
        <p:txBody>
          <a:bodyPr/>
          <a:lstStyle/>
          <a:p>
            <a:pPr algn="ctr"/>
            <a:r>
              <a:rPr lang="en-US" dirty="0" err="1" smtClean="0"/>
              <a:t>Planta</a:t>
            </a:r>
            <a:r>
              <a:rPr lang="en-US" dirty="0" smtClean="0"/>
              <a:t> do </a:t>
            </a:r>
            <a:r>
              <a:rPr lang="en-US" dirty="0" err="1" smtClean="0"/>
              <a:t>Aterro</a:t>
            </a:r>
            <a:endParaRPr lang="en-US" dirty="0"/>
          </a:p>
        </p:txBody>
      </p:sp>
      <p:sp>
        <p:nvSpPr>
          <p:cNvPr id="3189763" name="Freeform 3"/>
          <p:cNvSpPr>
            <a:spLocks/>
          </p:cNvSpPr>
          <p:nvPr/>
        </p:nvSpPr>
        <p:spPr bwMode="auto">
          <a:xfrm>
            <a:off x="0" y="3924300"/>
            <a:ext cx="9156700" cy="254000"/>
          </a:xfrm>
          <a:custGeom>
            <a:avLst/>
            <a:gdLst>
              <a:gd name="T0" fmla="*/ 0 w 5768"/>
              <a:gd name="T1" fmla="*/ 0 h 160"/>
              <a:gd name="T2" fmla="*/ 360 w 5768"/>
              <a:gd name="T3" fmla="*/ 120 h 160"/>
              <a:gd name="T4" fmla="*/ 5768 w 5768"/>
              <a:gd name="T5" fmla="*/ 112 h 160"/>
              <a:gd name="T6" fmla="*/ 5768 w 5768"/>
              <a:gd name="T7" fmla="*/ 160 h 160"/>
              <a:gd name="T8" fmla="*/ 336 w 5768"/>
              <a:gd name="T9" fmla="*/ 160 h 160"/>
              <a:gd name="T10" fmla="*/ 8 w 5768"/>
              <a:gd name="T11" fmla="*/ 64 h 160"/>
              <a:gd name="T12" fmla="*/ 0 w 5768"/>
              <a:gd name="T13" fmla="*/ 0 h 160"/>
              <a:gd name="T14" fmla="*/ 0 60000 65536"/>
              <a:gd name="T15" fmla="*/ 0 60000 65536"/>
              <a:gd name="T16" fmla="*/ 0 60000 65536"/>
              <a:gd name="T17" fmla="*/ 0 60000 65536"/>
              <a:gd name="T18" fmla="*/ 0 60000 65536"/>
              <a:gd name="T19" fmla="*/ 0 60000 65536"/>
              <a:gd name="T20" fmla="*/ 0 60000 65536"/>
              <a:gd name="T21" fmla="*/ 0 w 5768"/>
              <a:gd name="T22" fmla="*/ 0 h 160"/>
              <a:gd name="T23" fmla="*/ 5768 w 5768"/>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8" h="160">
                <a:moveTo>
                  <a:pt x="0" y="0"/>
                </a:moveTo>
                <a:lnTo>
                  <a:pt x="360" y="120"/>
                </a:lnTo>
                <a:lnTo>
                  <a:pt x="5768" y="112"/>
                </a:lnTo>
                <a:lnTo>
                  <a:pt x="5768" y="160"/>
                </a:lnTo>
                <a:lnTo>
                  <a:pt x="336" y="160"/>
                </a:lnTo>
                <a:lnTo>
                  <a:pt x="8" y="64"/>
                </a:lnTo>
                <a:lnTo>
                  <a:pt x="0" y="0"/>
                </a:lnTo>
                <a:close/>
              </a:path>
            </a:pathLst>
          </a:custGeom>
          <a:solidFill>
            <a:srgbClr val="808080"/>
          </a:solidFill>
          <a:ln w="12700">
            <a:solidFill>
              <a:schemeClr val="tx1"/>
            </a:solidFill>
            <a:round/>
            <a:headEnd/>
            <a:tailEnd/>
          </a:ln>
        </p:spPr>
        <p:txBody>
          <a:bodyPr/>
          <a:lstStyle/>
          <a:p>
            <a:pPr algn="l" eaLnBrk="1" hangingPunct="1"/>
            <a:endParaRPr lang="en-US" sz="1800">
              <a:effectLst/>
              <a:latin typeface="Arial" charset="0"/>
            </a:endParaRPr>
          </a:p>
        </p:txBody>
      </p:sp>
      <p:sp>
        <p:nvSpPr>
          <p:cNvPr id="3189764" name="Freeform 4" descr="Stationery"/>
          <p:cNvSpPr>
            <a:spLocks/>
          </p:cNvSpPr>
          <p:nvPr/>
        </p:nvSpPr>
        <p:spPr bwMode="auto">
          <a:xfrm>
            <a:off x="-12700" y="4025900"/>
            <a:ext cx="8331200" cy="2565400"/>
          </a:xfrm>
          <a:custGeom>
            <a:avLst/>
            <a:gdLst>
              <a:gd name="T0" fmla="*/ 0 w 5200"/>
              <a:gd name="T1" fmla="*/ 0 h 1608"/>
              <a:gd name="T2" fmla="*/ 0 w 5200"/>
              <a:gd name="T3" fmla="*/ 376 h 1608"/>
              <a:gd name="T4" fmla="*/ 192 w 5200"/>
              <a:gd name="T5" fmla="*/ 480 h 1608"/>
              <a:gd name="T6" fmla="*/ 464 w 5200"/>
              <a:gd name="T7" fmla="*/ 488 h 1608"/>
              <a:gd name="T8" fmla="*/ 680 w 5200"/>
              <a:gd name="T9" fmla="*/ 488 h 1608"/>
              <a:gd name="T10" fmla="*/ 768 w 5200"/>
              <a:gd name="T11" fmla="*/ 592 h 1608"/>
              <a:gd name="T12" fmla="*/ 840 w 5200"/>
              <a:gd name="T13" fmla="*/ 464 h 1608"/>
              <a:gd name="T14" fmla="*/ 1360 w 5200"/>
              <a:gd name="T15" fmla="*/ 760 h 1608"/>
              <a:gd name="T16" fmla="*/ 1304 w 5200"/>
              <a:gd name="T17" fmla="*/ 888 h 1608"/>
              <a:gd name="T18" fmla="*/ 1672 w 5200"/>
              <a:gd name="T19" fmla="*/ 1312 h 1608"/>
              <a:gd name="T20" fmla="*/ 1832 w 5200"/>
              <a:gd name="T21" fmla="*/ 1328 h 1608"/>
              <a:gd name="T22" fmla="*/ 1984 w 5200"/>
              <a:gd name="T23" fmla="*/ 1352 h 1608"/>
              <a:gd name="T24" fmla="*/ 2176 w 5200"/>
              <a:gd name="T25" fmla="*/ 1352 h 1608"/>
              <a:gd name="T26" fmla="*/ 2336 w 5200"/>
              <a:gd name="T27" fmla="*/ 1352 h 1608"/>
              <a:gd name="T28" fmla="*/ 2496 w 5200"/>
              <a:gd name="T29" fmla="*/ 1312 h 1608"/>
              <a:gd name="T30" fmla="*/ 2808 w 5200"/>
              <a:gd name="T31" fmla="*/ 1040 h 1608"/>
              <a:gd name="T32" fmla="*/ 2872 w 5200"/>
              <a:gd name="T33" fmla="*/ 1008 h 1608"/>
              <a:gd name="T34" fmla="*/ 2928 w 5200"/>
              <a:gd name="T35" fmla="*/ 1040 h 1608"/>
              <a:gd name="T36" fmla="*/ 3184 w 5200"/>
              <a:gd name="T37" fmla="*/ 1328 h 1608"/>
              <a:gd name="T38" fmla="*/ 3240 w 5200"/>
              <a:gd name="T39" fmla="*/ 1336 h 1608"/>
              <a:gd name="T40" fmla="*/ 3328 w 5200"/>
              <a:gd name="T41" fmla="*/ 1184 h 1608"/>
              <a:gd name="T42" fmla="*/ 3424 w 5200"/>
              <a:gd name="T43" fmla="*/ 1088 h 1608"/>
              <a:gd name="T44" fmla="*/ 3512 w 5200"/>
              <a:gd name="T45" fmla="*/ 1072 h 1608"/>
              <a:gd name="T46" fmla="*/ 3632 w 5200"/>
              <a:gd name="T47" fmla="*/ 1168 h 1608"/>
              <a:gd name="T48" fmla="*/ 3728 w 5200"/>
              <a:gd name="T49" fmla="*/ 1352 h 1608"/>
              <a:gd name="T50" fmla="*/ 3792 w 5200"/>
              <a:gd name="T51" fmla="*/ 1472 h 1608"/>
              <a:gd name="T52" fmla="*/ 3928 w 5200"/>
              <a:gd name="T53" fmla="*/ 1576 h 1608"/>
              <a:gd name="T54" fmla="*/ 4088 w 5200"/>
              <a:gd name="T55" fmla="*/ 1608 h 1608"/>
              <a:gd name="T56" fmla="*/ 4152 w 5200"/>
              <a:gd name="T57" fmla="*/ 1608 h 1608"/>
              <a:gd name="T58" fmla="*/ 4352 w 5200"/>
              <a:gd name="T59" fmla="*/ 1392 h 1608"/>
              <a:gd name="T60" fmla="*/ 4312 w 5200"/>
              <a:gd name="T61" fmla="*/ 1312 h 1608"/>
              <a:gd name="T62" fmla="*/ 5096 w 5200"/>
              <a:gd name="T63" fmla="*/ 592 h 1608"/>
              <a:gd name="T64" fmla="*/ 5136 w 5200"/>
              <a:gd name="T65" fmla="*/ 528 h 1608"/>
              <a:gd name="T66" fmla="*/ 5160 w 5200"/>
              <a:gd name="T67" fmla="*/ 368 h 1608"/>
              <a:gd name="T68" fmla="*/ 5200 w 5200"/>
              <a:gd name="T69" fmla="*/ 200 h 1608"/>
              <a:gd name="T70" fmla="*/ 4808 w 5200"/>
              <a:gd name="T71" fmla="*/ 88 h 1608"/>
              <a:gd name="T72" fmla="*/ 368 w 5200"/>
              <a:gd name="T73" fmla="*/ 88 h 1608"/>
              <a:gd name="T74" fmla="*/ 280 w 5200"/>
              <a:gd name="T75" fmla="*/ 88 h 1608"/>
              <a:gd name="T76" fmla="*/ 152 w 5200"/>
              <a:gd name="T77" fmla="*/ 48 h 1608"/>
              <a:gd name="T78" fmla="*/ 0 w 5200"/>
              <a:gd name="T79" fmla="*/ 0 h 160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200"/>
              <a:gd name="T121" fmla="*/ 0 h 1608"/>
              <a:gd name="T122" fmla="*/ 5200 w 5200"/>
              <a:gd name="T123" fmla="*/ 1608 h 160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200" h="1608">
                <a:moveTo>
                  <a:pt x="0" y="0"/>
                </a:moveTo>
                <a:lnTo>
                  <a:pt x="0" y="376"/>
                </a:lnTo>
                <a:lnTo>
                  <a:pt x="192" y="480"/>
                </a:lnTo>
                <a:lnTo>
                  <a:pt x="464" y="488"/>
                </a:lnTo>
                <a:lnTo>
                  <a:pt x="680" y="488"/>
                </a:lnTo>
                <a:lnTo>
                  <a:pt x="768" y="592"/>
                </a:lnTo>
                <a:lnTo>
                  <a:pt x="840" y="464"/>
                </a:lnTo>
                <a:lnTo>
                  <a:pt x="1360" y="760"/>
                </a:lnTo>
                <a:lnTo>
                  <a:pt x="1304" y="888"/>
                </a:lnTo>
                <a:lnTo>
                  <a:pt x="1672" y="1312"/>
                </a:lnTo>
                <a:lnTo>
                  <a:pt x="1832" y="1328"/>
                </a:lnTo>
                <a:lnTo>
                  <a:pt x="1984" y="1352"/>
                </a:lnTo>
                <a:lnTo>
                  <a:pt x="2176" y="1352"/>
                </a:lnTo>
                <a:lnTo>
                  <a:pt x="2336" y="1352"/>
                </a:lnTo>
                <a:lnTo>
                  <a:pt x="2496" y="1312"/>
                </a:lnTo>
                <a:lnTo>
                  <a:pt x="2808" y="1040"/>
                </a:lnTo>
                <a:lnTo>
                  <a:pt x="2872" y="1008"/>
                </a:lnTo>
                <a:lnTo>
                  <a:pt x="2928" y="1040"/>
                </a:lnTo>
                <a:lnTo>
                  <a:pt x="3184" y="1328"/>
                </a:lnTo>
                <a:lnTo>
                  <a:pt x="3240" y="1336"/>
                </a:lnTo>
                <a:lnTo>
                  <a:pt x="3328" y="1184"/>
                </a:lnTo>
                <a:lnTo>
                  <a:pt x="3424" y="1088"/>
                </a:lnTo>
                <a:lnTo>
                  <a:pt x="3512" y="1072"/>
                </a:lnTo>
                <a:lnTo>
                  <a:pt x="3632" y="1168"/>
                </a:lnTo>
                <a:lnTo>
                  <a:pt x="3728" y="1352"/>
                </a:lnTo>
                <a:lnTo>
                  <a:pt x="3792" y="1472"/>
                </a:lnTo>
                <a:lnTo>
                  <a:pt x="3928" y="1576"/>
                </a:lnTo>
                <a:lnTo>
                  <a:pt x="4088" y="1608"/>
                </a:lnTo>
                <a:lnTo>
                  <a:pt x="4152" y="1608"/>
                </a:lnTo>
                <a:lnTo>
                  <a:pt x="4352" y="1392"/>
                </a:lnTo>
                <a:lnTo>
                  <a:pt x="4312" y="1312"/>
                </a:lnTo>
                <a:lnTo>
                  <a:pt x="5096" y="592"/>
                </a:lnTo>
                <a:lnTo>
                  <a:pt x="5136" y="528"/>
                </a:lnTo>
                <a:lnTo>
                  <a:pt x="5160" y="368"/>
                </a:lnTo>
                <a:lnTo>
                  <a:pt x="5200" y="200"/>
                </a:lnTo>
                <a:lnTo>
                  <a:pt x="4808" y="88"/>
                </a:lnTo>
                <a:lnTo>
                  <a:pt x="368" y="88"/>
                </a:lnTo>
                <a:lnTo>
                  <a:pt x="280" y="88"/>
                </a:lnTo>
                <a:lnTo>
                  <a:pt x="152" y="48"/>
                </a:lnTo>
                <a:lnTo>
                  <a:pt x="0" y="0"/>
                </a:lnTo>
                <a:close/>
              </a:path>
            </a:pathLst>
          </a:custGeom>
          <a:blipFill dpi="0" rotWithShape="1">
            <a:blip r:embed="rId3" cstate="print">
              <a:alphaModFix amt="40000"/>
            </a:blip>
            <a:srcRect/>
            <a:tile tx="0" ty="0" sx="100000" sy="100000" flip="none" algn="tl"/>
          </a:blipFill>
          <a:ln w="12700">
            <a:solidFill>
              <a:srgbClr val="C0C0C0"/>
            </a:solidFill>
            <a:round/>
            <a:headEnd/>
            <a:tailEnd/>
          </a:ln>
        </p:spPr>
        <p:txBody>
          <a:bodyPr/>
          <a:lstStyle/>
          <a:p>
            <a:pPr algn="l" eaLnBrk="1" hangingPunct="1"/>
            <a:endParaRPr lang="en-US" sz="1800">
              <a:effectLst/>
              <a:latin typeface="Arial" charset="0"/>
            </a:endParaRPr>
          </a:p>
        </p:txBody>
      </p:sp>
      <p:sp>
        <p:nvSpPr>
          <p:cNvPr id="3189765" name="Freeform 5" descr="Newsprint"/>
          <p:cNvSpPr>
            <a:spLocks/>
          </p:cNvSpPr>
          <p:nvPr/>
        </p:nvSpPr>
        <p:spPr bwMode="auto">
          <a:xfrm>
            <a:off x="7391400" y="4191000"/>
            <a:ext cx="1778000" cy="660400"/>
          </a:xfrm>
          <a:custGeom>
            <a:avLst/>
            <a:gdLst>
              <a:gd name="T0" fmla="*/ 0 w 976"/>
              <a:gd name="T1" fmla="*/ 8 h 416"/>
              <a:gd name="T2" fmla="*/ 416 w 976"/>
              <a:gd name="T3" fmla="*/ 136 h 416"/>
              <a:gd name="T4" fmla="*/ 464 w 976"/>
              <a:gd name="T5" fmla="*/ 144 h 416"/>
              <a:gd name="T6" fmla="*/ 504 w 976"/>
              <a:gd name="T7" fmla="*/ 192 h 416"/>
              <a:gd name="T8" fmla="*/ 504 w 976"/>
              <a:gd name="T9" fmla="*/ 416 h 416"/>
              <a:gd name="T10" fmla="*/ 968 w 976"/>
              <a:gd name="T11" fmla="*/ 416 h 416"/>
              <a:gd name="T12" fmla="*/ 976 w 976"/>
              <a:gd name="T13" fmla="*/ 0 h 416"/>
              <a:gd name="T14" fmla="*/ 0 w 976"/>
              <a:gd name="T15" fmla="*/ 8 h 416"/>
              <a:gd name="T16" fmla="*/ 0 60000 65536"/>
              <a:gd name="T17" fmla="*/ 0 60000 65536"/>
              <a:gd name="T18" fmla="*/ 0 60000 65536"/>
              <a:gd name="T19" fmla="*/ 0 60000 65536"/>
              <a:gd name="T20" fmla="*/ 0 60000 65536"/>
              <a:gd name="T21" fmla="*/ 0 60000 65536"/>
              <a:gd name="T22" fmla="*/ 0 60000 65536"/>
              <a:gd name="T23" fmla="*/ 0 60000 65536"/>
              <a:gd name="T24" fmla="*/ 0 w 976"/>
              <a:gd name="T25" fmla="*/ 0 h 416"/>
              <a:gd name="T26" fmla="*/ 976 w 976"/>
              <a:gd name="T27" fmla="*/ 416 h 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76" h="416">
                <a:moveTo>
                  <a:pt x="0" y="8"/>
                </a:moveTo>
                <a:lnTo>
                  <a:pt x="416" y="136"/>
                </a:lnTo>
                <a:lnTo>
                  <a:pt x="464" y="144"/>
                </a:lnTo>
                <a:lnTo>
                  <a:pt x="504" y="192"/>
                </a:lnTo>
                <a:lnTo>
                  <a:pt x="504" y="416"/>
                </a:lnTo>
                <a:lnTo>
                  <a:pt x="968" y="416"/>
                </a:lnTo>
                <a:lnTo>
                  <a:pt x="976" y="0"/>
                </a:lnTo>
                <a:lnTo>
                  <a:pt x="0" y="8"/>
                </a:lnTo>
                <a:close/>
              </a:path>
            </a:pathLst>
          </a:custGeom>
          <a:blipFill dpi="0" rotWithShape="1">
            <a:blip r:embed="rId4" cstate="print"/>
            <a:srcRect/>
            <a:tile tx="0" ty="0" sx="100000" sy="100000" flip="none" algn="tl"/>
          </a:blipFill>
          <a:ln w="12700">
            <a:solidFill>
              <a:schemeClr val="tx1"/>
            </a:solidFill>
            <a:round/>
            <a:headEnd/>
            <a:tailEnd/>
          </a:ln>
        </p:spPr>
        <p:txBody>
          <a:bodyPr/>
          <a:lstStyle/>
          <a:p>
            <a:pPr algn="l" eaLnBrk="1" hangingPunct="1"/>
            <a:endParaRPr lang="en-US" sz="1800">
              <a:effectLst/>
              <a:latin typeface="Arial" charset="0"/>
            </a:endParaRPr>
          </a:p>
        </p:txBody>
      </p:sp>
      <p:sp>
        <p:nvSpPr>
          <p:cNvPr id="3189770" name="Freeform 10" descr="Stationery"/>
          <p:cNvSpPr>
            <a:spLocks/>
          </p:cNvSpPr>
          <p:nvPr/>
        </p:nvSpPr>
        <p:spPr bwMode="auto">
          <a:xfrm>
            <a:off x="0" y="1760220"/>
            <a:ext cx="8382000" cy="2349500"/>
          </a:xfrm>
          <a:custGeom>
            <a:avLst/>
            <a:gdLst>
              <a:gd name="T0" fmla="*/ 0 w 5472"/>
              <a:gd name="T1" fmla="*/ 584 h 1352"/>
              <a:gd name="T2" fmla="*/ 192 w 5472"/>
              <a:gd name="T3" fmla="*/ 640 h 1352"/>
              <a:gd name="T4" fmla="*/ 272 w 5472"/>
              <a:gd name="T5" fmla="*/ 544 h 1352"/>
              <a:gd name="T6" fmla="*/ 432 w 5472"/>
              <a:gd name="T7" fmla="*/ 560 h 1352"/>
              <a:gd name="T8" fmla="*/ 744 w 5472"/>
              <a:gd name="T9" fmla="*/ 464 h 1352"/>
              <a:gd name="T10" fmla="*/ 1032 w 5472"/>
              <a:gd name="T11" fmla="*/ 376 h 1352"/>
              <a:gd name="T12" fmla="*/ 1240 w 5472"/>
              <a:gd name="T13" fmla="*/ 328 h 1352"/>
              <a:gd name="T14" fmla="*/ 1408 w 5472"/>
              <a:gd name="T15" fmla="*/ 232 h 1352"/>
              <a:gd name="T16" fmla="*/ 1504 w 5472"/>
              <a:gd name="T17" fmla="*/ 232 h 1352"/>
              <a:gd name="T18" fmla="*/ 1776 w 5472"/>
              <a:gd name="T19" fmla="*/ 256 h 1352"/>
              <a:gd name="T20" fmla="*/ 1864 w 5472"/>
              <a:gd name="T21" fmla="*/ 224 h 1352"/>
              <a:gd name="T22" fmla="*/ 2160 w 5472"/>
              <a:gd name="T23" fmla="*/ 256 h 1352"/>
              <a:gd name="T24" fmla="*/ 2336 w 5472"/>
              <a:gd name="T25" fmla="*/ 200 h 1352"/>
              <a:gd name="T26" fmla="*/ 2424 w 5472"/>
              <a:gd name="T27" fmla="*/ 200 h 1352"/>
              <a:gd name="T28" fmla="*/ 2832 w 5472"/>
              <a:gd name="T29" fmla="*/ 320 h 1352"/>
              <a:gd name="T30" fmla="*/ 3016 w 5472"/>
              <a:gd name="T31" fmla="*/ 392 h 1352"/>
              <a:gd name="T32" fmla="*/ 3136 w 5472"/>
              <a:gd name="T33" fmla="*/ 432 h 1352"/>
              <a:gd name="T34" fmla="*/ 3344 w 5472"/>
              <a:gd name="T35" fmla="*/ 448 h 1352"/>
              <a:gd name="T36" fmla="*/ 3856 w 5472"/>
              <a:gd name="T37" fmla="*/ 0 h 1352"/>
              <a:gd name="T38" fmla="*/ 4088 w 5472"/>
              <a:gd name="T39" fmla="*/ 208 h 1352"/>
              <a:gd name="T40" fmla="*/ 4168 w 5472"/>
              <a:gd name="T41" fmla="*/ 248 h 1352"/>
              <a:gd name="T42" fmla="*/ 4240 w 5472"/>
              <a:gd name="T43" fmla="*/ 256 h 1352"/>
              <a:gd name="T44" fmla="*/ 4344 w 5472"/>
              <a:gd name="T45" fmla="*/ 240 h 1352"/>
              <a:gd name="T46" fmla="*/ 4424 w 5472"/>
              <a:gd name="T47" fmla="*/ 272 h 1352"/>
              <a:gd name="T48" fmla="*/ 4432 w 5472"/>
              <a:gd name="T49" fmla="*/ 376 h 1352"/>
              <a:gd name="T50" fmla="*/ 4504 w 5472"/>
              <a:gd name="T51" fmla="*/ 448 h 1352"/>
              <a:gd name="T52" fmla="*/ 4600 w 5472"/>
              <a:gd name="T53" fmla="*/ 488 h 1352"/>
              <a:gd name="T54" fmla="*/ 4744 w 5472"/>
              <a:gd name="T55" fmla="*/ 360 h 1352"/>
              <a:gd name="T56" fmla="*/ 4840 w 5472"/>
              <a:gd name="T57" fmla="*/ 344 h 1352"/>
              <a:gd name="T58" fmla="*/ 4968 w 5472"/>
              <a:gd name="T59" fmla="*/ 408 h 1352"/>
              <a:gd name="T60" fmla="*/ 5096 w 5472"/>
              <a:gd name="T61" fmla="*/ 504 h 1352"/>
              <a:gd name="T62" fmla="*/ 5184 w 5472"/>
              <a:gd name="T63" fmla="*/ 656 h 1352"/>
              <a:gd name="T64" fmla="*/ 5248 w 5472"/>
              <a:gd name="T65" fmla="*/ 800 h 1352"/>
              <a:gd name="T66" fmla="*/ 5328 w 5472"/>
              <a:gd name="T67" fmla="*/ 904 h 1352"/>
              <a:gd name="T68" fmla="*/ 5376 w 5472"/>
              <a:gd name="T69" fmla="*/ 944 h 1352"/>
              <a:gd name="T70" fmla="*/ 5456 w 5472"/>
              <a:gd name="T71" fmla="*/ 1072 h 1352"/>
              <a:gd name="T72" fmla="*/ 5472 w 5472"/>
              <a:gd name="T73" fmla="*/ 1336 h 1352"/>
              <a:gd name="T74" fmla="*/ 360 w 5472"/>
              <a:gd name="T75" fmla="*/ 1352 h 1352"/>
              <a:gd name="T76" fmla="*/ 0 w 5472"/>
              <a:gd name="T77" fmla="*/ 1240 h 1352"/>
              <a:gd name="T78" fmla="*/ 0 w 5472"/>
              <a:gd name="T79" fmla="*/ 584 h 135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472"/>
              <a:gd name="T121" fmla="*/ 0 h 1352"/>
              <a:gd name="T122" fmla="*/ 5472 w 5472"/>
              <a:gd name="T123" fmla="*/ 1352 h 135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472" h="1352">
                <a:moveTo>
                  <a:pt x="0" y="584"/>
                </a:moveTo>
                <a:lnTo>
                  <a:pt x="192" y="640"/>
                </a:lnTo>
                <a:lnTo>
                  <a:pt x="272" y="544"/>
                </a:lnTo>
                <a:lnTo>
                  <a:pt x="432" y="560"/>
                </a:lnTo>
                <a:lnTo>
                  <a:pt x="744" y="464"/>
                </a:lnTo>
                <a:lnTo>
                  <a:pt x="1032" y="376"/>
                </a:lnTo>
                <a:lnTo>
                  <a:pt x="1240" y="328"/>
                </a:lnTo>
                <a:lnTo>
                  <a:pt x="1408" y="232"/>
                </a:lnTo>
                <a:lnTo>
                  <a:pt x="1504" y="232"/>
                </a:lnTo>
                <a:lnTo>
                  <a:pt x="1776" y="256"/>
                </a:lnTo>
                <a:lnTo>
                  <a:pt x="1864" y="224"/>
                </a:lnTo>
                <a:lnTo>
                  <a:pt x="2160" y="256"/>
                </a:lnTo>
                <a:lnTo>
                  <a:pt x="2336" y="200"/>
                </a:lnTo>
                <a:lnTo>
                  <a:pt x="2424" y="200"/>
                </a:lnTo>
                <a:lnTo>
                  <a:pt x="2832" y="320"/>
                </a:lnTo>
                <a:lnTo>
                  <a:pt x="3016" y="392"/>
                </a:lnTo>
                <a:lnTo>
                  <a:pt x="3136" y="432"/>
                </a:lnTo>
                <a:lnTo>
                  <a:pt x="3344" y="448"/>
                </a:lnTo>
                <a:lnTo>
                  <a:pt x="3856" y="0"/>
                </a:lnTo>
                <a:lnTo>
                  <a:pt x="4088" y="208"/>
                </a:lnTo>
                <a:lnTo>
                  <a:pt x="4168" y="248"/>
                </a:lnTo>
                <a:lnTo>
                  <a:pt x="4240" y="256"/>
                </a:lnTo>
                <a:lnTo>
                  <a:pt x="4344" y="240"/>
                </a:lnTo>
                <a:lnTo>
                  <a:pt x="4424" y="272"/>
                </a:lnTo>
                <a:lnTo>
                  <a:pt x="4432" y="376"/>
                </a:lnTo>
                <a:lnTo>
                  <a:pt x="4504" y="448"/>
                </a:lnTo>
                <a:lnTo>
                  <a:pt x="4600" y="488"/>
                </a:lnTo>
                <a:lnTo>
                  <a:pt x="4744" y="360"/>
                </a:lnTo>
                <a:lnTo>
                  <a:pt x="4840" y="344"/>
                </a:lnTo>
                <a:lnTo>
                  <a:pt x="4968" y="408"/>
                </a:lnTo>
                <a:lnTo>
                  <a:pt x="5096" y="504"/>
                </a:lnTo>
                <a:lnTo>
                  <a:pt x="5184" y="656"/>
                </a:lnTo>
                <a:lnTo>
                  <a:pt x="5248" y="800"/>
                </a:lnTo>
                <a:lnTo>
                  <a:pt x="5328" y="904"/>
                </a:lnTo>
                <a:lnTo>
                  <a:pt x="5376" y="944"/>
                </a:lnTo>
                <a:lnTo>
                  <a:pt x="5456" y="1072"/>
                </a:lnTo>
                <a:lnTo>
                  <a:pt x="5472" y="1336"/>
                </a:lnTo>
                <a:lnTo>
                  <a:pt x="360" y="1352"/>
                </a:lnTo>
                <a:lnTo>
                  <a:pt x="0" y="1240"/>
                </a:lnTo>
                <a:lnTo>
                  <a:pt x="0" y="584"/>
                </a:lnTo>
                <a:close/>
              </a:path>
            </a:pathLst>
          </a:custGeom>
          <a:blipFill dpi="0" rotWithShape="1">
            <a:blip r:embed="rId3" cstate="print">
              <a:alphaModFix amt="40000"/>
            </a:blip>
            <a:srcRect/>
            <a:tile tx="0" ty="0" sx="100000" sy="100000" flip="none" algn="tl"/>
          </a:blipFill>
          <a:ln w="12700">
            <a:solidFill>
              <a:schemeClr val="tx1"/>
            </a:solidFill>
            <a:round/>
            <a:headEnd/>
            <a:tailEnd/>
          </a:ln>
        </p:spPr>
        <p:txBody>
          <a:bodyPr/>
          <a:lstStyle/>
          <a:p>
            <a:pPr algn="l" eaLnBrk="1" hangingPunct="1"/>
            <a:endParaRPr lang="en-US" sz="1800">
              <a:effectLst/>
              <a:latin typeface="Arial" charset="0"/>
            </a:endParaRPr>
          </a:p>
        </p:txBody>
      </p:sp>
      <p:sp>
        <p:nvSpPr>
          <p:cNvPr id="3189766" name="Freeform 6" descr="Newsprint"/>
          <p:cNvSpPr>
            <a:spLocks/>
          </p:cNvSpPr>
          <p:nvPr/>
        </p:nvSpPr>
        <p:spPr bwMode="auto">
          <a:xfrm rot="-214580">
            <a:off x="8394700" y="3962400"/>
            <a:ext cx="736600" cy="152400"/>
          </a:xfrm>
          <a:custGeom>
            <a:avLst/>
            <a:gdLst>
              <a:gd name="T0" fmla="*/ 0 w 344"/>
              <a:gd name="T1" fmla="*/ 48 h 56"/>
              <a:gd name="T2" fmla="*/ 0 w 344"/>
              <a:gd name="T3" fmla="*/ 0 h 56"/>
              <a:gd name="T4" fmla="*/ 344 w 344"/>
              <a:gd name="T5" fmla="*/ 8 h 56"/>
              <a:gd name="T6" fmla="*/ 344 w 344"/>
              <a:gd name="T7" fmla="*/ 56 h 56"/>
              <a:gd name="T8" fmla="*/ 0 w 344"/>
              <a:gd name="T9" fmla="*/ 48 h 56"/>
              <a:gd name="T10" fmla="*/ 0 60000 65536"/>
              <a:gd name="T11" fmla="*/ 0 60000 65536"/>
              <a:gd name="T12" fmla="*/ 0 60000 65536"/>
              <a:gd name="T13" fmla="*/ 0 60000 65536"/>
              <a:gd name="T14" fmla="*/ 0 60000 65536"/>
              <a:gd name="T15" fmla="*/ 0 w 344"/>
              <a:gd name="T16" fmla="*/ 0 h 56"/>
              <a:gd name="T17" fmla="*/ 344 w 344"/>
              <a:gd name="T18" fmla="*/ 56 h 56"/>
            </a:gdLst>
            <a:ahLst/>
            <a:cxnLst>
              <a:cxn ang="T10">
                <a:pos x="T0" y="T1"/>
              </a:cxn>
              <a:cxn ang="T11">
                <a:pos x="T2" y="T3"/>
              </a:cxn>
              <a:cxn ang="T12">
                <a:pos x="T4" y="T5"/>
              </a:cxn>
              <a:cxn ang="T13">
                <a:pos x="T6" y="T7"/>
              </a:cxn>
              <a:cxn ang="T14">
                <a:pos x="T8" y="T9"/>
              </a:cxn>
            </a:cxnLst>
            <a:rect l="T15" t="T16" r="T17" b="T18"/>
            <a:pathLst>
              <a:path w="344" h="56">
                <a:moveTo>
                  <a:pt x="0" y="48"/>
                </a:moveTo>
                <a:lnTo>
                  <a:pt x="0" y="0"/>
                </a:lnTo>
                <a:lnTo>
                  <a:pt x="344" y="8"/>
                </a:lnTo>
                <a:lnTo>
                  <a:pt x="344" y="56"/>
                </a:lnTo>
                <a:lnTo>
                  <a:pt x="0" y="48"/>
                </a:lnTo>
                <a:close/>
              </a:path>
            </a:pathLst>
          </a:custGeom>
          <a:blipFill dpi="0" rotWithShape="1">
            <a:blip r:embed="rId4" cstate="print"/>
            <a:srcRect/>
            <a:tile tx="0" ty="0" sx="100000" sy="100000" flip="none" algn="tl"/>
          </a:blipFill>
          <a:ln w="12700">
            <a:solidFill>
              <a:schemeClr val="tx1"/>
            </a:solidFill>
            <a:round/>
            <a:headEnd/>
            <a:tailEnd/>
          </a:ln>
        </p:spPr>
        <p:txBody>
          <a:bodyPr/>
          <a:lstStyle/>
          <a:p>
            <a:pPr algn="l" eaLnBrk="1" hangingPunct="1"/>
            <a:endParaRPr lang="en-US" sz="1800">
              <a:effectLst/>
              <a:latin typeface="Arial" charset="0"/>
            </a:endParaRPr>
          </a:p>
        </p:txBody>
      </p:sp>
      <p:sp>
        <p:nvSpPr>
          <p:cNvPr id="3189767" name="Freeform 7"/>
          <p:cNvSpPr>
            <a:spLocks/>
          </p:cNvSpPr>
          <p:nvPr/>
        </p:nvSpPr>
        <p:spPr bwMode="auto">
          <a:xfrm>
            <a:off x="8610600" y="4864100"/>
            <a:ext cx="546100" cy="1460500"/>
          </a:xfrm>
          <a:custGeom>
            <a:avLst/>
            <a:gdLst>
              <a:gd name="T0" fmla="*/ 376 w 392"/>
              <a:gd name="T1" fmla="*/ 0 h 920"/>
              <a:gd name="T2" fmla="*/ 0 w 392"/>
              <a:gd name="T3" fmla="*/ 0 h 920"/>
              <a:gd name="T4" fmla="*/ 0 w 392"/>
              <a:gd name="T5" fmla="*/ 216 h 920"/>
              <a:gd name="T6" fmla="*/ 64 w 392"/>
              <a:gd name="T7" fmla="*/ 440 h 920"/>
              <a:gd name="T8" fmla="*/ 128 w 392"/>
              <a:gd name="T9" fmla="*/ 568 h 920"/>
              <a:gd name="T10" fmla="*/ 240 w 392"/>
              <a:gd name="T11" fmla="*/ 744 h 920"/>
              <a:gd name="T12" fmla="*/ 392 w 392"/>
              <a:gd name="T13" fmla="*/ 920 h 920"/>
              <a:gd name="T14" fmla="*/ 376 w 392"/>
              <a:gd name="T15" fmla="*/ 0 h 920"/>
              <a:gd name="T16" fmla="*/ 0 60000 65536"/>
              <a:gd name="T17" fmla="*/ 0 60000 65536"/>
              <a:gd name="T18" fmla="*/ 0 60000 65536"/>
              <a:gd name="T19" fmla="*/ 0 60000 65536"/>
              <a:gd name="T20" fmla="*/ 0 60000 65536"/>
              <a:gd name="T21" fmla="*/ 0 60000 65536"/>
              <a:gd name="T22" fmla="*/ 0 60000 65536"/>
              <a:gd name="T23" fmla="*/ 0 60000 65536"/>
              <a:gd name="T24" fmla="*/ 0 w 392"/>
              <a:gd name="T25" fmla="*/ 0 h 920"/>
              <a:gd name="T26" fmla="*/ 392 w 392"/>
              <a:gd name="T27" fmla="*/ 920 h 9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2" h="920">
                <a:moveTo>
                  <a:pt x="376" y="0"/>
                </a:moveTo>
                <a:lnTo>
                  <a:pt x="0" y="0"/>
                </a:lnTo>
                <a:lnTo>
                  <a:pt x="0" y="216"/>
                </a:lnTo>
                <a:lnTo>
                  <a:pt x="64" y="440"/>
                </a:lnTo>
                <a:lnTo>
                  <a:pt x="128" y="568"/>
                </a:lnTo>
                <a:lnTo>
                  <a:pt x="240" y="744"/>
                </a:lnTo>
                <a:lnTo>
                  <a:pt x="392" y="920"/>
                </a:lnTo>
                <a:lnTo>
                  <a:pt x="376" y="0"/>
                </a:lnTo>
                <a:close/>
              </a:path>
            </a:pathLst>
          </a:custGeom>
          <a:solidFill>
            <a:srgbClr val="03C0D9"/>
          </a:solidFill>
          <a:ln w="12700">
            <a:solidFill>
              <a:srgbClr val="03C0D9"/>
            </a:solidFill>
            <a:round/>
            <a:headEnd/>
            <a:tailEnd/>
          </a:ln>
        </p:spPr>
        <p:txBody>
          <a:bodyPr/>
          <a:lstStyle/>
          <a:p>
            <a:pPr algn="l" eaLnBrk="1" hangingPunct="1"/>
            <a:endParaRPr lang="en-US" sz="1800">
              <a:effectLst/>
              <a:latin typeface="Arial" charset="0"/>
            </a:endParaRPr>
          </a:p>
        </p:txBody>
      </p:sp>
      <p:sp>
        <p:nvSpPr>
          <p:cNvPr id="3189768" name="Freeform 8"/>
          <p:cNvSpPr>
            <a:spLocks/>
          </p:cNvSpPr>
          <p:nvPr/>
        </p:nvSpPr>
        <p:spPr bwMode="auto">
          <a:xfrm rot="200031">
            <a:off x="-12700" y="2806700"/>
            <a:ext cx="7750175" cy="1089025"/>
          </a:xfrm>
          <a:custGeom>
            <a:avLst/>
            <a:gdLst>
              <a:gd name="T0" fmla="*/ 120 w 4664"/>
              <a:gd name="T1" fmla="*/ 264 h 776"/>
              <a:gd name="T2" fmla="*/ 304 w 4664"/>
              <a:gd name="T3" fmla="*/ 376 h 776"/>
              <a:gd name="T4" fmla="*/ 656 w 4664"/>
              <a:gd name="T5" fmla="*/ 352 h 776"/>
              <a:gd name="T6" fmla="*/ 1040 w 4664"/>
              <a:gd name="T7" fmla="*/ 320 h 776"/>
              <a:gd name="T8" fmla="*/ 1416 w 4664"/>
              <a:gd name="T9" fmla="*/ 296 h 776"/>
              <a:gd name="T10" fmla="*/ 1704 w 4664"/>
              <a:gd name="T11" fmla="*/ 288 h 776"/>
              <a:gd name="T12" fmla="*/ 1840 w 4664"/>
              <a:gd name="T13" fmla="*/ 232 h 776"/>
              <a:gd name="T14" fmla="*/ 2024 w 4664"/>
              <a:gd name="T15" fmla="*/ 80 h 776"/>
              <a:gd name="T16" fmla="*/ 2144 w 4664"/>
              <a:gd name="T17" fmla="*/ 120 h 776"/>
              <a:gd name="T18" fmla="*/ 2272 w 4664"/>
              <a:gd name="T19" fmla="*/ 120 h 776"/>
              <a:gd name="T20" fmla="*/ 2512 w 4664"/>
              <a:gd name="T21" fmla="*/ 144 h 776"/>
              <a:gd name="T22" fmla="*/ 2728 w 4664"/>
              <a:gd name="T23" fmla="*/ 152 h 776"/>
              <a:gd name="T24" fmla="*/ 3096 w 4664"/>
              <a:gd name="T25" fmla="*/ 16 h 776"/>
              <a:gd name="T26" fmla="*/ 3976 w 4664"/>
              <a:gd name="T27" fmla="*/ 16 h 776"/>
              <a:gd name="T28" fmla="*/ 4120 w 4664"/>
              <a:gd name="T29" fmla="*/ 0 h 776"/>
              <a:gd name="T30" fmla="*/ 4320 w 4664"/>
              <a:gd name="T31" fmla="*/ 112 h 776"/>
              <a:gd name="T32" fmla="*/ 4472 w 4664"/>
              <a:gd name="T33" fmla="*/ 256 h 776"/>
              <a:gd name="T34" fmla="*/ 4592 w 4664"/>
              <a:gd name="T35" fmla="*/ 376 h 776"/>
              <a:gd name="T36" fmla="*/ 4656 w 4664"/>
              <a:gd name="T37" fmla="*/ 552 h 776"/>
              <a:gd name="T38" fmla="*/ 4664 w 4664"/>
              <a:gd name="T39" fmla="*/ 744 h 776"/>
              <a:gd name="T40" fmla="*/ 4320 w 4664"/>
              <a:gd name="T41" fmla="*/ 712 h 776"/>
              <a:gd name="T42" fmla="*/ 4040 w 4664"/>
              <a:gd name="T43" fmla="*/ 408 h 776"/>
              <a:gd name="T44" fmla="*/ 3576 w 4664"/>
              <a:gd name="T45" fmla="*/ 520 h 776"/>
              <a:gd name="T46" fmla="*/ 3280 w 4664"/>
              <a:gd name="T47" fmla="*/ 520 h 776"/>
              <a:gd name="T48" fmla="*/ 2952 w 4664"/>
              <a:gd name="T49" fmla="*/ 528 h 776"/>
              <a:gd name="T50" fmla="*/ 2704 w 4664"/>
              <a:gd name="T51" fmla="*/ 504 h 776"/>
              <a:gd name="T52" fmla="*/ 2552 w 4664"/>
              <a:gd name="T53" fmla="*/ 512 h 776"/>
              <a:gd name="T54" fmla="*/ 1976 w 4664"/>
              <a:gd name="T55" fmla="*/ 576 h 776"/>
              <a:gd name="T56" fmla="*/ 1480 w 4664"/>
              <a:gd name="T57" fmla="*/ 408 h 776"/>
              <a:gd name="T58" fmla="*/ 1104 w 4664"/>
              <a:gd name="T59" fmla="*/ 424 h 776"/>
              <a:gd name="T60" fmla="*/ 864 w 4664"/>
              <a:gd name="T61" fmla="*/ 440 h 776"/>
              <a:gd name="T62" fmla="*/ 576 w 4664"/>
              <a:gd name="T63" fmla="*/ 440 h 776"/>
              <a:gd name="T64" fmla="*/ 232 w 4664"/>
              <a:gd name="T65" fmla="*/ 448 h 776"/>
              <a:gd name="T66" fmla="*/ 48 w 4664"/>
              <a:gd name="T67" fmla="*/ 472 h 776"/>
              <a:gd name="T68" fmla="*/ 0 w 4664"/>
              <a:gd name="T69" fmla="*/ 208 h 77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64"/>
              <a:gd name="T106" fmla="*/ 0 h 776"/>
              <a:gd name="T107" fmla="*/ 4664 w 4664"/>
              <a:gd name="T108" fmla="*/ 776 h 77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64" h="776">
                <a:moveTo>
                  <a:pt x="0" y="208"/>
                </a:moveTo>
                <a:lnTo>
                  <a:pt x="120" y="264"/>
                </a:lnTo>
                <a:lnTo>
                  <a:pt x="120" y="312"/>
                </a:lnTo>
                <a:lnTo>
                  <a:pt x="304" y="376"/>
                </a:lnTo>
                <a:lnTo>
                  <a:pt x="544" y="336"/>
                </a:lnTo>
                <a:lnTo>
                  <a:pt x="656" y="352"/>
                </a:lnTo>
                <a:lnTo>
                  <a:pt x="872" y="320"/>
                </a:lnTo>
                <a:lnTo>
                  <a:pt x="1040" y="320"/>
                </a:lnTo>
                <a:lnTo>
                  <a:pt x="1256" y="288"/>
                </a:lnTo>
                <a:lnTo>
                  <a:pt x="1416" y="296"/>
                </a:lnTo>
                <a:lnTo>
                  <a:pt x="1592" y="296"/>
                </a:lnTo>
                <a:lnTo>
                  <a:pt x="1704" y="288"/>
                </a:lnTo>
                <a:lnTo>
                  <a:pt x="1760" y="232"/>
                </a:lnTo>
                <a:lnTo>
                  <a:pt x="1840" y="232"/>
                </a:lnTo>
                <a:lnTo>
                  <a:pt x="1984" y="56"/>
                </a:lnTo>
                <a:lnTo>
                  <a:pt x="2024" y="80"/>
                </a:lnTo>
                <a:lnTo>
                  <a:pt x="2080" y="56"/>
                </a:lnTo>
                <a:lnTo>
                  <a:pt x="2144" y="120"/>
                </a:lnTo>
                <a:lnTo>
                  <a:pt x="2200" y="48"/>
                </a:lnTo>
                <a:lnTo>
                  <a:pt x="2272" y="120"/>
                </a:lnTo>
                <a:lnTo>
                  <a:pt x="2368" y="104"/>
                </a:lnTo>
                <a:lnTo>
                  <a:pt x="2512" y="144"/>
                </a:lnTo>
                <a:lnTo>
                  <a:pt x="2608" y="144"/>
                </a:lnTo>
                <a:lnTo>
                  <a:pt x="2728" y="152"/>
                </a:lnTo>
                <a:lnTo>
                  <a:pt x="2952" y="16"/>
                </a:lnTo>
                <a:lnTo>
                  <a:pt x="3096" y="16"/>
                </a:lnTo>
                <a:lnTo>
                  <a:pt x="3256" y="48"/>
                </a:lnTo>
                <a:lnTo>
                  <a:pt x="3976" y="16"/>
                </a:lnTo>
                <a:lnTo>
                  <a:pt x="4048" y="8"/>
                </a:lnTo>
                <a:lnTo>
                  <a:pt x="4120" y="0"/>
                </a:lnTo>
                <a:lnTo>
                  <a:pt x="4160" y="96"/>
                </a:lnTo>
                <a:lnTo>
                  <a:pt x="4320" y="112"/>
                </a:lnTo>
                <a:lnTo>
                  <a:pt x="4384" y="160"/>
                </a:lnTo>
                <a:lnTo>
                  <a:pt x="4472" y="256"/>
                </a:lnTo>
                <a:lnTo>
                  <a:pt x="4544" y="320"/>
                </a:lnTo>
                <a:lnTo>
                  <a:pt x="4592" y="376"/>
                </a:lnTo>
                <a:lnTo>
                  <a:pt x="4632" y="472"/>
                </a:lnTo>
                <a:lnTo>
                  <a:pt x="4656" y="552"/>
                </a:lnTo>
                <a:lnTo>
                  <a:pt x="4664" y="648"/>
                </a:lnTo>
                <a:lnTo>
                  <a:pt x="4664" y="744"/>
                </a:lnTo>
                <a:lnTo>
                  <a:pt x="4416" y="776"/>
                </a:lnTo>
                <a:lnTo>
                  <a:pt x="4320" y="712"/>
                </a:lnTo>
                <a:lnTo>
                  <a:pt x="4320" y="504"/>
                </a:lnTo>
                <a:lnTo>
                  <a:pt x="4040" y="408"/>
                </a:lnTo>
                <a:lnTo>
                  <a:pt x="3784" y="464"/>
                </a:lnTo>
                <a:lnTo>
                  <a:pt x="3576" y="520"/>
                </a:lnTo>
                <a:lnTo>
                  <a:pt x="3424" y="520"/>
                </a:lnTo>
                <a:lnTo>
                  <a:pt x="3280" y="520"/>
                </a:lnTo>
                <a:lnTo>
                  <a:pt x="3008" y="536"/>
                </a:lnTo>
                <a:lnTo>
                  <a:pt x="2952" y="528"/>
                </a:lnTo>
                <a:lnTo>
                  <a:pt x="2776" y="528"/>
                </a:lnTo>
                <a:lnTo>
                  <a:pt x="2704" y="504"/>
                </a:lnTo>
                <a:lnTo>
                  <a:pt x="2632" y="544"/>
                </a:lnTo>
                <a:lnTo>
                  <a:pt x="2552" y="512"/>
                </a:lnTo>
                <a:lnTo>
                  <a:pt x="2280" y="520"/>
                </a:lnTo>
                <a:lnTo>
                  <a:pt x="1976" y="576"/>
                </a:lnTo>
                <a:lnTo>
                  <a:pt x="1920" y="408"/>
                </a:lnTo>
                <a:lnTo>
                  <a:pt x="1480" y="408"/>
                </a:lnTo>
                <a:lnTo>
                  <a:pt x="1248" y="424"/>
                </a:lnTo>
                <a:lnTo>
                  <a:pt x="1104" y="424"/>
                </a:lnTo>
                <a:lnTo>
                  <a:pt x="1032" y="424"/>
                </a:lnTo>
                <a:lnTo>
                  <a:pt x="864" y="440"/>
                </a:lnTo>
                <a:lnTo>
                  <a:pt x="784" y="416"/>
                </a:lnTo>
                <a:lnTo>
                  <a:pt x="576" y="440"/>
                </a:lnTo>
                <a:lnTo>
                  <a:pt x="368" y="448"/>
                </a:lnTo>
                <a:lnTo>
                  <a:pt x="232" y="448"/>
                </a:lnTo>
                <a:lnTo>
                  <a:pt x="144" y="456"/>
                </a:lnTo>
                <a:lnTo>
                  <a:pt x="48" y="472"/>
                </a:lnTo>
                <a:lnTo>
                  <a:pt x="0" y="456"/>
                </a:lnTo>
                <a:lnTo>
                  <a:pt x="0" y="208"/>
                </a:lnTo>
                <a:close/>
              </a:path>
            </a:pathLst>
          </a:custGeom>
          <a:solidFill>
            <a:srgbClr val="996633"/>
          </a:solidFill>
          <a:ln w="12700">
            <a:solidFill>
              <a:schemeClr val="tx1"/>
            </a:solidFill>
            <a:round/>
            <a:headEnd/>
            <a:tailEnd/>
          </a:ln>
        </p:spPr>
        <p:txBody>
          <a:bodyPr/>
          <a:lstStyle/>
          <a:p>
            <a:pPr algn="l" eaLnBrk="1" hangingPunct="1"/>
            <a:endParaRPr lang="en-US" sz="1800">
              <a:effectLst/>
              <a:latin typeface="Arial" charset="0"/>
            </a:endParaRPr>
          </a:p>
        </p:txBody>
      </p:sp>
      <p:sp>
        <p:nvSpPr>
          <p:cNvPr id="3189769" name="Freeform 9" descr="Granite"/>
          <p:cNvSpPr>
            <a:spLocks/>
          </p:cNvSpPr>
          <p:nvPr/>
        </p:nvSpPr>
        <p:spPr bwMode="auto">
          <a:xfrm rot="195503">
            <a:off x="-55563" y="3014663"/>
            <a:ext cx="7624763" cy="869950"/>
          </a:xfrm>
          <a:custGeom>
            <a:avLst/>
            <a:gdLst>
              <a:gd name="T0" fmla="*/ 200 w 4586"/>
              <a:gd name="T1" fmla="*/ 192 h 552"/>
              <a:gd name="T2" fmla="*/ 480 w 4586"/>
              <a:gd name="T3" fmla="*/ 192 h 552"/>
              <a:gd name="T4" fmla="*/ 728 w 4586"/>
              <a:gd name="T5" fmla="*/ 176 h 552"/>
              <a:gd name="T6" fmla="*/ 960 w 4586"/>
              <a:gd name="T7" fmla="*/ 144 h 552"/>
              <a:gd name="T8" fmla="*/ 1256 w 4586"/>
              <a:gd name="T9" fmla="*/ 144 h 552"/>
              <a:gd name="T10" fmla="*/ 1496 w 4586"/>
              <a:gd name="T11" fmla="*/ 112 h 552"/>
              <a:gd name="T12" fmla="*/ 1880 w 4586"/>
              <a:gd name="T13" fmla="*/ 128 h 552"/>
              <a:gd name="T14" fmla="*/ 2176 w 4586"/>
              <a:gd name="T15" fmla="*/ 96 h 552"/>
              <a:gd name="T16" fmla="*/ 2512 w 4586"/>
              <a:gd name="T17" fmla="*/ 64 h 552"/>
              <a:gd name="T18" fmla="*/ 2816 w 4586"/>
              <a:gd name="T19" fmla="*/ 88 h 552"/>
              <a:gd name="T20" fmla="*/ 3008 w 4586"/>
              <a:gd name="T21" fmla="*/ 64 h 552"/>
              <a:gd name="T22" fmla="*/ 3128 w 4586"/>
              <a:gd name="T23" fmla="*/ 112 h 552"/>
              <a:gd name="T24" fmla="*/ 3480 w 4586"/>
              <a:gd name="T25" fmla="*/ 32 h 552"/>
              <a:gd name="T26" fmla="*/ 3808 w 4586"/>
              <a:gd name="T27" fmla="*/ 32 h 552"/>
              <a:gd name="T28" fmla="*/ 4056 w 4586"/>
              <a:gd name="T29" fmla="*/ 0 h 552"/>
              <a:gd name="T30" fmla="*/ 4272 w 4586"/>
              <a:gd name="T31" fmla="*/ 72 h 552"/>
              <a:gd name="T32" fmla="*/ 4432 w 4586"/>
              <a:gd name="T33" fmla="*/ 272 h 552"/>
              <a:gd name="T34" fmla="*/ 4520 w 4586"/>
              <a:gd name="T35" fmla="*/ 472 h 552"/>
              <a:gd name="T36" fmla="*/ 4544 w 4586"/>
              <a:gd name="T37" fmla="*/ 552 h 552"/>
              <a:gd name="T38" fmla="*/ 4472 w 4586"/>
              <a:gd name="T39" fmla="*/ 456 h 552"/>
              <a:gd name="T40" fmla="*/ 4408 w 4586"/>
              <a:gd name="T41" fmla="*/ 312 h 552"/>
              <a:gd name="T42" fmla="*/ 4264 w 4586"/>
              <a:gd name="T43" fmla="*/ 136 h 552"/>
              <a:gd name="T44" fmla="*/ 4056 w 4586"/>
              <a:gd name="T45" fmla="*/ 56 h 552"/>
              <a:gd name="T46" fmla="*/ 3728 w 4586"/>
              <a:gd name="T47" fmla="*/ 72 h 552"/>
              <a:gd name="T48" fmla="*/ 3352 w 4586"/>
              <a:gd name="T49" fmla="*/ 80 h 552"/>
              <a:gd name="T50" fmla="*/ 3048 w 4586"/>
              <a:gd name="T51" fmla="*/ 136 h 552"/>
              <a:gd name="T52" fmla="*/ 2856 w 4586"/>
              <a:gd name="T53" fmla="*/ 120 h 552"/>
              <a:gd name="T54" fmla="*/ 2576 w 4586"/>
              <a:gd name="T55" fmla="*/ 112 h 552"/>
              <a:gd name="T56" fmla="*/ 2288 w 4586"/>
              <a:gd name="T57" fmla="*/ 136 h 552"/>
              <a:gd name="T58" fmla="*/ 2016 w 4586"/>
              <a:gd name="T59" fmla="*/ 160 h 552"/>
              <a:gd name="T60" fmla="*/ 1648 w 4586"/>
              <a:gd name="T61" fmla="*/ 160 h 552"/>
              <a:gd name="T62" fmla="*/ 1328 w 4586"/>
              <a:gd name="T63" fmla="*/ 176 h 552"/>
              <a:gd name="T64" fmla="*/ 1008 w 4586"/>
              <a:gd name="T65" fmla="*/ 176 h 552"/>
              <a:gd name="T66" fmla="*/ 504 w 4586"/>
              <a:gd name="T67" fmla="*/ 208 h 552"/>
              <a:gd name="T68" fmla="*/ 0 w 4586"/>
              <a:gd name="T69" fmla="*/ 152 h 5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586"/>
              <a:gd name="T106" fmla="*/ 0 h 552"/>
              <a:gd name="T107" fmla="*/ 4586 w 4586"/>
              <a:gd name="T108" fmla="*/ 552 h 55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586" h="552">
                <a:moveTo>
                  <a:pt x="24" y="104"/>
                </a:moveTo>
                <a:lnTo>
                  <a:pt x="200" y="192"/>
                </a:lnTo>
                <a:lnTo>
                  <a:pt x="368" y="192"/>
                </a:lnTo>
                <a:lnTo>
                  <a:pt x="480" y="192"/>
                </a:lnTo>
                <a:lnTo>
                  <a:pt x="624" y="176"/>
                </a:lnTo>
                <a:lnTo>
                  <a:pt x="728" y="176"/>
                </a:lnTo>
                <a:lnTo>
                  <a:pt x="840" y="144"/>
                </a:lnTo>
                <a:lnTo>
                  <a:pt x="960" y="144"/>
                </a:lnTo>
                <a:lnTo>
                  <a:pt x="1064" y="144"/>
                </a:lnTo>
                <a:lnTo>
                  <a:pt x="1256" y="144"/>
                </a:lnTo>
                <a:lnTo>
                  <a:pt x="1336" y="112"/>
                </a:lnTo>
                <a:lnTo>
                  <a:pt x="1496" y="112"/>
                </a:lnTo>
                <a:lnTo>
                  <a:pt x="1768" y="128"/>
                </a:lnTo>
                <a:lnTo>
                  <a:pt x="1880" y="128"/>
                </a:lnTo>
                <a:lnTo>
                  <a:pt x="2008" y="96"/>
                </a:lnTo>
                <a:lnTo>
                  <a:pt x="2176" y="96"/>
                </a:lnTo>
                <a:lnTo>
                  <a:pt x="2328" y="80"/>
                </a:lnTo>
                <a:lnTo>
                  <a:pt x="2512" y="64"/>
                </a:lnTo>
                <a:lnTo>
                  <a:pt x="2632" y="64"/>
                </a:lnTo>
                <a:lnTo>
                  <a:pt x="2816" y="88"/>
                </a:lnTo>
                <a:lnTo>
                  <a:pt x="2896" y="16"/>
                </a:lnTo>
                <a:lnTo>
                  <a:pt x="3008" y="64"/>
                </a:lnTo>
                <a:lnTo>
                  <a:pt x="3088" y="80"/>
                </a:lnTo>
                <a:lnTo>
                  <a:pt x="3128" y="112"/>
                </a:lnTo>
                <a:lnTo>
                  <a:pt x="3264" y="48"/>
                </a:lnTo>
                <a:lnTo>
                  <a:pt x="3480" y="32"/>
                </a:lnTo>
                <a:lnTo>
                  <a:pt x="3640" y="32"/>
                </a:lnTo>
                <a:lnTo>
                  <a:pt x="3808" y="32"/>
                </a:lnTo>
                <a:lnTo>
                  <a:pt x="3968" y="0"/>
                </a:lnTo>
                <a:lnTo>
                  <a:pt x="4056" y="0"/>
                </a:lnTo>
                <a:lnTo>
                  <a:pt x="4152" y="16"/>
                </a:lnTo>
                <a:lnTo>
                  <a:pt x="4272" y="72"/>
                </a:lnTo>
                <a:lnTo>
                  <a:pt x="4352" y="136"/>
                </a:lnTo>
                <a:lnTo>
                  <a:pt x="4432" y="272"/>
                </a:lnTo>
                <a:lnTo>
                  <a:pt x="4512" y="376"/>
                </a:lnTo>
                <a:lnTo>
                  <a:pt x="4520" y="472"/>
                </a:lnTo>
                <a:cubicBezTo>
                  <a:pt x="4586" y="505"/>
                  <a:pt x="4584" y="480"/>
                  <a:pt x="4584" y="512"/>
                </a:cubicBezTo>
                <a:lnTo>
                  <a:pt x="4544" y="552"/>
                </a:lnTo>
                <a:lnTo>
                  <a:pt x="4504" y="528"/>
                </a:lnTo>
                <a:lnTo>
                  <a:pt x="4472" y="456"/>
                </a:lnTo>
                <a:lnTo>
                  <a:pt x="4448" y="376"/>
                </a:lnTo>
                <a:lnTo>
                  <a:pt x="4408" y="312"/>
                </a:lnTo>
                <a:lnTo>
                  <a:pt x="4344" y="240"/>
                </a:lnTo>
                <a:lnTo>
                  <a:pt x="4264" y="136"/>
                </a:lnTo>
                <a:lnTo>
                  <a:pt x="4168" y="72"/>
                </a:lnTo>
                <a:lnTo>
                  <a:pt x="4056" y="56"/>
                </a:lnTo>
                <a:lnTo>
                  <a:pt x="3896" y="56"/>
                </a:lnTo>
                <a:lnTo>
                  <a:pt x="3728" y="72"/>
                </a:lnTo>
                <a:lnTo>
                  <a:pt x="3520" y="72"/>
                </a:lnTo>
                <a:lnTo>
                  <a:pt x="3352" y="80"/>
                </a:lnTo>
                <a:lnTo>
                  <a:pt x="3136" y="152"/>
                </a:lnTo>
                <a:lnTo>
                  <a:pt x="3048" y="136"/>
                </a:lnTo>
                <a:lnTo>
                  <a:pt x="2936" y="80"/>
                </a:lnTo>
                <a:lnTo>
                  <a:pt x="2856" y="120"/>
                </a:lnTo>
                <a:lnTo>
                  <a:pt x="2696" y="120"/>
                </a:lnTo>
                <a:lnTo>
                  <a:pt x="2576" y="112"/>
                </a:lnTo>
                <a:lnTo>
                  <a:pt x="2368" y="136"/>
                </a:lnTo>
                <a:lnTo>
                  <a:pt x="2288" y="136"/>
                </a:lnTo>
                <a:lnTo>
                  <a:pt x="2152" y="136"/>
                </a:lnTo>
                <a:lnTo>
                  <a:pt x="2016" y="160"/>
                </a:lnTo>
                <a:lnTo>
                  <a:pt x="1888" y="160"/>
                </a:lnTo>
                <a:lnTo>
                  <a:pt x="1648" y="160"/>
                </a:lnTo>
                <a:lnTo>
                  <a:pt x="1440" y="152"/>
                </a:lnTo>
                <a:lnTo>
                  <a:pt x="1328" y="176"/>
                </a:lnTo>
                <a:lnTo>
                  <a:pt x="1136" y="176"/>
                </a:lnTo>
                <a:lnTo>
                  <a:pt x="1008" y="176"/>
                </a:lnTo>
                <a:lnTo>
                  <a:pt x="768" y="192"/>
                </a:lnTo>
                <a:lnTo>
                  <a:pt x="504" y="208"/>
                </a:lnTo>
                <a:lnTo>
                  <a:pt x="160" y="216"/>
                </a:lnTo>
                <a:lnTo>
                  <a:pt x="0" y="152"/>
                </a:lnTo>
                <a:lnTo>
                  <a:pt x="24" y="104"/>
                </a:lnTo>
                <a:close/>
              </a:path>
            </a:pathLst>
          </a:custGeom>
          <a:blipFill dpi="0" rotWithShape="1">
            <a:blip r:embed="rId5" cstate="print"/>
            <a:srcRect/>
            <a:tile tx="0" ty="0" sx="100000" sy="100000" flip="none" algn="tl"/>
          </a:blipFill>
          <a:ln w="12700">
            <a:solidFill>
              <a:schemeClr val="tx1"/>
            </a:solidFill>
            <a:round/>
            <a:headEnd/>
            <a:tailEnd/>
          </a:ln>
        </p:spPr>
        <p:txBody>
          <a:bodyPr/>
          <a:lstStyle/>
          <a:p>
            <a:pPr algn="l" eaLnBrk="1" hangingPunct="1"/>
            <a:endParaRPr lang="en-US" sz="1800">
              <a:effectLst/>
              <a:latin typeface="Arial" charset="0"/>
            </a:endParaRPr>
          </a:p>
        </p:txBody>
      </p:sp>
      <p:sp>
        <p:nvSpPr>
          <p:cNvPr id="3189772" name="Text Box 12"/>
          <p:cNvSpPr txBox="1">
            <a:spLocks noChangeArrowheads="1"/>
          </p:cNvSpPr>
          <p:nvPr/>
        </p:nvSpPr>
        <p:spPr bwMode="auto">
          <a:xfrm>
            <a:off x="7829550" y="4292600"/>
            <a:ext cx="1466850" cy="736600"/>
          </a:xfrm>
          <a:prstGeom prst="rect">
            <a:avLst/>
          </a:prstGeom>
          <a:noFill/>
          <a:ln w="12700">
            <a:noFill/>
            <a:miter lim="800000"/>
            <a:headEnd/>
            <a:tailEnd/>
          </a:ln>
        </p:spPr>
        <p:txBody>
          <a:bodyPr wrap="square" lIns="91417" tIns="45709" rIns="91417" bIns="45709">
            <a:normAutofit fontScale="85000" lnSpcReduction="10000"/>
          </a:bodyPr>
          <a:lstStyle/>
          <a:p>
            <a:pPr>
              <a:spcBef>
                <a:spcPts val="0"/>
              </a:spcBef>
            </a:pPr>
            <a:r>
              <a:rPr lang="en-US" sz="2000" dirty="0" err="1" smtClean="0">
                <a:effectLst>
                  <a:outerShdw blurRad="38100" dist="38100" dir="2700000" algn="tl">
                    <a:srgbClr val="FFFFFF"/>
                  </a:outerShdw>
                </a:effectLst>
                <a:latin typeface="Arial" charset="0"/>
              </a:rPr>
              <a:t>Barragem</a:t>
            </a:r>
            <a:r>
              <a:rPr lang="en-US" sz="2000" dirty="0" smtClean="0">
                <a:effectLst>
                  <a:outerShdw blurRad="38100" dist="38100" dir="2700000" algn="tl">
                    <a:srgbClr val="FFFFFF"/>
                  </a:outerShdw>
                </a:effectLst>
                <a:latin typeface="Arial" charset="0"/>
              </a:rPr>
              <a:t> de </a:t>
            </a:r>
            <a:r>
              <a:rPr lang="en-US" sz="2000" dirty="0" err="1" smtClean="0">
                <a:effectLst>
                  <a:outerShdw blurRad="38100" dist="38100" dir="2700000" algn="tl">
                    <a:srgbClr val="FFFFFF"/>
                  </a:outerShdw>
                </a:effectLst>
                <a:latin typeface="Arial" charset="0"/>
              </a:rPr>
              <a:t>Concreto</a:t>
            </a:r>
            <a:endParaRPr lang="en-US" sz="2000" dirty="0">
              <a:effectLst>
                <a:outerShdw blurRad="38100" dist="38100" dir="2700000" algn="tl">
                  <a:srgbClr val="FFFFFF"/>
                </a:outerShdw>
              </a:effectLst>
              <a:latin typeface="Arial" charset="0"/>
            </a:endParaRPr>
          </a:p>
        </p:txBody>
      </p:sp>
      <p:sp>
        <p:nvSpPr>
          <p:cNvPr id="3189774" name="Line 14"/>
          <p:cNvSpPr>
            <a:spLocks noChangeShapeType="1"/>
          </p:cNvSpPr>
          <p:nvPr/>
        </p:nvSpPr>
        <p:spPr bwMode="auto">
          <a:xfrm>
            <a:off x="4584700" y="2616200"/>
            <a:ext cx="1143000" cy="571500"/>
          </a:xfrm>
          <a:prstGeom prst="line">
            <a:avLst/>
          </a:prstGeom>
          <a:noFill/>
          <a:ln w="38100">
            <a:solidFill>
              <a:schemeClr val="bg2"/>
            </a:solidFill>
            <a:round/>
            <a:headEnd/>
            <a:tailEnd type="triangle" w="med" len="med"/>
          </a:ln>
        </p:spPr>
        <p:txBody>
          <a:bodyPr/>
          <a:lstStyle/>
          <a:p>
            <a:endParaRPr lang="en-US"/>
          </a:p>
        </p:txBody>
      </p:sp>
      <p:sp>
        <p:nvSpPr>
          <p:cNvPr id="3189775" name="Line 15"/>
          <p:cNvSpPr>
            <a:spLocks noChangeShapeType="1"/>
          </p:cNvSpPr>
          <p:nvPr/>
        </p:nvSpPr>
        <p:spPr bwMode="auto">
          <a:xfrm>
            <a:off x="3848100" y="2692400"/>
            <a:ext cx="139700" cy="495300"/>
          </a:xfrm>
          <a:prstGeom prst="line">
            <a:avLst/>
          </a:prstGeom>
          <a:noFill/>
          <a:ln w="38100">
            <a:solidFill>
              <a:schemeClr val="bg2"/>
            </a:solidFill>
            <a:round/>
            <a:headEnd/>
            <a:tailEnd type="triangle" w="med" len="med"/>
          </a:ln>
        </p:spPr>
        <p:txBody>
          <a:bodyPr/>
          <a:lstStyle/>
          <a:p>
            <a:endParaRPr lang="en-US"/>
          </a:p>
        </p:txBody>
      </p:sp>
      <p:sp>
        <p:nvSpPr>
          <p:cNvPr id="3189776" name="Line 16"/>
          <p:cNvSpPr>
            <a:spLocks noChangeShapeType="1"/>
          </p:cNvSpPr>
          <p:nvPr/>
        </p:nvSpPr>
        <p:spPr bwMode="auto">
          <a:xfrm flipH="1">
            <a:off x="2082800" y="2616200"/>
            <a:ext cx="673100" cy="533400"/>
          </a:xfrm>
          <a:prstGeom prst="line">
            <a:avLst/>
          </a:prstGeom>
          <a:noFill/>
          <a:ln w="38100">
            <a:solidFill>
              <a:schemeClr val="bg2"/>
            </a:solidFill>
            <a:round/>
            <a:headEnd/>
            <a:tailEnd type="triangle" w="med" len="med"/>
          </a:ln>
        </p:spPr>
        <p:txBody>
          <a:bodyPr/>
          <a:lstStyle/>
          <a:p>
            <a:endParaRPr lang="en-US"/>
          </a:p>
        </p:txBody>
      </p:sp>
      <p:sp>
        <p:nvSpPr>
          <p:cNvPr id="3189777" name="Freeform 17"/>
          <p:cNvSpPr>
            <a:spLocks/>
          </p:cNvSpPr>
          <p:nvPr/>
        </p:nvSpPr>
        <p:spPr bwMode="auto">
          <a:xfrm>
            <a:off x="175260" y="2834640"/>
            <a:ext cx="7429500" cy="1295400"/>
          </a:xfrm>
          <a:custGeom>
            <a:avLst/>
            <a:gdLst>
              <a:gd name="T0" fmla="*/ 8 w 4896"/>
              <a:gd name="T1" fmla="*/ 32 h 808"/>
              <a:gd name="T2" fmla="*/ 152 w 4896"/>
              <a:gd name="T3" fmla="*/ 96 h 808"/>
              <a:gd name="T4" fmla="*/ 208 w 4896"/>
              <a:gd name="T5" fmla="*/ 128 h 808"/>
              <a:gd name="T6" fmla="*/ 296 w 4896"/>
              <a:gd name="T7" fmla="*/ 144 h 808"/>
              <a:gd name="T8" fmla="*/ 416 w 4896"/>
              <a:gd name="T9" fmla="*/ 144 h 808"/>
              <a:gd name="T10" fmla="*/ 528 w 4896"/>
              <a:gd name="T11" fmla="*/ 128 h 808"/>
              <a:gd name="T12" fmla="*/ 664 w 4896"/>
              <a:gd name="T13" fmla="*/ 152 h 808"/>
              <a:gd name="T14" fmla="*/ 752 w 4896"/>
              <a:gd name="T15" fmla="*/ 152 h 808"/>
              <a:gd name="T16" fmla="*/ 912 w 4896"/>
              <a:gd name="T17" fmla="*/ 136 h 808"/>
              <a:gd name="T18" fmla="*/ 1048 w 4896"/>
              <a:gd name="T19" fmla="*/ 136 h 808"/>
              <a:gd name="T20" fmla="*/ 1232 w 4896"/>
              <a:gd name="T21" fmla="*/ 144 h 808"/>
              <a:gd name="T22" fmla="*/ 1472 w 4896"/>
              <a:gd name="T23" fmla="*/ 136 h 808"/>
              <a:gd name="T24" fmla="*/ 1592 w 4896"/>
              <a:gd name="T25" fmla="*/ 144 h 808"/>
              <a:gd name="T26" fmla="*/ 1800 w 4896"/>
              <a:gd name="T27" fmla="*/ 200 h 808"/>
              <a:gd name="T28" fmla="*/ 1848 w 4896"/>
              <a:gd name="T29" fmla="*/ 152 h 808"/>
              <a:gd name="T30" fmla="*/ 1936 w 4896"/>
              <a:gd name="T31" fmla="*/ 152 h 808"/>
              <a:gd name="T32" fmla="*/ 2104 w 4896"/>
              <a:gd name="T33" fmla="*/ 8 h 808"/>
              <a:gd name="T34" fmla="*/ 2152 w 4896"/>
              <a:gd name="T35" fmla="*/ 32 h 808"/>
              <a:gd name="T36" fmla="*/ 2216 w 4896"/>
              <a:gd name="T37" fmla="*/ 0 h 808"/>
              <a:gd name="T38" fmla="*/ 2264 w 4896"/>
              <a:gd name="T39" fmla="*/ 64 h 808"/>
              <a:gd name="T40" fmla="*/ 2328 w 4896"/>
              <a:gd name="T41" fmla="*/ 8 h 808"/>
              <a:gd name="T42" fmla="*/ 2400 w 4896"/>
              <a:gd name="T43" fmla="*/ 80 h 808"/>
              <a:gd name="T44" fmla="*/ 2504 w 4896"/>
              <a:gd name="T45" fmla="*/ 72 h 808"/>
              <a:gd name="T46" fmla="*/ 2624 w 4896"/>
              <a:gd name="T47" fmla="*/ 112 h 808"/>
              <a:gd name="T48" fmla="*/ 2832 w 4896"/>
              <a:gd name="T49" fmla="*/ 128 h 808"/>
              <a:gd name="T50" fmla="*/ 3120 w 4896"/>
              <a:gd name="T51" fmla="*/ 24 h 808"/>
              <a:gd name="T52" fmla="*/ 3464 w 4896"/>
              <a:gd name="T53" fmla="*/ 64 h 808"/>
              <a:gd name="T54" fmla="*/ 4328 w 4896"/>
              <a:gd name="T55" fmla="*/ 80 h 808"/>
              <a:gd name="T56" fmla="*/ 4392 w 4896"/>
              <a:gd name="T57" fmla="*/ 168 h 808"/>
              <a:gd name="T58" fmla="*/ 4544 w 4896"/>
              <a:gd name="T59" fmla="*/ 200 h 808"/>
              <a:gd name="T60" fmla="*/ 4664 w 4896"/>
              <a:gd name="T61" fmla="*/ 280 h 808"/>
              <a:gd name="T62" fmla="*/ 4760 w 4896"/>
              <a:gd name="T63" fmla="*/ 384 h 808"/>
              <a:gd name="T64" fmla="*/ 4872 w 4896"/>
              <a:gd name="T65" fmla="*/ 528 h 808"/>
              <a:gd name="T66" fmla="*/ 4896 w 4896"/>
              <a:gd name="T67" fmla="*/ 704 h 808"/>
              <a:gd name="T68" fmla="*/ 4888 w 4896"/>
              <a:gd name="T69" fmla="*/ 808 h 808"/>
              <a:gd name="T70" fmla="*/ 4600 w 4896"/>
              <a:gd name="T71" fmla="*/ 808 h 808"/>
              <a:gd name="T72" fmla="*/ 4512 w 4896"/>
              <a:gd name="T73" fmla="*/ 752 h 808"/>
              <a:gd name="T74" fmla="*/ 4512 w 4896"/>
              <a:gd name="T75" fmla="*/ 568 h 808"/>
              <a:gd name="T76" fmla="*/ 4264 w 4896"/>
              <a:gd name="T77" fmla="*/ 472 h 808"/>
              <a:gd name="T78" fmla="*/ 3744 w 4896"/>
              <a:gd name="T79" fmla="*/ 520 h 808"/>
              <a:gd name="T80" fmla="*/ 2912 w 4896"/>
              <a:gd name="T81" fmla="*/ 504 h 808"/>
              <a:gd name="T82" fmla="*/ 2848 w 4896"/>
              <a:gd name="T83" fmla="*/ 472 h 808"/>
              <a:gd name="T84" fmla="*/ 2784 w 4896"/>
              <a:gd name="T85" fmla="*/ 512 h 808"/>
              <a:gd name="T86" fmla="*/ 2680 w 4896"/>
              <a:gd name="T87" fmla="*/ 472 h 808"/>
              <a:gd name="T88" fmla="*/ 2448 w 4896"/>
              <a:gd name="T89" fmla="*/ 472 h 808"/>
              <a:gd name="T90" fmla="*/ 2072 w 4896"/>
              <a:gd name="T91" fmla="*/ 488 h 808"/>
              <a:gd name="T92" fmla="*/ 2008 w 4896"/>
              <a:gd name="T93" fmla="*/ 344 h 808"/>
              <a:gd name="T94" fmla="*/ 888 w 4896"/>
              <a:gd name="T95" fmla="*/ 312 h 808"/>
              <a:gd name="T96" fmla="*/ 816 w 4896"/>
              <a:gd name="T97" fmla="*/ 288 h 808"/>
              <a:gd name="T98" fmla="*/ 608 w 4896"/>
              <a:gd name="T99" fmla="*/ 296 h 808"/>
              <a:gd name="T100" fmla="*/ 472 w 4896"/>
              <a:gd name="T101" fmla="*/ 272 h 808"/>
              <a:gd name="T102" fmla="*/ 296 w 4896"/>
              <a:gd name="T103" fmla="*/ 280 h 808"/>
              <a:gd name="T104" fmla="*/ 168 w 4896"/>
              <a:gd name="T105" fmla="*/ 280 h 808"/>
              <a:gd name="T106" fmla="*/ 64 w 4896"/>
              <a:gd name="T107" fmla="*/ 296 h 808"/>
              <a:gd name="T108" fmla="*/ 0 w 4896"/>
              <a:gd name="T109" fmla="*/ 240 h 808"/>
              <a:gd name="T110" fmla="*/ 8 w 4896"/>
              <a:gd name="T111" fmla="*/ 32 h 8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896"/>
              <a:gd name="T169" fmla="*/ 0 h 808"/>
              <a:gd name="T170" fmla="*/ 4896 w 4896"/>
              <a:gd name="T171" fmla="*/ 808 h 80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896" h="808">
                <a:moveTo>
                  <a:pt x="8" y="32"/>
                </a:moveTo>
                <a:lnTo>
                  <a:pt x="152" y="96"/>
                </a:lnTo>
                <a:lnTo>
                  <a:pt x="208" y="128"/>
                </a:lnTo>
                <a:lnTo>
                  <a:pt x="296" y="144"/>
                </a:lnTo>
                <a:lnTo>
                  <a:pt x="416" y="144"/>
                </a:lnTo>
                <a:lnTo>
                  <a:pt x="528" y="128"/>
                </a:lnTo>
                <a:lnTo>
                  <a:pt x="664" y="152"/>
                </a:lnTo>
                <a:lnTo>
                  <a:pt x="752" y="152"/>
                </a:lnTo>
                <a:lnTo>
                  <a:pt x="912" y="136"/>
                </a:lnTo>
                <a:lnTo>
                  <a:pt x="1048" y="136"/>
                </a:lnTo>
                <a:lnTo>
                  <a:pt x="1232" y="144"/>
                </a:lnTo>
                <a:lnTo>
                  <a:pt x="1472" y="136"/>
                </a:lnTo>
                <a:lnTo>
                  <a:pt x="1592" y="144"/>
                </a:lnTo>
                <a:lnTo>
                  <a:pt x="1800" y="200"/>
                </a:lnTo>
                <a:lnTo>
                  <a:pt x="1848" y="152"/>
                </a:lnTo>
                <a:lnTo>
                  <a:pt x="1936" y="152"/>
                </a:lnTo>
                <a:lnTo>
                  <a:pt x="2104" y="8"/>
                </a:lnTo>
                <a:lnTo>
                  <a:pt x="2152" y="32"/>
                </a:lnTo>
                <a:lnTo>
                  <a:pt x="2216" y="0"/>
                </a:lnTo>
                <a:lnTo>
                  <a:pt x="2264" y="64"/>
                </a:lnTo>
                <a:lnTo>
                  <a:pt x="2328" y="8"/>
                </a:lnTo>
                <a:lnTo>
                  <a:pt x="2400" y="80"/>
                </a:lnTo>
                <a:lnTo>
                  <a:pt x="2504" y="72"/>
                </a:lnTo>
                <a:lnTo>
                  <a:pt x="2624" y="112"/>
                </a:lnTo>
                <a:lnTo>
                  <a:pt x="2832" y="128"/>
                </a:lnTo>
                <a:lnTo>
                  <a:pt x="3120" y="24"/>
                </a:lnTo>
                <a:lnTo>
                  <a:pt x="3464" y="64"/>
                </a:lnTo>
                <a:lnTo>
                  <a:pt x="4328" y="80"/>
                </a:lnTo>
                <a:lnTo>
                  <a:pt x="4392" y="168"/>
                </a:lnTo>
                <a:lnTo>
                  <a:pt x="4544" y="200"/>
                </a:lnTo>
                <a:lnTo>
                  <a:pt x="4664" y="280"/>
                </a:lnTo>
                <a:lnTo>
                  <a:pt x="4760" y="384"/>
                </a:lnTo>
                <a:lnTo>
                  <a:pt x="4872" y="528"/>
                </a:lnTo>
                <a:lnTo>
                  <a:pt x="4896" y="704"/>
                </a:lnTo>
                <a:lnTo>
                  <a:pt x="4888" y="808"/>
                </a:lnTo>
                <a:lnTo>
                  <a:pt x="4600" y="808"/>
                </a:lnTo>
                <a:lnTo>
                  <a:pt x="4512" y="752"/>
                </a:lnTo>
                <a:lnTo>
                  <a:pt x="4512" y="568"/>
                </a:lnTo>
                <a:lnTo>
                  <a:pt x="4264" y="472"/>
                </a:lnTo>
                <a:lnTo>
                  <a:pt x="3744" y="520"/>
                </a:lnTo>
                <a:lnTo>
                  <a:pt x="2912" y="504"/>
                </a:lnTo>
                <a:lnTo>
                  <a:pt x="2848" y="472"/>
                </a:lnTo>
                <a:lnTo>
                  <a:pt x="2784" y="512"/>
                </a:lnTo>
                <a:lnTo>
                  <a:pt x="2680" y="472"/>
                </a:lnTo>
                <a:lnTo>
                  <a:pt x="2448" y="472"/>
                </a:lnTo>
                <a:lnTo>
                  <a:pt x="2072" y="488"/>
                </a:lnTo>
                <a:lnTo>
                  <a:pt x="2008" y="344"/>
                </a:lnTo>
                <a:lnTo>
                  <a:pt x="888" y="312"/>
                </a:lnTo>
                <a:lnTo>
                  <a:pt x="816" y="288"/>
                </a:lnTo>
                <a:lnTo>
                  <a:pt x="608" y="296"/>
                </a:lnTo>
                <a:lnTo>
                  <a:pt x="472" y="272"/>
                </a:lnTo>
                <a:lnTo>
                  <a:pt x="296" y="280"/>
                </a:lnTo>
                <a:lnTo>
                  <a:pt x="168" y="280"/>
                </a:lnTo>
                <a:lnTo>
                  <a:pt x="64" y="296"/>
                </a:lnTo>
                <a:lnTo>
                  <a:pt x="0" y="240"/>
                </a:lnTo>
                <a:lnTo>
                  <a:pt x="8" y="32"/>
                </a:lnTo>
                <a:close/>
              </a:path>
            </a:pathLst>
          </a:custGeom>
          <a:solidFill>
            <a:srgbClr val="996633">
              <a:alpha val="10196"/>
            </a:srgbClr>
          </a:solidFill>
          <a:ln w="12700">
            <a:noFill/>
            <a:round/>
            <a:headEnd/>
            <a:tailEnd/>
          </a:ln>
        </p:spPr>
        <p:txBody>
          <a:bodyPr/>
          <a:lstStyle/>
          <a:p>
            <a:pPr algn="l" eaLnBrk="1" hangingPunct="1"/>
            <a:endParaRPr lang="en-US" sz="1800">
              <a:effectLst/>
              <a:latin typeface="Arial" charset="0"/>
            </a:endParaRPr>
          </a:p>
        </p:txBody>
      </p:sp>
      <p:sp>
        <p:nvSpPr>
          <p:cNvPr id="3189778" name="Freeform 18"/>
          <p:cNvSpPr>
            <a:spLocks/>
          </p:cNvSpPr>
          <p:nvPr/>
        </p:nvSpPr>
        <p:spPr bwMode="auto">
          <a:xfrm>
            <a:off x="76200" y="2971800"/>
            <a:ext cx="7467600" cy="1143000"/>
          </a:xfrm>
          <a:custGeom>
            <a:avLst/>
            <a:gdLst>
              <a:gd name="T0" fmla="*/ 200 w 4760"/>
              <a:gd name="T1" fmla="*/ 96 h 712"/>
              <a:gd name="T2" fmla="*/ 480 w 4760"/>
              <a:gd name="T3" fmla="*/ 104 h 712"/>
              <a:gd name="T4" fmla="*/ 680 w 4760"/>
              <a:gd name="T5" fmla="*/ 104 h 712"/>
              <a:gd name="T6" fmla="*/ 888 w 4760"/>
              <a:gd name="T7" fmla="*/ 80 h 712"/>
              <a:gd name="T8" fmla="*/ 1240 w 4760"/>
              <a:gd name="T9" fmla="*/ 104 h 712"/>
              <a:gd name="T10" fmla="*/ 1504 w 4760"/>
              <a:gd name="T11" fmla="*/ 104 h 712"/>
              <a:gd name="T12" fmla="*/ 1912 w 4760"/>
              <a:gd name="T13" fmla="*/ 136 h 712"/>
              <a:gd name="T14" fmla="*/ 2216 w 4760"/>
              <a:gd name="T15" fmla="*/ 120 h 712"/>
              <a:gd name="T16" fmla="*/ 2504 w 4760"/>
              <a:gd name="T17" fmla="*/ 128 h 712"/>
              <a:gd name="T18" fmla="*/ 2784 w 4760"/>
              <a:gd name="T19" fmla="*/ 128 h 712"/>
              <a:gd name="T20" fmla="*/ 2936 w 4760"/>
              <a:gd name="T21" fmla="*/ 152 h 712"/>
              <a:gd name="T22" fmla="*/ 3128 w 4760"/>
              <a:gd name="T23" fmla="*/ 120 h 712"/>
              <a:gd name="T24" fmla="*/ 3248 w 4760"/>
              <a:gd name="T25" fmla="*/ 184 h 712"/>
              <a:gd name="T26" fmla="*/ 3416 w 4760"/>
              <a:gd name="T27" fmla="*/ 128 h 712"/>
              <a:gd name="T28" fmla="*/ 3800 w 4760"/>
              <a:gd name="T29" fmla="*/ 144 h 712"/>
              <a:gd name="T30" fmla="*/ 4104 w 4760"/>
              <a:gd name="T31" fmla="*/ 144 h 712"/>
              <a:gd name="T32" fmla="*/ 4320 w 4760"/>
              <a:gd name="T33" fmla="*/ 136 h 712"/>
              <a:gd name="T34" fmla="*/ 4496 w 4760"/>
              <a:gd name="T35" fmla="*/ 240 h 712"/>
              <a:gd name="T36" fmla="*/ 4608 w 4760"/>
              <a:gd name="T37" fmla="*/ 376 h 712"/>
              <a:gd name="T38" fmla="*/ 4704 w 4760"/>
              <a:gd name="T39" fmla="*/ 536 h 712"/>
              <a:gd name="T40" fmla="*/ 4752 w 4760"/>
              <a:gd name="T41" fmla="*/ 656 h 712"/>
              <a:gd name="T42" fmla="*/ 4680 w 4760"/>
              <a:gd name="T43" fmla="*/ 712 h 712"/>
              <a:gd name="T44" fmla="*/ 4608 w 4760"/>
              <a:gd name="T45" fmla="*/ 536 h 712"/>
              <a:gd name="T46" fmla="*/ 4512 w 4760"/>
              <a:gd name="T47" fmla="*/ 392 h 712"/>
              <a:gd name="T48" fmla="*/ 4416 w 4760"/>
              <a:gd name="T49" fmla="*/ 280 h 712"/>
              <a:gd name="T50" fmla="*/ 4248 w 4760"/>
              <a:gd name="T51" fmla="*/ 208 h 712"/>
              <a:gd name="T52" fmla="*/ 4088 w 4760"/>
              <a:gd name="T53" fmla="*/ 200 h 712"/>
              <a:gd name="T54" fmla="*/ 3936 w 4760"/>
              <a:gd name="T55" fmla="*/ 200 h 712"/>
              <a:gd name="T56" fmla="*/ 3712 w 4760"/>
              <a:gd name="T57" fmla="*/ 200 h 712"/>
              <a:gd name="T58" fmla="*/ 3496 w 4760"/>
              <a:gd name="T59" fmla="*/ 200 h 712"/>
              <a:gd name="T60" fmla="*/ 3280 w 4760"/>
              <a:gd name="T61" fmla="*/ 232 h 712"/>
              <a:gd name="T62" fmla="*/ 3056 w 4760"/>
              <a:gd name="T63" fmla="*/ 184 h 712"/>
              <a:gd name="T64" fmla="*/ 2664 w 4760"/>
              <a:gd name="T65" fmla="*/ 176 h 712"/>
              <a:gd name="T66" fmla="*/ 2312 w 4760"/>
              <a:gd name="T67" fmla="*/ 184 h 712"/>
              <a:gd name="T68" fmla="*/ 1920 w 4760"/>
              <a:gd name="T69" fmla="*/ 192 h 712"/>
              <a:gd name="T70" fmla="*/ 1456 w 4760"/>
              <a:gd name="T71" fmla="*/ 168 h 712"/>
              <a:gd name="T72" fmla="*/ 1088 w 4760"/>
              <a:gd name="T73" fmla="*/ 168 h 712"/>
              <a:gd name="T74" fmla="*/ 824 w 4760"/>
              <a:gd name="T75" fmla="*/ 152 h 712"/>
              <a:gd name="T76" fmla="*/ 392 w 4760"/>
              <a:gd name="T77" fmla="*/ 152 h 712"/>
              <a:gd name="T78" fmla="*/ 0 w 4760"/>
              <a:gd name="T79" fmla="*/ 56 h 71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760"/>
              <a:gd name="T121" fmla="*/ 0 h 712"/>
              <a:gd name="T122" fmla="*/ 4760 w 4760"/>
              <a:gd name="T123" fmla="*/ 712 h 71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760" h="712">
                <a:moveTo>
                  <a:pt x="0" y="0"/>
                </a:moveTo>
                <a:lnTo>
                  <a:pt x="200" y="96"/>
                </a:lnTo>
                <a:lnTo>
                  <a:pt x="320" y="104"/>
                </a:lnTo>
                <a:lnTo>
                  <a:pt x="480" y="104"/>
                </a:lnTo>
                <a:lnTo>
                  <a:pt x="592" y="104"/>
                </a:lnTo>
                <a:lnTo>
                  <a:pt x="680" y="104"/>
                </a:lnTo>
                <a:lnTo>
                  <a:pt x="816" y="104"/>
                </a:lnTo>
                <a:lnTo>
                  <a:pt x="888" y="80"/>
                </a:lnTo>
                <a:lnTo>
                  <a:pt x="1056" y="88"/>
                </a:lnTo>
                <a:lnTo>
                  <a:pt x="1240" y="104"/>
                </a:lnTo>
                <a:lnTo>
                  <a:pt x="1392" y="104"/>
                </a:lnTo>
                <a:lnTo>
                  <a:pt x="1504" y="104"/>
                </a:lnTo>
                <a:lnTo>
                  <a:pt x="1736" y="128"/>
                </a:lnTo>
                <a:lnTo>
                  <a:pt x="1912" y="136"/>
                </a:lnTo>
                <a:lnTo>
                  <a:pt x="2088" y="120"/>
                </a:lnTo>
                <a:lnTo>
                  <a:pt x="2216" y="120"/>
                </a:lnTo>
                <a:lnTo>
                  <a:pt x="2336" y="128"/>
                </a:lnTo>
                <a:lnTo>
                  <a:pt x="2504" y="128"/>
                </a:lnTo>
                <a:lnTo>
                  <a:pt x="2648" y="112"/>
                </a:lnTo>
                <a:lnTo>
                  <a:pt x="2784" y="128"/>
                </a:lnTo>
                <a:lnTo>
                  <a:pt x="2880" y="136"/>
                </a:lnTo>
                <a:lnTo>
                  <a:pt x="2936" y="152"/>
                </a:lnTo>
                <a:lnTo>
                  <a:pt x="3040" y="96"/>
                </a:lnTo>
                <a:lnTo>
                  <a:pt x="3128" y="120"/>
                </a:lnTo>
                <a:lnTo>
                  <a:pt x="3208" y="152"/>
                </a:lnTo>
                <a:lnTo>
                  <a:pt x="3248" y="184"/>
                </a:lnTo>
                <a:lnTo>
                  <a:pt x="3320" y="184"/>
                </a:lnTo>
                <a:lnTo>
                  <a:pt x="3416" y="128"/>
                </a:lnTo>
                <a:lnTo>
                  <a:pt x="3560" y="128"/>
                </a:lnTo>
                <a:lnTo>
                  <a:pt x="3800" y="144"/>
                </a:lnTo>
                <a:lnTo>
                  <a:pt x="3960" y="144"/>
                </a:lnTo>
                <a:lnTo>
                  <a:pt x="4104" y="144"/>
                </a:lnTo>
                <a:lnTo>
                  <a:pt x="4216" y="136"/>
                </a:lnTo>
                <a:lnTo>
                  <a:pt x="4320" y="136"/>
                </a:lnTo>
                <a:lnTo>
                  <a:pt x="4424" y="192"/>
                </a:lnTo>
                <a:lnTo>
                  <a:pt x="4496" y="240"/>
                </a:lnTo>
                <a:lnTo>
                  <a:pt x="4544" y="280"/>
                </a:lnTo>
                <a:lnTo>
                  <a:pt x="4608" y="376"/>
                </a:lnTo>
                <a:lnTo>
                  <a:pt x="4656" y="488"/>
                </a:lnTo>
                <a:lnTo>
                  <a:pt x="4704" y="536"/>
                </a:lnTo>
                <a:lnTo>
                  <a:pt x="4720" y="616"/>
                </a:lnTo>
                <a:lnTo>
                  <a:pt x="4752" y="656"/>
                </a:lnTo>
                <a:lnTo>
                  <a:pt x="4760" y="712"/>
                </a:lnTo>
                <a:lnTo>
                  <a:pt x="4680" y="712"/>
                </a:lnTo>
                <a:lnTo>
                  <a:pt x="4640" y="624"/>
                </a:lnTo>
                <a:lnTo>
                  <a:pt x="4608" y="536"/>
                </a:lnTo>
                <a:lnTo>
                  <a:pt x="4568" y="448"/>
                </a:lnTo>
                <a:lnTo>
                  <a:pt x="4512" y="392"/>
                </a:lnTo>
                <a:lnTo>
                  <a:pt x="4480" y="336"/>
                </a:lnTo>
                <a:lnTo>
                  <a:pt x="4416" y="280"/>
                </a:lnTo>
                <a:lnTo>
                  <a:pt x="4352" y="224"/>
                </a:lnTo>
                <a:lnTo>
                  <a:pt x="4248" y="208"/>
                </a:lnTo>
                <a:lnTo>
                  <a:pt x="4152" y="200"/>
                </a:lnTo>
                <a:lnTo>
                  <a:pt x="4088" y="200"/>
                </a:lnTo>
                <a:lnTo>
                  <a:pt x="4024" y="200"/>
                </a:lnTo>
                <a:lnTo>
                  <a:pt x="3936" y="200"/>
                </a:lnTo>
                <a:lnTo>
                  <a:pt x="3816" y="200"/>
                </a:lnTo>
                <a:lnTo>
                  <a:pt x="3712" y="200"/>
                </a:lnTo>
                <a:lnTo>
                  <a:pt x="3616" y="200"/>
                </a:lnTo>
                <a:lnTo>
                  <a:pt x="3496" y="200"/>
                </a:lnTo>
                <a:lnTo>
                  <a:pt x="3376" y="208"/>
                </a:lnTo>
                <a:lnTo>
                  <a:pt x="3280" y="232"/>
                </a:lnTo>
                <a:lnTo>
                  <a:pt x="3224" y="256"/>
                </a:lnTo>
                <a:lnTo>
                  <a:pt x="3056" y="184"/>
                </a:lnTo>
                <a:lnTo>
                  <a:pt x="2968" y="208"/>
                </a:lnTo>
                <a:lnTo>
                  <a:pt x="2664" y="176"/>
                </a:lnTo>
                <a:lnTo>
                  <a:pt x="2520" y="200"/>
                </a:lnTo>
                <a:lnTo>
                  <a:pt x="2312" y="184"/>
                </a:lnTo>
                <a:lnTo>
                  <a:pt x="2168" y="184"/>
                </a:lnTo>
                <a:lnTo>
                  <a:pt x="1920" y="192"/>
                </a:lnTo>
                <a:lnTo>
                  <a:pt x="1656" y="168"/>
                </a:lnTo>
                <a:lnTo>
                  <a:pt x="1456" y="168"/>
                </a:lnTo>
                <a:lnTo>
                  <a:pt x="1288" y="168"/>
                </a:lnTo>
                <a:lnTo>
                  <a:pt x="1088" y="168"/>
                </a:lnTo>
                <a:lnTo>
                  <a:pt x="952" y="152"/>
                </a:lnTo>
                <a:lnTo>
                  <a:pt x="824" y="152"/>
                </a:lnTo>
                <a:lnTo>
                  <a:pt x="592" y="152"/>
                </a:lnTo>
                <a:lnTo>
                  <a:pt x="392" y="152"/>
                </a:lnTo>
                <a:lnTo>
                  <a:pt x="136" y="128"/>
                </a:lnTo>
                <a:lnTo>
                  <a:pt x="0" y="56"/>
                </a:lnTo>
                <a:lnTo>
                  <a:pt x="0" y="0"/>
                </a:lnTo>
                <a:close/>
              </a:path>
            </a:pathLst>
          </a:custGeom>
          <a:solidFill>
            <a:srgbClr val="996633">
              <a:alpha val="65097"/>
            </a:srgbClr>
          </a:solidFill>
          <a:ln w="12700">
            <a:noFill/>
            <a:round/>
            <a:headEnd/>
            <a:tailEnd/>
          </a:ln>
        </p:spPr>
        <p:txBody>
          <a:bodyPr/>
          <a:lstStyle/>
          <a:p>
            <a:pPr algn="l" eaLnBrk="1" hangingPunct="1"/>
            <a:endParaRPr lang="en-US" sz="1800">
              <a:effectLst/>
              <a:latin typeface="Arial" charset="0"/>
            </a:endParaRPr>
          </a:p>
        </p:txBody>
      </p:sp>
      <p:sp>
        <p:nvSpPr>
          <p:cNvPr id="3189779" name="Text Box 19"/>
          <p:cNvSpPr txBox="1">
            <a:spLocks noChangeArrowheads="1"/>
          </p:cNvSpPr>
          <p:nvPr/>
        </p:nvSpPr>
        <p:spPr bwMode="auto">
          <a:xfrm>
            <a:off x="6858000" y="1295400"/>
            <a:ext cx="1943100" cy="646309"/>
          </a:xfrm>
          <a:prstGeom prst="rect">
            <a:avLst/>
          </a:prstGeom>
          <a:noFill/>
          <a:ln w="12700">
            <a:noFill/>
            <a:miter lim="800000"/>
            <a:headEnd/>
            <a:tailEnd/>
          </a:ln>
        </p:spPr>
        <p:txBody>
          <a:bodyPr wrap="square" lIns="91417" tIns="45709" rIns="91417" bIns="45709">
            <a:spAutoFit/>
          </a:bodyPr>
          <a:lstStyle/>
          <a:p>
            <a:pPr>
              <a:spcBef>
                <a:spcPct val="50000"/>
              </a:spcBef>
            </a:pPr>
            <a:r>
              <a:rPr lang="en-US" b="1" dirty="0" err="1" smtClean="0">
                <a:effectLst/>
                <a:latin typeface="Times New Roman" pitchFamily="18" charset="0"/>
              </a:rPr>
              <a:t>Lago</a:t>
            </a:r>
            <a:r>
              <a:rPr lang="en-US" b="1" dirty="0" smtClean="0">
                <a:effectLst/>
                <a:latin typeface="Times New Roman" pitchFamily="18" charset="0"/>
              </a:rPr>
              <a:t> Cumberland</a:t>
            </a:r>
            <a:endParaRPr lang="en-US" b="1" dirty="0">
              <a:effectLst/>
              <a:latin typeface="Times New Roman" pitchFamily="18" charset="0"/>
            </a:endParaRPr>
          </a:p>
        </p:txBody>
      </p:sp>
      <p:sp>
        <p:nvSpPr>
          <p:cNvPr id="3189781" name="Freeform 21"/>
          <p:cNvSpPr>
            <a:spLocks/>
          </p:cNvSpPr>
          <p:nvPr/>
        </p:nvSpPr>
        <p:spPr bwMode="auto">
          <a:xfrm>
            <a:off x="0" y="4648200"/>
            <a:ext cx="9144000" cy="2197100"/>
          </a:xfrm>
          <a:custGeom>
            <a:avLst/>
            <a:gdLst>
              <a:gd name="T0" fmla="*/ 0 w 5800"/>
              <a:gd name="T1" fmla="*/ 0 h 1400"/>
              <a:gd name="T2" fmla="*/ 216 w 5800"/>
              <a:gd name="T3" fmla="*/ 104 h 1400"/>
              <a:gd name="T4" fmla="*/ 688 w 5800"/>
              <a:gd name="T5" fmla="*/ 104 h 1400"/>
              <a:gd name="T6" fmla="*/ 792 w 5800"/>
              <a:gd name="T7" fmla="*/ 208 h 1400"/>
              <a:gd name="T8" fmla="*/ 864 w 5800"/>
              <a:gd name="T9" fmla="*/ 96 h 1400"/>
              <a:gd name="T10" fmla="*/ 1384 w 5800"/>
              <a:gd name="T11" fmla="*/ 384 h 1400"/>
              <a:gd name="T12" fmla="*/ 1312 w 5800"/>
              <a:gd name="T13" fmla="*/ 512 h 1400"/>
              <a:gd name="T14" fmla="*/ 1704 w 5800"/>
              <a:gd name="T15" fmla="*/ 936 h 1400"/>
              <a:gd name="T16" fmla="*/ 2024 w 5800"/>
              <a:gd name="T17" fmla="*/ 968 h 1400"/>
              <a:gd name="T18" fmla="*/ 2384 w 5800"/>
              <a:gd name="T19" fmla="*/ 968 h 1400"/>
              <a:gd name="T20" fmla="*/ 2536 w 5800"/>
              <a:gd name="T21" fmla="*/ 928 h 1400"/>
              <a:gd name="T22" fmla="*/ 2896 w 5800"/>
              <a:gd name="T23" fmla="*/ 624 h 1400"/>
              <a:gd name="T24" fmla="*/ 2944 w 5800"/>
              <a:gd name="T25" fmla="*/ 648 h 1400"/>
              <a:gd name="T26" fmla="*/ 3224 w 5800"/>
              <a:gd name="T27" fmla="*/ 960 h 1400"/>
              <a:gd name="T28" fmla="*/ 3288 w 5800"/>
              <a:gd name="T29" fmla="*/ 976 h 1400"/>
              <a:gd name="T30" fmla="*/ 3448 w 5800"/>
              <a:gd name="T31" fmla="*/ 696 h 1400"/>
              <a:gd name="T32" fmla="*/ 3576 w 5800"/>
              <a:gd name="T33" fmla="*/ 720 h 1400"/>
              <a:gd name="T34" fmla="*/ 3696 w 5800"/>
              <a:gd name="T35" fmla="*/ 800 h 1400"/>
              <a:gd name="T36" fmla="*/ 3840 w 5800"/>
              <a:gd name="T37" fmla="*/ 1080 h 1400"/>
              <a:gd name="T38" fmla="*/ 3992 w 5800"/>
              <a:gd name="T39" fmla="*/ 1208 h 1400"/>
              <a:gd name="T40" fmla="*/ 4200 w 5800"/>
              <a:gd name="T41" fmla="*/ 1232 h 1400"/>
              <a:gd name="T42" fmla="*/ 4416 w 5800"/>
              <a:gd name="T43" fmla="*/ 1024 h 1400"/>
              <a:gd name="T44" fmla="*/ 4368 w 5800"/>
              <a:gd name="T45" fmla="*/ 928 h 1400"/>
              <a:gd name="T46" fmla="*/ 5152 w 5800"/>
              <a:gd name="T47" fmla="*/ 200 h 1400"/>
              <a:gd name="T48" fmla="*/ 5200 w 5800"/>
              <a:gd name="T49" fmla="*/ 136 h 1400"/>
              <a:gd name="T50" fmla="*/ 5480 w 5800"/>
              <a:gd name="T51" fmla="*/ 128 h 1400"/>
              <a:gd name="T52" fmla="*/ 5472 w 5800"/>
              <a:gd name="T53" fmla="*/ 368 h 1400"/>
              <a:gd name="T54" fmla="*/ 5520 w 5800"/>
              <a:gd name="T55" fmla="*/ 568 h 1400"/>
              <a:gd name="T56" fmla="*/ 5568 w 5800"/>
              <a:gd name="T57" fmla="*/ 720 h 1400"/>
              <a:gd name="T58" fmla="*/ 5672 w 5800"/>
              <a:gd name="T59" fmla="*/ 896 h 1400"/>
              <a:gd name="T60" fmla="*/ 5800 w 5800"/>
              <a:gd name="T61" fmla="*/ 1080 h 1400"/>
              <a:gd name="T62" fmla="*/ 5800 w 5800"/>
              <a:gd name="T63" fmla="*/ 1400 h 1400"/>
              <a:gd name="T64" fmla="*/ 16 w 5800"/>
              <a:gd name="T65" fmla="*/ 1400 h 1400"/>
              <a:gd name="T66" fmla="*/ 0 w 5800"/>
              <a:gd name="T67" fmla="*/ 0 h 14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800"/>
              <a:gd name="T103" fmla="*/ 0 h 1400"/>
              <a:gd name="T104" fmla="*/ 5800 w 5800"/>
              <a:gd name="T105" fmla="*/ 1400 h 140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800" h="1400">
                <a:moveTo>
                  <a:pt x="0" y="0"/>
                </a:moveTo>
                <a:lnTo>
                  <a:pt x="216" y="104"/>
                </a:lnTo>
                <a:lnTo>
                  <a:pt x="688" y="104"/>
                </a:lnTo>
                <a:lnTo>
                  <a:pt x="792" y="208"/>
                </a:lnTo>
                <a:lnTo>
                  <a:pt x="864" y="96"/>
                </a:lnTo>
                <a:lnTo>
                  <a:pt x="1384" y="384"/>
                </a:lnTo>
                <a:lnTo>
                  <a:pt x="1312" y="512"/>
                </a:lnTo>
                <a:lnTo>
                  <a:pt x="1704" y="936"/>
                </a:lnTo>
                <a:lnTo>
                  <a:pt x="2024" y="968"/>
                </a:lnTo>
                <a:lnTo>
                  <a:pt x="2384" y="968"/>
                </a:lnTo>
                <a:lnTo>
                  <a:pt x="2536" y="928"/>
                </a:lnTo>
                <a:lnTo>
                  <a:pt x="2896" y="624"/>
                </a:lnTo>
                <a:lnTo>
                  <a:pt x="2944" y="648"/>
                </a:lnTo>
                <a:lnTo>
                  <a:pt x="3224" y="960"/>
                </a:lnTo>
                <a:lnTo>
                  <a:pt x="3288" y="976"/>
                </a:lnTo>
                <a:lnTo>
                  <a:pt x="3448" y="696"/>
                </a:lnTo>
                <a:lnTo>
                  <a:pt x="3576" y="720"/>
                </a:lnTo>
                <a:lnTo>
                  <a:pt x="3696" y="800"/>
                </a:lnTo>
                <a:lnTo>
                  <a:pt x="3840" y="1080"/>
                </a:lnTo>
                <a:lnTo>
                  <a:pt x="3992" y="1208"/>
                </a:lnTo>
                <a:lnTo>
                  <a:pt x="4200" y="1232"/>
                </a:lnTo>
                <a:lnTo>
                  <a:pt x="4416" y="1024"/>
                </a:lnTo>
                <a:lnTo>
                  <a:pt x="4368" y="928"/>
                </a:lnTo>
                <a:lnTo>
                  <a:pt x="5152" y="200"/>
                </a:lnTo>
                <a:lnTo>
                  <a:pt x="5200" y="136"/>
                </a:lnTo>
                <a:lnTo>
                  <a:pt x="5480" y="128"/>
                </a:lnTo>
                <a:lnTo>
                  <a:pt x="5472" y="368"/>
                </a:lnTo>
                <a:lnTo>
                  <a:pt x="5520" y="568"/>
                </a:lnTo>
                <a:lnTo>
                  <a:pt x="5568" y="720"/>
                </a:lnTo>
                <a:lnTo>
                  <a:pt x="5672" y="896"/>
                </a:lnTo>
                <a:lnTo>
                  <a:pt x="5800" y="1080"/>
                </a:lnTo>
                <a:lnTo>
                  <a:pt x="5800" y="1400"/>
                </a:lnTo>
                <a:lnTo>
                  <a:pt x="16" y="1400"/>
                </a:lnTo>
                <a:lnTo>
                  <a:pt x="0" y="0"/>
                </a:lnTo>
                <a:close/>
              </a:path>
            </a:pathLst>
          </a:custGeom>
          <a:solidFill>
            <a:srgbClr val="339966"/>
          </a:solidFill>
          <a:ln w="12700">
            <a:solidFill>
              <a:schemeClr val="tx1"/>
            </a:solidFill>
            <a:round/>
            <a:headEnd/>
            <a:tailEnd/>
          </a:ln>
        </p:spPr>
        <p:txBody>
          <a:bodyPr/>
          <a:lstStyle/>
          <a:p>
            <a:pPr algn="l" eaLnBrk="1" hangingPunct="1"/>
            <a:endParaRPr lang="en-US" sz="1800">
              <a:effectLst/>
              <a:latin typeface="Arial" charset="0"/>
            </a:endParaRPr>
          </a:p>
        </p:txBody>
      </p:sp>
      <p:sp>
        <p:nvSpPr>
          <p:cNvPr id="3189782" name="Rectangle 22" descr="Light upward diagonal"/>
          <p:cNvSpPr>
            <a:spLocks noChangeArrowheads="1"/>
          </p:cNvSpPr>
          <p:nvPr/>
        </p:nvSpPr>
        <p:spPr bwMode="auto">
          <a:xfrm>
            <a:off x="6705600" y="3581400"/>
            <a:ext cx="1066800" cy="838200"/>
          </a:xfrm>
          <a:prstGeom prst="rect">
            <a:avLst/>
          </a:prstGeom>
          <a:pattFill prst="ltUpDiag">
            <a:fgClr>
              <a:srgbClr val="CC6600">
                <a:alpha val="27000"/>
              </a:srgbClr>
            </a:fgClr>
            <a:bgClr>
              <a:schemeClr val="bg1">
                <a:alpha val="27000"/>
              </a:schemeClr>
            </a:bgClr>
          </a:pattFill>
          <a:ln w="9525">
            <a:solidFill>
              <a:schemeClr val="bg2"/>
            </a:solidFill>
            <a:miter lim="800000"/>
            <a:headEnd/>
            <a:tailEnd/>
          </a:ln>
          <a:effectLst/>
        </p:spPr>
        <p:txBody>
          <a:bodyPr wrap="none" anchor="ctr"/>
          <a:lstStyle/>
          <a:p>
            <a:endParaRPr lang="en-US"/>
          </a:p>
        </p:txBody>
      </p:sp>
      <p:sp>
        <p:nvSpPr>
          <p:cNvPr id="3189783" name="Text Box 23"/>
          <p:cNvSpPr txBox="1">
            <a:spLocks noChangeArrowheads="1"/>
          </p:cNvSpPr>
          <p:nvPr/>
        </p:nvSpPr>
        <p:spPr bwMode="auto">
          <a:xfrm>
            <a:off x="4724400" y="4191000"/>
            <a:ext cx="1600200" cy="366713"/>
          </a:xfrm>
          <a:prstGeom prst="rect">
            <a:avLst/>
          </a:prstGeom>
          <a:noFill/>
          <a:ln w="9525">
            <a:noFill/>
            <a:miter lim="800000"/>
            <a:headEnd/>
            <a:tailEnd/>
          </a:ln>
          <a:effectLst/>
        </p:spPr>
        <p:txBody>
          <a:bodyPr>
            <a:spAutoFit/>
          </a:bodyPr>
          <a:lstStyle/>
          <a:p>
            <a:pPr algn="l" eaLnBrk="1" hangingPunct="1">
              <a:spcBef>
                <a:spcPct val="50000"/>
              </a:spcBef>
            </a:pPr>
            <a:r>
              <a:rPr lang="en-US" sz="1800" dirty="0" err="1" smtClean="0">
                <a:effectLst/>
                <a:latin typeface="Arial" charset="0"/>
              </a:rPr>
              <a:t>Área</a:t>
            </a:r>
            <a:r>
              <a:rPr lang="en-US" sz="1800" dirty="0" smtClean="0">
                <a:effectLst/>
                <a:latin typeface="Arial" charset="0"/>
              </a:rPr>
              <a:t> </a:t>
            </a:r>
            <a:r>
              <a:rPr lang="en-US" sz="1800" dirty="0" err="1" smtClean="0">
                <a:effectLst/>
                <a:latin typeface="Arial" charset="0"/>
              </a:rPr>
              <a:t>Crítica</a:t>
            </a:r>
            <a:endParaRPr lang="en-US" sz="1800" dirty="0">
              <a:effectLst/>
              <a:latin typeface="Arial" charset="0"/>
            </a:endParaRPr>
          </a:p>
        </p:txBody>
      </p:sp>
      <p:sp>
        <p:nvSpPr>
          <p:cNvPr id="3189784" name="Line 24"/>
          <p:cNvSpPr>
            <a:spLocks noChangeShapeType="1"/>
          </p:cNvSpPr>
          <p:nvPr/>
        </p:nvSpPr>
        <p:spPr bwMode="auto">
          <a:xfrm flipV="1">
            <a:off x="6096000" y="3962400"/>
            <a:ext cx="914400" cy="381000"/>
          </a:xfrm>
          <a:prstGeom prst="line">
            <a:avLst/>
          </a:prstGeom>
          <a:noFill/>
          <a:ln w="38100">
            <a:solidFill>
              <a:schemeClr val="bg2"/>
            </a:solidFill>
            <a:round/>
            <a:headEnd/>
            <a:tailEnd type="triangle" w="med" len="med"/>
          </a:ln>
          <a:effectLst/>
        </p:spPr>
        <p:txBody>
          <a:bodyPr/>
          <a:lstStyle/>
          <a:p>
            <a:endParaRPr lang="en-US"/>
          </a:p>
        </p:txBody>
      </p:sp>
      <p:sp>
        <p:nvSpPr>
          <p:cNvPr id="3189773" name="Text Box 13"/>
          <p:cNvSpPr txBox="1">
            <a:spLocks noChangeArrowheads="1"/>
          </p:cNvSpPr>
          <p:nvPr/>
        </p:nvSpPr>
        <p:spPr bwMode="auto">
          <a:xfrm>
            <a:off x="1600200" y="2324100"/>
            <a:ext cx="3187700" cy="457200"/>
          </a:xfrm>
          <a:prstGeom prst="rect">
            <a:avLst/>
          </a:prstGeom>
          <a:noFill/>
          <a:ln w="12700">
            <a:noFill/>
            <a:miter lim="800000"/>
            <a:headEnd/>
            <a:tailEnd/>
          </a:ln>
        </p:spPr>
        <p:txBody>
          <a:bodyPr wrap="square" lIns="91417" tIns="45709" rIns="91417" bIns="45709">
            <a:spAutoFit/>
          </a:bodyPr>
          <a:lstStyle/>
          <a:p>
            <a:pPr algn="l">
              <a:spcBef>
                <a:spcPct val="50000"/>
              </a:spcBef>
            </a:pPr>
            <a:r>
              <a:rPr lang="en-US" sz="2400" dirty="0" err="1" smtClean="0">
                <a:effectLst/>
                <a:latin typeface="Times New Roman" pitchFamily="18" charset="0"/>
              </a:rPr>
              <a:t>Trincheira</a:t>
            </a:r>
            <a:r>
              <a:rPr lang="en-US" sz="2400" dirty="0" smtClean="0">
                <a:effectLst/>
                <a:latin typeface="Times New Roman" pitchFamily="18" charset="0"/>
              </a:rPr>
              <a:t> de </a:t>
            </a:r>
            <a:r>
              <a:rPr lang="en-US" sz="2400" dirty="0" err="1" smtClean="0">
                <a:effectLst/>
                <a:latin typeface="Times New Roman" pitchFamily="18" charset="0"/>
              </a:rPr>
              <a:t>Vedação</a:t>
            </a:r>
            <a:endParaRPr lang="en-US" sz="2400" dirty="0">
              <a:effectLst/>
              <a:latin typeface="Times New Roman" pitchFamily="18" charset="0"/>
            </a:endParaRPr>
          </a:p>
        </p:txBody>
      </p:sp>
      <p:sp>
        <p:nvSpPr>
          <p:cNvPr id="3189771" name="Text Box 11"/>
          <p:cNvSpPr txBox="1">
            <a:spLocks noChangeArrowheads="1"/>
          </p:cNvSpPr>
          <p:nvPr/>
        </p:nvSpPr>
        <p:spPr bwMode="auto">
          <a:xfrm>
            <a:off x="3352800" y="4800600"/>
            <a:ext cx="2806700" cy="457200"/>
          </a:xfrm>
          <a:prstGeom prst="rect">
            <a:avLst/>
          </a:prstGeom>
          <a:noFill/>
          <a:ln w="12700">
            <a:noFill/>
            <a:miter lim="800000"/>
            <a:headEnd/>
            <a:tailEnd/>
          </a:ln>
        </p:spPr>
        <p:txBody>
          <a:bodyPr lIns="91417" tIns="45709" rIns="91417" bIns="45709">
            <a:spAutoFit/>
          </a:bodyPr>
          <a:lstStyle/>
          <a:p>
            <a:pPr algn="l">
              <a:spcBef>
                <a:spcPct val="50000"/>
              </a:spcBef>
            </a:pPr>
            <a:r>
              <a:rPr lang="en-US" sz="2400" dirty="0" err="1" smtClean="0">
                <a:effectLst/>
                <a:latin typeface="Times New Roman" pitchFamily="18" charset="0"/>
              </a:rPr>
              <a:t>Aterro</a:t>
            </a:r>
            <a:r>
              <a:rPr lang="en-US" sz="2400" dirty="0" smtClean="0">
                <a:effectLst/>
                <a:latin typeface="Times New Roman" pitchFamily="18" charset="0"/>
              </a:rPr>
              <a:t> de </a:t>
            </a:r>
            <a:r>
              <a:rPr lang="en-US" sz="2400" dirty="0" err="1" smtClean="0">
                <a:effectLst/>
                <a:latin typeface="Times New Roman" pitchFamily="18" charset="0"/>
              </a:rPr>
              <a:t>Argila</a:t>
            </a:r>
            <a:endParaRPr lang="en-US" sz="2400" dirty="0">
              <a:effectLst/>
              <a:latin typeface="Times New Roman" pitchFamily="18" charset="0"/>
            </a:endParaRPr>
          </a:p>
        </p:txBody>
      </p:sp>
      <p:cxnSp>
        <p:nvCxnSpPr>
          <p:cNvPr id="24" name="Straight Connector 23"/>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Slide Number Placeholder 24"/>
          <p:cNvSpPr>
            <a:spLocks noGrp="1"/>
          </p:cNvSpPr>
          <p:nvPr>
            <p:ph type="sldNum" sz="quarter" idx="10"/>
          </p:nvPr>
        </p:nvSpPr>
        <p:spPr/>
        <p:txBody>
          <a:bodyPr/>
          <a:lstStyle/>
          <a:p>
            <a:fld id="{82BF0D79-5E21-4B51-83BC-01370C6300A1}" type="slidenum">
              <a:rPr lang="en-US" smtClean="0"/>
              <a:pPr/>
              <a:t>11</a:t>
            </a:fld>
            <a:endParaRPr lang="en-US"/>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657225" y="320675"/>
            <a:ext cx="7026275" cy="685800"/>
          </a:xfrm>
        </p:spPr>
        <p:txBody>
          <a:bodyPr/>
          <a:lstStyle/>
          <a:p>
            <a:r>
              <a:rPr lang="en-US" b="1"/>
              <a:t/>
            </a:r>
            <a:br>
              <a:rPr lang="en-US" b="1"/>
            </a:br>
            <a:r>
              <a:rPr lang="en-US" sz="3700" b="1"/>
              <a:t>Foundation Treatment</a:t>
            </a:r>
            <a:r>
              <a:rPr lang="en-US" b="1"/>
              <a:t> </a:t>
            </a:r>
          </a:p>
        </p:txBody>
      </p:sp>
      <p:pic>
        <p:nvPicPr>
          <p:cNvPr id="313347" name="Picture 3" descr="Foundation2a"/>
          <p:cNvPicPr>
            <a:picLocks noChangeAspect="1" noChangeArrowheads="1"/>
          </p:cNvPicPr>
          <p:nvPr/>
        </p:nvPicPr>
        <p:blipFill>
          <a:blip r:embed="rId3" cstate="print">
            <a:lum bright="-18000" contrast="-18000"/>
          </a:blip>
          <a:srcRect/>
          <a:stretch>
            <a:fillRect/>
          </a:stretch>
        </p:blipFill>
        <p:spPr bwMode="auto">
          <a:xfrm>
            <a:off x="0" y="42863"/>
            <a:ext cx="9220200" cy="6858000"/>
          </a:xfrm>
          <a:prstGeom prst="rect">
            <a:avLst/>
          </a:prstGeom>
          <a:noFill/>
        </p:spPr>
      </p:pic>
      <p:sp>
        <p:nvSpPr>
          <p:cNvPr id="313348" name="Text Box 4"/>
          <p:cNvSpPr txBox="1">
            <a:spLocks noChangeArrowheads="1"/>
          </p:cNvSpPr>
          <p:nvPr/>
        </p:nvSpPr>
        <p:spPr bwMode="auto">
          <a:xfrm>
            <a:off x="0" y="6019800"/>
            <a:ext cx="4787900" cy="822325"/>
          </a:xfrm>
          <a:prstGeom prst="rect">
            <a:avLst/>
          </a:prstGeom>
          <a:noFill/>
          <a:ln w="12700">
            <a:noFill/>
            <a:miter lim="800000"/>
            <a:headEnd/>
            <a:tailEnd/>
          </a:ln>
          <a:effectLst/>
        </p:spPr>
        <p:txBody>
          <a:bodyPr>
            <a:normAutofit fontScale="85000" lnSpcReduction="10000"/>
          </a:bodyPr>
          <a:lstStyle/>
          <a:p>
            <a:pPr eaLnBrk="0" hangingPunct="0">
              <a:lnSpc>
                <a:spcPct val="110000"/>
              </a:lnSpc>
              <a:spcBef>
                <a:spcPts val="0"/>
              </a:spcBef>
            </a:pPr>
            <a:r>
              <a:rPr lang="pt-BR" sz="2400" b="1" dirty="0" smtClean="0">
                <a:effectLst>
                  <a:outerShdw blurRad="38100" dist="38100" dir="2700000" algn="tl">
                    <a:srgbClr val="C0C0C0"/>
                  </a:outerShdw>
                </a:effectLst>
              </a:rPr>
              <a:t>Elementos de dissolução interceptam a trincheira de vedação</a:t>
            </a:r>
            <a:endParaRPr lang="pt-BR" sz="2400" b="1" dirty="0">
              <a:effectLst>
                <a:outerShdw blurRad="38100" dist="38100" dir="2700000" algn="tl">
                  <a:srgbClr val="C0C0C0"/>
                </a:outerShdw>
              </a:effectLst>
            </a:endParaRPr>
          </a:p>
        </p:txBody>
      </p:sp>
      <p:sp>
        <p:nvSpPr>
          <p:cNvPr id="109575" name="Text Box 7"/>
          <p:cNvSpPr txBox="1">
            <a:spLocks noChangeArrowheads="1"/>
          </p:cNvSpPr>
          <p:nvPr/>
        </p:nvSpPr>
        <p:spPr bwMode="auto">
          <a:xfrm>
            <a:off x="0" y="4406900"/>
            <a:ext cx="1663700" cy="457200"/>
          </a:xfrm>
          <a:prstGeom prst="rect">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noFill/>
            <a:miter lim="800000"/>
            <a:headEnd/>
            <a:tailEnd/>
          </a:ln>
          <a:effectLst/>
        </p:spPr>
        <p:txBody>
          <a:bodyPr wrap="square" lIns="91417" tIns="45709" rIns="91417" bIns="45709">
            <a:spAutoFit/>
          </a:bodyPr>
          <a:lstStyle/>
          <a:p>
            <a:pPr eaLnBrk="0" hangingPunct="0">
              <a:spcBef>
                <a:spcPct val="50000"/>
              </a:spcBef>
            </a:pPr>
            <a:r>
              <a:rPr lang="pt-BR" sz="2400" smtClean="0">
                <a:solidFill>
                  <a:schemeClr val="tx2"/>
                </a:solidFill>
                <a:effectLst>
                  <a:outerShdw blurRad="38100" dist="38100" dir="2700000" algn="tl">
                    <a:srgbClr val="FFFFFF"/>
                  </a:outerShdw>
                </a:effectLst>
              </a:rPr>
              <a:t>Cavernas</a:t>
            </a:r>
            <a:endParaRPr lang="pt-BR" sz="2400">
              <a:solidFill>
                <a:schemeClr val="tx2"/>
              </a:solidFill>
              <a:effectLst>
                <a:outerShdw blurRad="38100" dist="38100" dir="2700000" algn="tl">
                  <a:srgbClr val="FFFFFF"/>
                </a:outerShdw>
              </a:effectLst>
            </a:endParaRPr>
          </a:p>
        </p:txBody>
      </p:sp>
      <p:sp>
        <p:nvSpPr>
          <p:cNvPr id="313350" name="Line 3"/>
          <p:cNvSpPr>
            <a:spLocks noChangeShapeType="1"/>
          </p:cNvSpPr>
          <p:nvPr/>
        </p:nvSpPr>
        <p:spPr bwMode="auto">
          <a:xfrm flipV="1">
            <a:off x="1193800" y="3124200"/>
            <a:ext cx="939800" cy="1511300"/>
          </a:xfrm>
          <a:prstGeom prst="line">
            <a:avLst/>
          </a:prstGeom>
          <a:noFill/>
          <a:ln w="57150">
            <a:solidFill>
              <a:srgbClr val="FF0000"/>
            </a:solidFill>
            <a:round/>
            <a:headEnd/>
            <a:tailEnd type="triangle" w="med" len="med"/>
          </a:ln>
        </p:spPr>
        <p:txBody>
          <a:bodyPr/>
          <a:lstStyle/>
          <a:p>
            <a:endParaRPr lang="en-US"/>
          </a:p>
        </p:txBody>
      </p:sp>
      <p:sp>
        <p:nvSpPr>
          <p:cNvPr id="313351" name="Line 7"/>
          <p:cNvSpPr>
            <a:spLocks noChangeShapeType="1"/>
          </p:cNvSpPr>
          <p:nvPr/>
        </p:nvSpPr>
        <p:spPr bwMode="auto">
          <a:xfrm flipV="1">
            <a:off x="3200400" y="3124200"/>
            <a:ext cx="762000" cy="1066800"/>
          </a:xfrm>
          <a:prstGeom prst="line">
            <a:avLst/>
          </a:prstGeom>
          <a:noFill/>
          <a:ln w="57150">
            <a:solidFill>
              <a:srgbClr val="FF0000"/>
            </a:solidFill>
            <a:prstDash val="lgDash"/>
            <a:round/>
            <a:headEnd/>
            <a:tailEnd type="triangle" w="med" len="med"/>
          </a:ln>
          <a:effectLst/>
        </p:spPr>
        <p:txBody>
          <a:bodyPr/>
          <a:lstStyle/>
          <a:p>
            <a:endParaRPr lang="en-US"/>
          </a:p>
        </p:txBody>
      </p:sp>
      <p:sp>
        <p:nvSpPr>
          <p:cNvPr id="109573" name="Text Box 5"/>
          <p:cNvSpPr txBox="1">
            <a:spLocks noChangeArrowheads="1"/>
          </p:cNvSpPr>
          <p:nvPr/>
        </p:nvSpPr>
        <p:spPr bwMode="auto">
          <a:xfrm>
            <a:off x="2667000" y="4267200"/>
            <a:ext cx="1828800" cy="830975"/>
          </a:xfrm>
          <a:prstGeom prst="rect">
            <a:avLst/>
          </a:prstGeom>
          <a:gradFill rotWithShape="0">
            <a:gsLst>
              <a:gs pos="0">
                <a:srgbClr val="011347">
                  <a:alpha val="35001"/>
                </a:srgbClr>
              </a:gs>
              <a:gs pos="50000">
                <a:schemeClr val="bg1"/>
              </a:gs>
              <a:gs pos="100000">
                <a:srgbClr val="011347">
                  <a:alpha val="35001"/>
                </a:srgbClr>
              </a:gs>
            </a:gsLst>
            <a:lin ang="5400000" scaled="1"/>
          </a:gradFill>
          <a:ln w="12700">
            <a:noFill/>
            <a:miter lim="800000"/>
            <a:headEnd/>
            <a:tailEnd/>
          </a:ln>
        </p:spPr>
        <p:txBody>
          <a:bodyPr wrap="square" lIns="91417" tIns="45709" rIns="91417" bIns="45709">
            <a:spAutoFit/>
          </a:bodyPr>
          <a:lstStyle/>
          <a:p>
            <a:pPr eaLnBrk="0" hangingPunct="0">
              <a:spcBef>
                <a:spcPct val="50000"/>
              </a:spcBef>
            </a:pPr>
            <a:r>
              <a:rPr lang="pt-BR" sz="2400" smtClean="0">
                <a:solidFill>
                  <a:schemeClr val="tx2"/>
                </a:solidFill>
                <a:effectLst>
                  <a:outerShdw blurRad="38100" dist="38100" dir="2700000" algn="tl">
                    <a:srgbClr val="FFFFFF"/>
                  </a:outerShdw>
                </a:effectLst>
              </a:rPr>
              <a:t>Trincheira de Vedação</a:t>
            </a:r>
            <a:endParaRPr lang="pt-BR" sz="2400">
              <a:solidFill>
                <a:schemeClr val="tx2"/>
              </a:solidFill>
              <a:effectLst>
                <a:outerShdw blurRad="38100" dist="38100" dir="2700000" algn="tl">
                  <a:srgbClr val="FFFFFF"/>
                </a:outerShdw>
              </a:effectLst>
            </a:endParaRPr>
          </a:p>
        </p:txBody>
      </p:sp>
      <p:sp>
        <p:nvSpPr>
          <p:cNvPr id="313353" name="Line 9"/>
          <p:cNvSpPr>
            <a:spLocks noChangeShapeType="1"/>
          </p:cNvSpPr>
          <p:nvPr/>
        </p:nvSpPr>
        <p:spPr bwMode="auto">
          <a:xfrm>
            <a:off x="3733800" y="5029200"/>
            <a:ext cx="3352800" cy="1219200"/>
          </a:xfrm>
          <a:prstGeom prst="line">
            <a:avLst/>
          </a:prstGeom>
          <a:noFill/>
          <a:ln w="76200">
            <a:solidFill>
              <a:srgbClr val="FF0000"/>
            </a:solidFill>
            <a:prstDash val="lgDash"/>
            <a:round/>
            <a:headEnd/>
            <a:tailEnd type="triangle" w="med" len="med"/>
          </a:ln>
          <a:effectLst/>
        </p:spPr>
        <p:txBody>
          <a:bodyPr/>
          <a:lstStyle/>
          <a:p>
            <a:endParaRPr lang="en-US"/>
          </a:p>
        </p:txBody>
      </p:sp>
      <p:sp>
        <p:nvSpPr>
          <p:cNvPr id="2" name="Text Box 5"/>
          <p:cNvSpPr txBox="1">
            <a:spLocks noChangeArrowheads="1"/>
          </p:cNvSpPr>
          <p:nvPr/>
        </p:nvSpPr>
        <p:spPr bwMode="auto">
          <a:xfrm>
            <a:off x="7467600" y="3124200"/>
            <a:ext cx="1676400" cy="461643"/>
          </a:xfrm>
          <a:prstGeom prst="rect">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noFill/>
            <a:miter lim="800000"/>
            <a:headEnd/>
            <a:tailEnd/>
          </a:ln>
          <a:effectLst/>
        </p:spPr>
        <p:txBody>
          <a:bodyPr wrap="square" lIns="91417" tIns="45709" rIns="91417" bIns="45709">
            <a:spAutoFit/>
          </a:bodyPr>
          <a:lstStyle/>
          <a:p>
            <a:pPr eaLnBrk="0" hangingPunct="0">
              <a:spcBef>
                <a:spcPct val="50000"/>
              </a:spcBef>
            </a:pPr>
            <a:r>
              <a:rPr lang="pt-BR" sz="2400" dirty="0" smtClean="0">
                <a:solidFill>
                  <a:schemeClr val="tx2"/>
                </a:solidFill>
                <a:effectLst>
                  <a:outerShdw blurRad="38100" dist="38100" dir="2700000" algn="tl">
                    <a:srgbClr val="FFFFFF"/>
                  </a:outerShdw>
                </a:effectLst>
              </a:rPr>
              <a:t>Cavernas</a:t>
            </a:r>
            <a:endParaRPr lang="pt-BR" sz="2400" dirty="0">
              <a:solidFill>
                <a:schemeClr val="tx2"/>
              </a:solidFill>
              <a:effectLst>
                <a:outerShdw blurRad="38100" dist="38100" dir="2700000" algn="tl">
                  <a:srgbClr val="FFFFFF"/>
                </a:outerShdw>
              </a:effectLst>
            </a:endParaRPr>
          </a:p>
        </p:txBody>
      </p:sp>
      <p:sp>
        <p:nvSpPr>
          <p:cNvPr id="313355" name="Line 6"/>
          <p:cNvSpPr>
            <a:spLocks noChangeShapeType="1"/>
          </p:cNvSpPr>
          <p:nvPr/>
        </p:nvSpPr>
        <p:spPr bwMode="auto">
          <a:xfrm flipH="1">
            <a:off x="7848600" y="3657600"/>
            <a:ext cx="304800" cy="304800"/>
          </a:xfrm>
          <a:prstGeom prst="line">
            <a:avLst/>
          </a:prstGeom>
          <a:noFill/>
          <a:ln w="57150">
            <a:solidFill>
              <a:srgbClr val="FF0000"/>
            </a:solidFill>
            <a:round/>
            <a:headEnd/>
            <a:tailEnd type="triangle" w="med" len="med"/>
          </a:ln>
        </p:spPr>
        <p:txBody>
          <a:bodyPr/>
          <a:lstStyle/>
          <a:p>
            <a:endParaRPr lang="en-US"/>
          </a:p>
        </p:txBody>
      </p:sp>
      <p:sp>
        <p:nvSpPr>
          <p:cNvPr id="12" name="Slide Number Placeholder 11"/>
          <p:cNvSpPr>
            <a:spLocks noGrp="1"/>
          </p:cNvSpPr>
          <p:nvPr>
            <p:ph type="sldNum" sz="quarter" idx="10"/>
          </p:nvPr>
        </p:nvSpPr>
        <p:spPr/>
        <p:txBody>
          <a:bodyPr/>
          <a:lstStyle/>
          <a:p>
            <a:fld id="{62ABEF5F-8FA6-440F-B410-7B1ED1EF4D37}" type="slidenum">
              <a:rPr lang="en-US" smtClean="0"/>
              <a:pPr/>
              <a:t>12</a:t>
            </a:fld>
            <a:endParaRPr lang="en-US"/>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r>
              <a:rPr lang="en-US"/>
              <a:t>Slide </a:t>
            </a:r>
            <a:fld id="{E0BABBA4-4422-487E-8A7A-D10536AB64A5}" type="slidenum">
              <a:rPr lang="en-US"/>
              <a:pPr/>
              <a:t>13</a:t>
            </a:fld>
            <a:endParaRPr lang="en-US"/>
          </a:p>
        </p:txBody>
      </p:sp>
      <p:sp>
        <p:nvSpPr>
          <p:cNvPr id="145410" name="Rectangle 2"/>
          <p:cNvSpPr>
            <a:spLocks noGrp="1" noChangeArrowheads="1"/>
          </p:cNvSpPr>
          <p:nvPr>
            <p:ph type="title"/>
          </p:nvPr>
        </p:nvSpPr>
        <p:spPr/>
        <p:txBody>
          <a:bodyPr/>
          <a:lstStyle/>
          <a:p>
            <a:endParaRPr lang="en-US"/>
          </a:p>
        </p:txBody>
      </p:sp>
      <p:sp>
        <p:nvSpPr>
          <p:cNvPr id="145411" name="Rectangle 3"/>
          <p:cNvSpPr>
            <a:spLocks noGrp="1" noChangeArrowheads="1"/>
          </p:cNvSpPr>
          <p:nvPr>
            <p:ph type="body" idx="1"/>
          </p:nvPr>
        </p:nvSpPr>
        <p:spPr/>
        <p:txBody>
          <a:bodyPr/>
          <a:lstStyle/>
          <a:p>
            <a:endParaRPr lang="en-US"/>
          </a:p>
        </p:txBody>
      </p:sp>
      <p:pic>
        <p:nvPicPr>
          <p:cNvPr id="145412" name="Picture 4" descr="cutoff7"/>
          <p:cNvPicPr>
            <a:picLocks noChangeAspect="1" noChangeArrowheads="1"/>
          </p:cNvPicPr>
          <p:nvPr/>
        </p:nvPicPr>
        <p:blipFill>
          <a:blip r:embed="rId3" cstate="print"/>
          <a:srcRect/>
          <a:stretch>
            <a:fillRect/>
          </a:stretch>
        </p:blipFill>
        <p:spPr bwMode="auto">
          <a:xfrm>
            <a:off x="-119063" y="-381000"/>
            <a:ext cx="9382126" cy="7620000"/>
          </a:xfrm>
          <a:prstGeom prst="rect">
            <a:avLst/>
          </a:prstGeom>
          <a:noFill/>
        </p:spPr>
      </p:pic>
      <p:pic>
        <p:nvPicPr>
          <p:cNvPr id="145413" name="Picture 5"/>
          <p:cNvPicPr>
            <a:picLocks noChangeAspect="1" noChangeArrowheads="1"/>
          </p:cNvPicPr>
          <p:nvPr/>
        </p:nvPicPr>
        <p:blipFill>
          <a:blip r:embed="rId4" cstate="print"/>
          <a:srcRect/>
          <a:stretch>
            <a:fillRect/>
          </a:stretch>
        </p:blipFill>
        <p:spPr bwMode="auto">
          <a:xfrm>
            <a:off x="-109538" y="-381000"/>
            <a:ext cx="4724401" cy="7620000"/>
          </a:xfrm>
          <a:prstGeom prst="rect">
            <a:avLst/>
          </a:prstGeom>
          <a:noFill/>
          <a:ln w="12700" algn="ctr">
            <a:noFill/>
            <a:miter lim="800000"/>
            <a:headEnd/>
            <a:tailEnd/>
          </a:ln>
          <a:effectLst/>
        </p:spPr>
      </p:pic>
      <p:sp>
        <p:nvSpPr>
          <p:cNvPr id="145414" name="Line 6"/>
          <p:cNvSpPr>
            <a:spLocks noChangeShapeType="1"/>
          </p:cNvSpPr>
          <p:nvPr/>
        </p:nvSpPr>
        <p:spPr bwMode="auto">
          <a:xfrm>
            <a:off x="2133600" y="1981200"/>
            <a:ext cx="4267200" cy="3733800"/>
          </a:xfrm>
          <a:prstGeom prst="line">
            <a:avLst/>
          </a:prstGeom>
          <a:noFill/>
          <a:ln w="76200">
            <a:solidFill>
              <a:srgbClr val="FF0000"/>
            </a:solidFill>
            <a:prstDash val="dash"/>
            <a:round/>
            <a:headEnd type="triangle" w="med" len="med"/>
            <a:tailEnd type="triangle" w="med" len="med"/>
          </a:ln>
          <a:effectLst/>
        </p:spPr>
        <p:txBody>
          <a:bodyPr lIns="90488" tIns="44450" rIns="90488" bIns="44450"/>
          <a:lstStyle/>
          <a:p>
            <a:endParaRPr lang="en-US"/>
          </a:p>
        </p:txBody>
      </p:sp>
      <p:sp>
        <p:nvSpPr>
          <p:cNvPr id="145415" name="Line 7"/>
          <p:cNvSpPr>
            <a:spLocks noChangeShapeType="1"/>
          </p:cNvSpPr>
          <p:nvPr/>
        </p:nvSpPr>
        <p:spPr bwMode="auto">
          <a:xfrm flipV="1">
            <a:off x="2209800" y="2514600"/>
            <a:ext cx="5562600" cy="457200"/>
          </a:xfrm>
          <a:prstGeom prst="line">
            <a:avLst/>
          </a:prstGeom>
          <a:noFill/>
          <a:ln w="76200">
            <a:solidFill>
              <a:srgbClr val="FF0000"/>
            </a:solidFill>
            <a:prstDash val="dash"/>
            <a:round/>
            <a:headEnd type="triangle" w="med" len="med"/>
            <a:tailEnd type="triangle" w="med" len="med"/>
          </a:ln>
          <a:effectLst/>
        </p:spPr>
        <p:txBody>
          <a:bodyPr lIns="90488" tIns="44450" rIns="90488" bIns="44450"/>
          <a:lstStyle/>
          <a:p>
            <a:endParaRPr lang="en-US"/>
          </a:p>
        </p:txBody>
      </p:sp>
      <p:sp>
        <p:nvSpPr>
          <p:cNvPr id="145416" name="Text Box 8"/>
          <p:cNvSpPr txBox="1">
            <a:spLocks noChangeArrowheads="1"/>
          </p:cNvSpPr>
          <p:nvPr/>
        </p:nvSpPr>
        <p:spPr bwMode="auto">
          <a:xfrm>
            <a:off x="4191000" y="3352800"/>
            <a:ext cx="2209800" cy="336550"/>
          </a:xfrm>
          <a:prstGeom prst="rect">
            <a:avLst/>
          </a:prstGeom>
          <a:solidFill>
            <a:schemeClr val="tx1">
              <a:lumMod val="75000"/>
              <a:lumOff val="25000"/>
            </a:schemeClr>
          </a:solidFill>
          <a:ln w="12700" algn="ctr">
            <a:noFill/>
            <a:miter lim="800000"/>
            <a:headEnd/>
            <a:tailEnd/>
          </a:ln>
          <a:effectLst/>
        </p:spPr>
        <p:txBody>
          <a:bodyPr wrap="square" lIns="90488" tIns="44450" rIns="90488" bIns="44450">
            <a:spAutoFit/>
          </a:bodyPr>
          <a:lstStyle/>
          <a:p>
            <a:pPr eaLnBrk="0" hangingPunct="0">
              <a:lnSpc>
                <a:spcPct val="90000"/>
              </a:lnSpc>
              <a:spcBef>
                <a:spcPct val="50000"/>
              </a:spcBef>
              <a:buSzPct val="100000"/>
            </a:pPr>
            <a:r>
              <a:rPr lang="pt-BR" dirty="0" smtClean="0">
                <a:solidFill>
                  <a:schemeClr val="bg1"/>
                </a:solidFill>
                <a:latin typeface="+mn-lt"/>
              </a:rPr>
              <a:t>Linha da Trincheira</a:t>
            </a:r>
            <a:endParaRPr lang="pt-BR" dirty="0">
              <a:solidFill>
                <a:schemeClr val="bg1"/>
              </a:solidFill>
              <a:latin typeface="+mn-lt"/>
            </a:endParaRPr>
          </a:p>
        </p:txBody>
      </p:sp>
      <p:sp>
        <p:nvSpPr>
          <p:cNvPr id="11" name="Text Box 8"/>
          <p:cNvSpPr txBox="1">
            <a:spLocks noChangeArrowheads="1"/>
          </p:cNvSpPr>
          <p:nvPr/>
        </p:nvSpPr>
        <p:spPr bwMode="auto">
          <a:xfrm>
            <a:off x="4094843" y="1687017"/>
            <a:ext cx="2743200" cy="588366"/>
          </a:xfrm>
          <a:prstGeom prst="rect">
            <a:avLst/>
          </a:prstGeom>
          <a:solidFill>
            <a:schemeClr val="tx1">
              <a:lumMod val="75000"/>
              <a:lumOff val="25000"/>
            </a:schemeClr>
          </a:solidFill>
          <a:ln w="12700" algn="ctr">
            <a:noFill/>
            <a:miter lim="800000"/>
            <a:headEnd/>
            <a:tailEnd/>
          </a:ln>
          <a:effectLst/>
        </p:spPr>
        <p:txBody>
          <a:bodyPr wrap="square" lIns="90488" tIns="44450" rIns="90488" bIns="44450">
            <a:spAutoFit/>
          </a:bodyPr>
          <a:lstStyle/>
          <a:p>
            <a:pPr eaLnBrk="0" hangingPunct="0">
              <a:lnSpc>
                <a:spcPct val="90000"/>
              </a:lnSpc>
              <a:spcBef>
                <a:spcPct val="50000"/>
              </a:spcBef>
              <a:buSzPct val="100000"/>
            </a:pPr>
            <a:r>
              <a:rPr lang="pt-BR" dirty="0" smtClean="0">
                <a:solidFill>
                  <a:schemeClr val="bg1"/>
                </a:solidFill>
                <a:latin typeface="+mn-lt"/>
              </a:rPr>
              <a:t>Elemento de dissolução atravessa a trincheira</a:t>
            </a:r>
            <a:endParaRPr lang="pt-BR" dirty="0">
              <a:solidFill>
                <a:schemeClr val="bg1"/>
              </a:solidFill>
              <a:latin typeface="+mn-lt"/>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50" name="Picture 2" descr="cutoff trench philosophy"/>
          <p:cNvPicPr>
            <a:picLocks noChangeAspect="1" noChangeArrowheads="1"/>
          </p:cNvPicPr>
          <p:nvPr/>
        </p:nvPicPr>
        <p:blipFill>
          <a:blip r:embed="rId3" cstate="print"/>
          <a:srcRect/>
          <a:stretch>
            <a:fillRect/>
          </a:stretch>
        </p:blipFill>
        <p:spPr bwMode="auto">
          <a:xfrm>
            <a:off x="0" y="762000"/>
            <a:ext cx="9144000" cy="6096000"/>
          </a:xfrm>
          <a:prstGeom prst="rect">
            <a:avLst/>
          </a:prstGeom>
          <a:noFill/>
        </p:spPr>
      </p:pic>
      <p:sp>
        <p:nvSpPr>
          <p:cNvPr id="437251" name="Oval 3"/>
          <p:cNvSpPr>
            <a:spLocks noChangeArrowheads="1"/>
          </p:cNvSpPr>
          <p:nvPr/>
        </p:nvSpPr>
        <p:spPr bwMode="auto">
          <a:xfrm>
            <a:off x="5715000" y="1600200"/>
            <a:ext cx="101600" cy="114300"/>
          </a:xfrm>
          <a:prstGeom prst="ellipse">
            <a:avLst/>
          </a:prstGeom>
          <a:solidFill>
            <a:srgbClr val="FF0000"/>
          </a:solidFill>
          <a:ln w="15875">
            <a:solidFill>
              <a:schemeClr val="bg2"/>
            </a:solidFill>
            <a:round/>
            <a:headEnd/>
            <a:tailEnd/>
          </a:ln>
          <a:effectLst/>
        </p:spPr>
        <p:txBody>
          <a:bodyPr wrap="none" anchor="ctr"/>
          <a:lstStyle/>
          <a:p>
            <a:endParaRPr lang="en-US"/>
          </a:p>
        </p:txBody>
      </p:sp>
      <p:sp>
        <p:nvSpPr>
          <p:cNvPr id="437252" name="Oval 4"/>
          <p:cNvSpPr>
            <a:spLocks noChangeArrowheads="1"/>
          </p:cNvSpPr>
          <p:nvPr/>
        </p:nvSpPr>
        <p:spPr bwMode="auto">
          <a:xfrm>
            <a:off x="6400800" y="6629400"/>
            <a:ext cx="101600" cy="88900"/>
          </a:xfrm>
          <a:prstGeom prst="ellipse">
            <a:avLst/>
          </a:prstGeom>
          <a:solidFill>
            <a:srgbClr val="FF0000"/>
          </a:solidFill>
          <a:ln w="19050">
            <a:solidFill>
              <a:schemeClr val="bg2"/>
            </a:solidFill>
            <a:round/>
            <a:headEnd/>
            <a:tailEnd/>
          </a:ln>
          <a:effectLst/>
        </p:spPr>
        <p:txBody>
          <a:bodyPr wrap="none" anchor="ctr"/>
          <a:lstStyle/>
          <a:p>
            <a:endParaRPr lang="en-US"/>
          </a:p>
        </p:txBody>
      </p:sp>
      <p:sp>
        <p:nvSpPr>
          <p:cNvPr id="6" name="TextBox 5"/>
          <p:cNvSpPr txBox="1"/>
          <p:nvPr/>
        </p:nvSpPr>
        <p:spPr>
          <a:xfrm>
            <a:off x="0" y="762000"/>
            <a:ext cx="5334000" cy="138499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pt-BR" sz="1400" dirty="0">
                <a:solidFill>
                  <a:srgbClr val="FFFFCC"/>
                </a:solidFill>
              </a:rPr>
              <a:t>Saliências e rochas soltas serão removidas apenas onde atravessarem a linha da trincheira, porque o aterro nas laterais da trincheira terá como única função a estabilidade, e não de contato estreito absoluto e uniforme com as paredes da trincheira. O calcamento suplementará a compressão normal a rolo do enchimento exigida debaixo das saliências.</a:t>
            </a:r>
            <a:endParaRPr lang="en-US" sz="1400" dirty="0">
              <a:solidFill>
                <a:srgbClr val="FFFFCC"/>
              </a:solidFill>
            </a:endParaRPr>
          </a:p>
        </p:txBody>
      </p:sp>
      <p:sp>
        <p:nvSpPr>
          <p:cNvPr id="7" name="TextBox 6"/>
          <p:cNvSpPr txBox="1"/>
          <p:nvPr/>
        </p:nvSpPr>
        <p:spPr>
          <a:xfrm>
            <a:off x="0" y="152400"/>
            <a:ext cx="9144000" cy="533400"/>
          </a:xfrm>
          <a:prstGeom prst="rect">
            <a:avLst/>
          </a:prstGeom>
          <a:noFill/>
        </p:spPr>
        <p:txBody>
          <a:bodyPr wrap="square" rtlCol="0">
            <a:normAutofit fontScale="77500" lnSpcReduction="20000"/>
          </a:bodyPr>
          <a:lstStyle/>
          <a:p>
            <a:pPr algn="ctr"/>
            <a:r>
              <a:rPr lang="pt-BR" sz="4000" dirty="0" smtClean="0">
                <a:latin typeface="+mj-lt"/>
              </a:rPr>
              <a:t>Projeto para </a:t>
            </a:r>
            <a:r>
              <a:rPr lang="pt-BR" sz="4000" dirty="0" err="1" smtClean="0">
                <a:latin typeface="+mj-lt"/>
              </a:rPr>
              <a:t>Reaterro</a:t>
            </a:r>
            <a:r>
              <a:rPr lang="pt-BR" sz="4000" dirty="0" smtClean="0">
                <a:latin typeface="+mj-lt"/>
              </a:rPr>
              <a:t> da Trincheira de Vedação</a:t>
            </a:r>
            <a:endParaRPr lang="pt-BR" sz="4000" dirty="0">
              <a:latin typeface="+mj-lt"/>
            </a:endParaRPr>
          </a:p>
        </p:txBody>
      </p:sp>
      <p:cxnSp>
        <p:nvCxnSpPr>
          <p:cNvPr id="8" name="Straight Connector 7"/>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0"/>
          </p:nvPr>
        </p:nvSpPr>
        <p:spPr>
          <a:xfrm>
            <a:off x="8686800" y="6381750"/>
            <a:ext cx="457200" cy="476250"/>
          </a:xfrm>
        </p:spPr>
        <p:txBody>
          <a:bodyPr/>
          <a:lstStyle/>
          <a:p>
            <a:fld id="{82BF0D79-5E21-4B51-83BC-01370C6300A1}" type="slidenum">
              <a:rPr lang="en-US" smtClean="0"/>
              <a:pPr/>
              <a:t>14</a:t>
            </a:fld>
            <a:endParaRPr lang="en-US"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a:xfrm>
            <a:off x="0" y="0"/>
            <a:ext cx="9144000" cy="792162"/>
          </a:xfrm>
        </p:spPr>
        <p:txBody>
          <a:bodyPr/>
          <a:lstStyle/>
          <a:p>
            <a:pPr algn="ctr"/>
            <a:r>
              <a:rPr lang="pt-BR" sz="4000" dirty="0" smtClean="0"/>
              <a:t>Tratamento da Trincheira de Vedação</a:t>
            </a:r>
            <a:endParaRPr lang="pt-BR" sz="4000" dirty="0"/>
          </a:p>
        </p:txBody>
      </p:sp>
      <p:pic>
        <p:nvPicPr>
          <p:cNvPr id="373763" name="Picture 3" descr="cutoff trench before"/>
          <p:cNvPicPr>
            <a:picLocks noGrp="1" noChangeAspect="1" noChangeArrowheads="1"/>
          </p:cNvPicPr>
          <p:nvPr>
            <p:ph sz="half" idx="1"/>
          </p:nvPr>
        </p:nvPicPr>
        <p:blipFill>
          <a:blip r:embed="rId3" cstate="print"/>
          <a:srcRect b="26199"/>
          <a:stretch>
            <a:fillRect/>
          </a:stretch>
        </p:blipFill>
        <p:spPr>
          <a:xfrm>
            <a:off x="533400" y="1295401"/>
            <a:ext cx="3611964" cy="4038600"/>
          </a:xfrm>
          <a:noFill/>
          <a:ln/>
        </p:spPr>
      </p:pic>
      <p:pic>
        <p:nvPicPr>
          <p:cNvPr id="373764" name="Picture 4" descr="cutoff trench after"/>
          <p:cNvPicPr>
            <a:picLocks noGrp="1" noChangeAspect="1" noChangeArrowheads="1"/>
          </p:cNvPicPr>
          <p:nvPr>
            <p:ph sz="half" idx="2"/>
          </p:nvPr>
        </p:nvPicPr>
        <p:blipFill>
          <a:blip r:embed="rId4" cstate="print"/>
          <a:srcRect b="17902"/>
          <a:stretch>
            <a:fillRect/>
          </a:stretch>
        </p:blipFill>
        <p:spPr>
          <a:xfrm>
            <a:off x="4800600" y="1295400"/>
            <a:ext cx="3733800" cy="4038599"/>
          </a:xfrm>
          <a:noFill/>
          <a:ln/>
        </p:spPr>
      </p:pic>
      <p:sp>
        <p:nvSpPr>
          <p:cNvPr id="373766" name="Text Box 6"/>
          <p:cNvSpPr txBox="1">
            <a:spLocks noChangeArrowheads="1"/>
          </p:cNvSpPr>
          <p:nvPr/>
        </p:nvSpPr>
        <p:spPr bwMode="auto">
          <a:xfrm>
            <a:off x="609600" y="5471160"/>
            <a:ext cx="3417877" cy="276977"/>
          </a:xfrm>
          <a:prstGeom prst="rect">
            <a:avLst/>
          </a:prstGeom>
          <a:noFill/>
          <a:ln w="12700">
            <a:noFill/>
            <a:miter lim="800000"/>
            <a:headEnd/>
            <a:tailEnd/>
          </a:ln>
          <a:effectLst/>
        </p:spPr>
        <p:txBody>
          <a:bodyPr wrap="none" lIns="91417" tIns="45709" rIns="91417" bIns="45709">
            <a:spAutoFit/>
          </a:bodyPr>
          <a:lstStyle/>
          <a:p>
            <a:pPr eaLnBrk="0" hangingPunct="0"/>
            <a:r>
              <a:rPr lang="en-US" sz="1200" dirty="0" smtClean="0">
                <a:latin typeface="+mn-lt"/>
              </a:rPr>
              <a:t>Excavated trench before any sidewall treatment</a:t>
            </a:r>
            <a:endParaRPr lang="en-US" sz="1200" dirty="0">
              <a:latin typeface="+mn-lt"/>
            </a:endParaRPr>
          </a:p>
        </p:txBody>
      </p:sp>
      <p:sp>
        <p:nvSpPr>
          <p:cNvPr id="8" name="Text Box 6"/>
          <p:cNvSpPr txBox="1">
            <a:spLocks noChangeArrowheads="1"/>
          </p:cNvSpPr>
          <p:nvPr/>
        </p:nvSpPr>
        <p:spPr bwMode="auto">
          <a:xfrm>
            <a:off x="4876800" y="5417820"/>
            <a:ext cx="3001096" cy="276977"/>
          </a:xfrm>
          <a:prstGeom prst="rect">
            <a:avLst/>
          </a:prstGeom>
          <a:noFill/>
          <a:ln w="12700">
            <a:noFill/>
            <a:miter lim="800000"/>
            <a:headEnd/>
            <a:tailEnd/>
          </a:ln>
          <a:effectLst/>
        </p:spPr>
        <p:txBody>
          <a:bodyPr wrap="none" lIns="91417" tIns="45709" rIns="91417" bIns="45709">
            <a:spAutoFit/>
          </a:bodyPr>
          <a:lstStyle/>
          <a:p>
            <a:pPr eaLnBrk="0" hangingPunct="0"/>
            <a:r>
              <a:rPr lang="en-US" sz="1200" dirty="0" smtClean="0">
                <a:latin typeface="+mn-lt"/>
              </a:rPr>
              <a:t>Excavated trench after sidewall treatment</a:t>
            </a:r>
            <a:endParaRPr lang="en-US" sz="1200" dirty="0">
              <a:latin typeface="+mn-lt"/>
            </a:endParaRPr>
          </a:p>
        </p:txBody>
      </p:sp>
      <p:cxnSp>
        <p:nvCxnSpPr>
          <p:cNvPr id="9" name="Straight Connector 8"/>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0"/>
          </p:nvPr>
        </p:nvSpPr>
        <p:spPr/>
        <p:txBody>
          <a:bodyPr/>
          <a:lstStyle/>
          <a:p>
            <a:fld id="{FAD4C019-37C7-4484-AE0D-6330E9A36984}" type="slidenum">
              <a:rPr lang="en-US" smtClean="0"/>
              <a:pPr/>
              <a:t>15</a:t>
            </a:fld>
            <a:endParaRPr lang="en-US"/>
          </a:p>
        </p:txBody>
      </p:sp>
      <p:sp>
        <p:nvSpPr>
          <p:cNvPr id="2" name="CaixaDeTexto 1"/>
          <p:cNvSpPr txBox="1"/>
          <p:nvPr/>
        </p:nvSpPr>
        <p:spPr>
          <a:xfrm>
            <a:off x="420914" y="5471160"/>
            <a:ext cx="4114800" cy="276999"/>
          </a:xfrm>
          <a:prstGeom prst="rect">
            <a:avLst/>
          </a:prstGeom>
          <a:solidFill>
            <a:schemeClr val="bg1"/>
          </a:solidFill>
        </p:spPr>
        <p:txBody>
          <a:bodyPr wrap="square" rtlCol="0">
            <a:spAutoFit/>
          </a:bodyPr>
          <a:lstStyle/>
          <a:p>
            <a:r>
              <a:rPr lang="pt-BR" sz="1200" b="1" dirty="0" smtClean="0"/>
              <a:t>Trincheira escavada antes do tratamento das laterais</a:t>
            </a:r>
            <a:endParaRPr lang="pt-BR" sz="1200" b="1" dirty="0"/>
          </a:p>
        </p:txBody>
      </p:sp>
      <p:sp>
        <p:nvSpPr>
          <p:cNvPr id="11" name="CaixaDeTexto 10"/>
          <p:cNvSpPr txBox="1"/>
          <p:nvPr/>
        </p:nvSpPr>
        <p:spPr>
          <a:xfrm>
            <a:off x="4724400" y="5460615"/>
            <a:ext cx="3770086" cy="276999"/>
          </a:xfrm>
          <a:prstGeom prst="rect">
            <a:avLst/>
          </a:prstGeom>
          <a:solidFill>
            <a:schemeClr val="bg1"/>
          </a:solidFill>
        </p:spPr>
        <p:txBody>
          <a:bodyPr wrap="square" rtlCol="0">
            <a:spAutoFit/>
          </a:bodyPr>
          <a:lstStyle/>
          <a:p>
            <a:r>
              <a:rPr lang="pt-BR" sz="1200" b="1" dirty="0" smtClean="0"/>
              <a:t>Trincheira escavada pós-tratamento das laterais</a:t>
            </a:r>
            <a:endParaRPr lang="pt-BR" sz="1200" b="1"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69" name="Picture 9" descr="Wolf Creek Pic 1"/>
          <p:cNvPicPr>
            <a:picLocks noChangeAspect="1" noChangeArrowheads="1"/>
          </p:cNvPicPr>
          <p:nvPr/>
        </p:nvPicPr>
        <p:blipFill>
          <a:blip r:embed="rId3" cstate="print"/>
          <a:srcRect/>
          <a:stretch>
            <a:fillRect/>
          </a:stretch>
        </p:blipFill>
        <p:spPr bwMode="auto">
          <a:xfrm>
            <a:off x="1431131" y="762000"/>
            <a:ext cx="6053137" cy="4857750"/>
          </a:xfrm>
          <a:prstGeom prst="rect">
            <a:avLst/>
          </a:prstGeom>
          <a:noFill/>
        </p:spPr>
      </p:pic>
      <p:sp>
        <p:nvSpPr>
          <p:cNvPr id="1423370" name="Text Box 10"/>
          <p:cNvSpPr txBox="1">
            <a:spLocks noChangeArrowheads="1"/>
          </p:cNvSpPr>
          <p:nvPr/>
        </p:nvSpPr>
        <p:spPr bwMode="auto">
          <a:xfrm>
            <a:off x="8610600" y="6489700"/>
            <a:ext cx="457200" cy="336550"/>
          </a:xfrm>
          <a:prstGeom prst="rect">
            <a:avLst/>
          </a:prstGeom>
          <a:noFill/>
          <a:ln w="12700">
            <a:noFill/>
            <a:miter lim="800000"/>
            <a:headEnd/>
            <a:tailEnd/>
          </a:ln>
          <a:effectLst/>
        </p:spPr>
        <p:txBody>
          <a:bodyPr>
            <a:spAutoFit/>
          </a:bodyPr>
          <a:lstStyle/>
          <a:p>
            <a:pPr>
              <a:spcBef>
                <a:spcPct val="50000"/>
              </a:spcBef>
            </a:pPr>
            <a:r>
              <a:rPr lang="en-US"/>
              <a:t>13</a:t>
            </a:r>
          </a:p>
        </p:txBody>
      </p:sp>
      <p:cxnSp>
        <p:nvCxnSpPr>
          <p:cNvPr id="5" name="Straight Connector 4"/>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0"/>
          </p:nvPr>
        </p:nvSpPr>
        <p:spPr/>
        <p:txBody>
          <a:bodyPr/>
          <a:lstStyle/>
          <a:p>
            <a:fld id="{62ABEF5F-8FA6-440F-B410-7B1ED1EF4D37}" type="slidenum">
              <a:rPr lang="en-US" smtClean="0"/>
              <a:pPr/>
              <a:t>16</a:t>
            </a:fld>
            <a:endParaRPr lang="en-US"/>
          </a:p>
        </p:txBody>
      </p:sp>
      <p:sp>
        <p:nvSpPr>
          <p:cNvPr id="8" name="Rectangle 2"/>
          <p:cNvSpPr>
            <a:spLocks noGrp="1" noChangeArrowheads="1"/>
          </p:cNvSpPr>
          <p:nvPr>
            <p:ph type="title"/>
          </p:nvPr>
        </p:nvSpPr>
        <p:spPr>
          <a:xfrm>
            <a:off x="0" y="0"/>
            <a:ext cx="9144000" cy="792162"/>
          </a:xfrm>
        </p:spPr>
        <p:txBody>
          <a:bodyPr/>
          <a:lstStyle/>
          <a:p>
            <a:pPr algn="ctr"/>
            <a:r>
              <a:rPr lang="pt-BR" sz="4000" dirty="0" smtClean="0"/>
              <a:t>Tratamento da Trincheira de Vedação</a:t>
            </a:r>
            <a:endParaRPr lang="pt-BR" sz="4000" dirty="0"/>
          </a:p>
        </p:txBody>
      </p:sp>
      <p:sp>
        <p:nvSpPr>
          <p:cNvPr id="9" name="CaixaDeTexto 8"/>
          <p:cNvSpPr txBox="1"/>
          <p:nvPr/>
        </p:nvSpPr>
        <p:spPr>
          <a:xfrm>
            <a:off x="885370" y="5593442"/>
            <a:ext cx="7086600" cy="830997"/>
          </a:xfrm>
          <a:prstGeom prst="rect">
            <a:avLst/>
          </a:prstGeom>
          <a:solidFill>
            <a:schemeClr val="bg1"/>
          </a:solidFill>
        </p:spPr>
        <p:txBody>
          <a:bodyPr wrap="square" rtlCol="0">
            <a:spAutoFit/>
          </a:bodyPr>
          <a:lstStyle/>
          <a:p>
            <a:r>
              <a:rPr lang="pt-BR" sz="1600" dirty="0" smtClean="0"/>
              <a:t>Nenhuma das cavernas a (15) e (16) foi escavada até o piso de rocha. As porções escavadas foram enchidas manualmente e calcadas com enchimento impermeável.</a:t>
            </a:r>
            <a:endParaRPr lang="pt-BR" sz="1600" dirty="0"/>
          </a:p>
        </p:txBody>
      </p:sp>
    </p:spTree>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1321" name="Picture 1033" descr="Wolf Creek Pic 2"/>
          <p:cNvPicPr>
            <a:picLocks noChangeAspect="1" noChangeArrowheads="1"/>
          </p:cNvPicPr>
          <p:nvPr/>
        </p:nvPicPr>
        <p:blipFill>
          <a:blip r:embed="rId3" cstate="print"/>
          <a:srcRect/>
          <a:stretch>
            <a:fillRect/>
          </a:stretch>
        </p:blipFill>
        <p:spPr bwMode="auto">
          <a:xfrm>
            <a:off x="1676400" y="0"/>
            <a:ext cx="5791200" cy="6553200"/>
          </a:xfrm>
          <a:prstGeom prst="rect">
            <a:avLst/>
          </a:prstGeom>
          <a:noFill/>
        </p:spPr>
      </p:pic>
      <p:sp>
        <p:nvSpPr>
          <p:cNvPr id="1421323" name="Line 1035"/>
          <p:cNvSpPr>
            <a:spLocks noChangeShapeType="1"/>
          </p:cNvSpPr>
          <p:nvPr/>
        </p:nvSpPr>
        <p:spPr bwMode="auto">
          <a:xfrm>
            <a:off x="4965700" y="2590800"/>
            <a:ext cx="1244600" cy="177800"/>
          </a:xfrm>
          <a:prstGeom prst="line">
            <a:avLst/>
          </a:prstGeom>
          <a:noFill/>
          <a:ln w="12700">
            <a:solidFill>
              <a:schemeClr val="tx1"/>
            </a:solidFill>
            <a:round/>
            <a:headEnd/>
            <a:tailEnd type="triangle" w="med" len="med"/>
          </a:ln>
          <a:effectLst/>
        </p:spPr>
        <p:txBody>
          <a:bodyPr/>
          <a:lstStyle/>
          <a:p>
            <a:endParaRPr lang="en-US"/>
          </a:p>
        </p:txBody>
      </p:sp>
      <p:sp>
        <p:nvSpPr>
          <p:cNvPr id="6" name="TextBox 5"/>
          <p:cNvSpPr txBox="1"/>
          <p:nvPr/>
        </p:nvSpPr>
        <p:spPr>
          <a:xfrm>
            <a:off x="5181600" y="685800"/>
            <a:ext cx="1752600" cy="307777"/>
          </a:xfrm>
          <a:prstGeom prst="rect">
            <a:avLst/>
          </a:prstGeom>
          <a:noFill/>
        </p:spPr>
        <p:txBody>
          <a:bodyPr wrap="square" rtlCol="0">
            <a:spAutoFit/>
          </a:bodyPr>
          <a:lstStyle/>
          <a:p>
            <a:r>
              <a:rPr lang="en-US" sz="1400" dirty="0" err="1" smtClean="0">
                <a:solidFill>
                  <a:schemeClr val="bg1"/>
                </a:solidFill>
                <a:latin typeface="+mn-lt"/>
              </a:rPr>
              <a:t>Piso</a:t>
            </a:r>
            <a:r>
              <a:rPr lang="en-US" sz="1400" dirty="0" smtClean="0">
                <a:solidFill>
                  <a:schemeClr val="bg1"/>
                </a:solidFill>
                <a:latin typeface="+mn-lt"/>
              </a:rPr>
              <a:t> da </a:t>
            </a:r>
            <a:r>
              <a:rPr lang="en-US" sz="1400" dirty="0" err="1" smtClean="0">
                <a:solidFill>
                  <a:schemeClr val="bg1"/>
                </a:solidFill>
                <a:latin typeface="+mn-lt"/>
              </a:rPr>
              <a:t>Trincheira</a:t>
            </a:r>
            <a:endParaRPr lang="en-US" sz="1400" dirty="0">
              <a:solidFill>
                <a:schemeClr val="bg1"/>
              </a:solidFill>
              <a:latin typeface="+mn-lt"/>
            </a:endParaRPr>
          </a:p>
        </p:txBody>
      </p:sp>
      <p:cxnSp>
        <p:nvCxnSpPr>
          <p:cNvPr id="8" name="Straight Arrow Connector 7"/>
          <p:cNvCxnSpPr/>
          <p:nvPr/>
        </p:nvCxnSpPr>
        <p:spPr>
          <a:xfrm flipH="1">
            <a:off x="4953000" y="914400"/>
            <a:ext cx="304800" cy="3048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4419600" y="1066800"/>
            <a:ext cx="838200" cy="533400"/>
          </a:xfrm>
          <a:prstGeom prst="straightConnector1">
            <a:avLst/>
          </a:prstGeom>
          <a:ln w="381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4114800" y="3810000"/>
            <a:ext cx="1143000" cy="1981200"/>
          </a:xfrm>
          <a:prstGeom prst="straightConnector1">
            <a:avLst/>
          </a:prstGeom>
          <a:ln w="381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257800" y="1600200"/>
            <a:ext cx="0" cy="220980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410200" y="1905000"/>
            <a:ext cx="990600" cy="307777"/>
          </a:xfrm>
          <a:prstGeom prst="rect">
            <a:avLst/>
          </a:prstGeom>
          <a:noFill/>
        </p:spPr>
        <p:txBody>
          <a:bodyPr wrap="square" rtlCol="0">
            <a:spAutoFit/>
          </a:bodyPr>
          <a:lstStyle/>
          <a:p>
            <a:r>
              <a:rPr lang="en-US" sz="1400" dirty="0" err="1" smtClean="0">
                <a:solidFill>
                  <a:schemeClr val="bg1"/>
                </a:solidFill>
                <a:latin typeface="+mn-lt"/>
              </a:rPr>
              <a:t>Caverna</a:t>
            </a:r>
            <a:endParaRPr lang="en-US" sz="1400" dirty="0">
              <a:solidFill>
                <a:schemeClr val="bg1"/>
              </a:solidFill>
              <a:latin typeface="+mn-lt"/>
            </a:endParaRPr>
          </a:p>
        </p:txBody>
      </p:sp>
      <p:sp>
        <p:nvSpPr>
          <p:cNvPr id="30" name="TextBox 29"/>
          <p:cNvSpPr txBox="1"/>
          <p:nvPr/>
        </p:nvSpPr>
        <p:spPr>
          <a:xfrm>
            <a:off x="2514600" y="2438400"/>
            <a:ext cx="1676400" cy="738664"/>
          </a:xfrm>
          <a:prstGeom prst="rect">
            <a:avLst/>
          </a:prstGeom>
          <a:noFill/>
        </p:spPr>
        <p:txBody>
          <a:bodyPr wrap="square" rtlCol="0">
            <a:spAutoFit/>
          </a:bodyPr>
          <a:lstStyle/>
          <a:p>
            <a:r>
              <a:rPr lang="en-US" sz="1400" dirty="0" err="1" smtClean="0">
                <a:solidFill>
                  <a:schemeClr val="bg1"/>
                </a:solidFill>
                <a:latin typeface="+mn-lt"/>
              </a:rPr>
              <a:t>Enchimento</a:t>
            </a:r>
            <a:r>
              <a:rPr lang="en-US" sz="1400" dirty="0" smtClean="0">
                <a:solidFill>
                  <a:schemeClr val="bg1"/>
                </a:solidFill>
                <a:latin typeface="+mn-lt"/>
              </a:rPr>
              <a:t> de </a:t>
            </a:r>
            <a:r>
              <a:rPr lang="en-US" sz="1400" dirty="0" err="1" smtClean="0">
                <a:solidFill>
                  <a:schemeClr val="bg1"/>
                </a:solidFill>
                <a:latin typeface="+mn-lt"/>
              </a:rPr>
              <a:t>concreto</a:t>
            </a:r>
            <a:r>
              <a:rPr lang="en-US" sz="1400" dirty="0" smtClean="0">
                <a:solidFill>
                  <a:schemeClr val="bg1"/>
                </a:solidFill>
                <a:latin typeface="+mn-lt"/>
              </a:rPr>
              <a:t> </a:t>
            </a:r>
            <a:r>
              <a:rPr lang="en-US" sz="1400" dirty="0" err="1" smtClean="0">
                <a:solidFill>
                  <a:schemeClr val="bg1"/>
                </a:solidFill>
                <a:latin typeface="+mn-lt"/>
              </a:rPr>
              <a:t>debaixo</a:t>
            </a:r>
            <a:r>
              <a:rPr lang="en-US" sz="1400" dirty="0" smtClean="0">
                <a:solidFill>
                  <a:schemeClr val="bg1"/>
                </a:solidFill>
                <a:latin typeface="+mn-lt"/>
              </a:rPr>
              <a:t> de </a:t>
            </a:r>
            <a:r>
              <a:rPr lang="en-US" sz="1400" dirty="0" err="1" smtClean="0">
                <a:solidFill>
                  <a:schemeClr val="bg1"/>
                </a:solidFill>
                <a:latin typeface="+mn-lt"/>
              </a:rPr>
              <a:t>saliência</a:t>
            </a:r>
            <a:endParaRPr lang="en-US" sz="1400" dirty="0">
              <a:solidFill>
                <a:schemeClr val="bg1"/>
              </a:solidFill>
              <a:latin typeface="+mn-lt"/>
            </a:endParaRPr>
          </a:p>
        </p:txBody>
      </p:sp>
      <p:cxnSp>
        <p:nvCxnSpPr>
          <p:cNvPr id="31" name="Straight Arrow Connector 30"/>
          <p:cNvCxnSpPr>
            <a:stCxn id="30" idx="3"/>
          </p:cNvCxnSpPr>
          <p:nvPr/>
        </p:nvCxnSpPr>
        <p:spPr>
          <a:xfrm>
            <a:off x="4191000" y="2807732"/>
            <a:ext cx="838200" cy="926068"/>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676400" y="3429000"/>
            <a:ext cx="1905000" cy="954107"/>
          </a:xfrm>
          <a:prstGeom prst="rect">
            <a:avLst/>
          </a:prstGeom>
          <a:noFill/>
        </p:spPr>
        <p:txBody>
          <a:bodyPr wrap="square" rtlCol="0">
            <a:spAutoFit/>
          </a:bodyPr>
          <a:lstStyle/>
          <a:p>
            <a:r>
              <a:rPr lang="en-US" sz="1400" dirty="0" err="1" smtClean="0">
                <a:solidFill>
                  <a:schemeClr val="bg1"/>
                </a:solidFill>
                <a:latin typeface="+mn-lt"/>
              </a:rPr>
              <a:t>Enchimento</a:t>
            </a:r>
            <a:r>
              <a:rPr lang="en-US" sz="1400" dirty="0" smtClean="0">
                <a:solidFill>
                  <a:schemeClr val="bg1"/>
                </a:solidFill>
                <a:latin typeface="+mn-lt"/>
              </a:rPr>
              <a:t> de solo </a:t>
            </a:r>
            <a:r>
              <a:rPr lang="en-US" sz="1400" dirty="0" err="1" smtClean="0">
                <a:solidFill>
                  <a:schemeClr val="bg1"/>
                </a:solidFill>
                <a:latin typeface="+mn-lt"/>
              </a:rPr>
              <a:t>colocado</a:t>
            </a:r>
            <a:r>
              <a:rPr lang="en-US" sz="1400" dirty="0" smtClean="0">
                <a:solidFill>
                  <a:schemeClr val="bg1"/>
                </a:solidFill>
                <a:latin typeface="+mn-lt"/>
              </a:rPr>
              <a:t> </a:t>
            </a:r>
            <a:r>
              <a:rPr lang="en-US" sz="1400" dirty="0" err="1" smtClean="0">
                <a:solidFill>
                  <a:schemeClr val="bg1"/>
                </a:solidFill>
                <a:latin typeface="+mn-lt"/>
              </a:rPr>
              <a:t>manualmente</a:t>
            </a:r>
            <a:r>
              <a:rPr lang="en-US" sz="1400" dirty="0" smtClean="0">
                <a:solidFill>
                  <a:schemeClr val="bg1"/>
                </a:solidFill>
                <a:latin typeface="+mn-lt"/>
              </a:rPr>
              <a:t> </a:t>
            </a:r>
            <a:r>
              <a:rPr lang="en-US" sz="1400" dirty="0" err="1" smtClean="0">
                <a:solidFill>
                  <a:schemeClr val="bg1"/>
                </a:solidFill>
                <a:latin typeface="+mn-lt"/>
              </a:rPr>
              <a:t>debaixo</a:t>
            </a:r>
            <a:r>
              <a:rPr lang="en-US" sz="1400" dirty="0" smtClean="0">
                <a:solidFill>
                  <a:schemeClr val="bg1"/>
                </a:solidFill>
                <a:latin typeface="+mn-lt"/>
              </a:rPr>
              <a:t> de </a:t>
            </a:r>
            <a:r>
              <a:rPr lang="en-US" sz="1400" dirty="0" err="1" smtClean="0">
                <a:solidFill>
                  <a:schemeClr val="bg1"/>
                </a:solidFill>
                <a:latin typeface="+mn-lt"/>
              </a:rPr>
              <a:t>saliência</a:t>
            </a:r>
            <a:endParaRPr lang="en-US" sz="1400" dirty="0">
              <a:solidFill>
                <a:schemeClr val="bg1"/>
              </a:solidFill>
              <a:latin typeface="+mn-lt"/>
            </a:endParaRPr>
          </a:p>
        </p:txBody>
      </p:sp>
      <p:cxnSp>
        <p:nvCxnSpPr>
          <p:cNvPr id="35" name="Straight Arrow Connector 34"/>
          <p:cNvCxnSpPr/>
          <p:nvPr/>
        </p:nvCxnSpPr>
        <p:spPr>
          <a:xfrm>
            <a:off x="2971800" y="3886200"/>
            <a:ext cx="609600" cy="6858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562600" y="3906054"/>
            <a:ext cx="1676400" cy="307777"/>
          </a:xfrm>
          <a:prstGeom prst="rect">
            <a:avLst/>
          </a:prstGeom>
          <a:noFill/>
        </p:spPr>
        <p:txBody>
          <a:bodyPr wrap="square" rtlCol="0">
            <a:spAutoFit/>
          </a:bodyPr>
          <a:lstStyle/>
          <a:p>
            <a:r>
              <a:rPr lang="en-US" sz="1400" dirty="0" err="1">
                <a:solidFill>
                  <a:schemeClr val="bg1"/>
                </a:solidFill>
              </a:rPr>
              <a:t>Piso</a:t>
            </a:r>
            <a:r>
              <a:rPr lang="en-US" sz="1400" dirty="0">
                <a:solidFill>
                  <a:schemeClr val="bg1"/>
                </a:solidFill>
              </a:rPr>
              <a:t> da </a:t>
            </a:r>
            <a:r>
              <a:rPr lang="en-US" sz="1400" dirty="0" err="1">
                <a:solidFill>
                  <a:schemeClr val="bg1"/>
                </a:solidFill>
              </a:rPr>
              <a:t>Trincheira</a:t>
            </a:r>
            <a:endParaRPr lang="en-US" sz="1400" dirty="0">
              <a:solidFill>
                <a:schemeClr val="bg1"/>
              </a:solidFill>
            </a:endParaRPr>
          </a:p>
        </p:txBody>
      </p:sp>
      <p:cxnSp>
        <p:nvCxnSpPr>
          <p:cNvPr id="38" name="Straight Arrow Connector 37"/>
          <p:cNvCxnSpPr/>
          <p:nvPr/>
        </p:nvCxnSpPr>
        <p:spPr>
          <a:xfrm flipH="1">
            <a:off x="5181600" y="4114800"/>
            <a:ext cx="457200" cy="3048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6" name="Slide Number Placeholder 15"/>
          <p:cNvSpPr>
            <a:spLocks noGrp="1"/>
          </p:cNvSpPr>
          <p:nvPr>
            <p:ph type="sldNum" sz="quarter" idx="10"/>
          </p:nvPr>
        </p:nvSpPr>
        <p:spPr/>
        <p:txBody>
          <a:bodyPr/>
          <a:lstStyle/>
          <a:p>
            <a:fld id="{62ABEF5F-8FA6-440F-B410-7B1ED1EF4D37}" type="slidenum">
              <a:rPr lang="en-US" smtClean="0"/>
              <a:pPr/>
              <a:t>17</a:t>
            </a:fld>
            <a:endParaRPr lang="en-US"/>
          </a:p>
        </p:txBody>
      </p:sp>
    </p:spTree>
  </p:cSld>
  <p:clrMapOvr>
    <a:masterClrMapping/>
  </p:clrMapOvr>
  <p:transition>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1485900" y="838200"/>
            <a:ext cx="6972300" cy="685800"/>
          </a:xfrm>
        </p:spPr>
        <p:txBody>
          <a:bodyPr/>
          <a:lstStyle/>
          <a:p>
            <a:r>
              <a:rPr lang="en-US" b="1"/>
              <a:t/>
            </a:r>
            <a:br>
              <a:rPr lang="en-US" b="1"/>
            </a:br>
            <a:r>
              <a:rPr lang="en-US" b="1"/>
              <a:t>Foundation Treatment </a:t>
            </a:r>
          </a:p>
        </p:txBody>
      </p:sp>
      <p:pic>
        <p:nvPicPr>
          <p:cNvPr id="292867" name="Picture 3" descr="Wolf Creek Pic 5"/>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cxnSp>
        <p:nvCxnSpPr>
          <p:cNvPr id="5" name="Straight Arrow Connector 4"/>
          <p:cNvCxnSpPr/>
          <p:nvPr/>
        </p:nvCxnSpPr>
        <p:spPr>
          <a:xfrm flipV="1">
            <a:off x="1752600" y="2133600"/>
            <a:ext cx="4495800" cy="2362200"/>
          </a:xfrm>
          <a:prstGeom prst="straightConnector1">
            <a:avLst/>
          </a:prstGeom>
          <a:ln w="38100">
            <a:solidFill>
              <a:srgbClr val="FFFF0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648200" y="762000"/>
            <a:ext cx="4114800" cy="1219200"/>
          </a:xfrm>
          <a:prstGeom prst="straightConnector1">
            <a:avLst/>
          </a:prstGeom>
          <a:ln w="38100">
            <a:solidFill>
              <a:srgbClr val="FFFF0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248400" y="762000"/>
            <a:ext cx="76200" cy="1371600"/>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6324600" y="381000"/>
            <a:ext cx="762000" cy="381000"/>
          </a:xfrm>
          <a:prstGeom prst="straightConnector1">
            <a:avLst/>
          </a:prstGeom>
          <a:ln w="28575">
            <a:solidFill>
              <a:srgbClr val="FFFF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0"/>
          </p:nvPr>
        </p:nvSpPr>
        <p:spPr/>
        <p:txBody>
          <a:bodyPr/>
          <a:lstStyle/>
          <a:p>
            <a:fld id="{62ABEF5F-8FA6-440F-B410-7B1ED1EF4D37}" type="slidenum">
              <a:rPr lang="en-US" smtClean="0"/>
              <a:pPr/>
              <a:t>18</a:t>
            </a:fld>
            <a:endParaRPr lang="en-US"/>
          </a:p>
        </p:txBody>
      </p:sp>
      <p:sp>
        <p:nvSpPr>
          <p:cNvPr id="2" name="CaixaDeTexto 1"/>
          <p:cNvSpPr txBox="1"/>
          <p:nvPr/>
        </p:nvSpPr>
        <p:spPr>
          <a:xfrm>
            <a:off x="533400" y="228600"/>
            <a:ext cx="3200400" cy="830997"/>
          </a:xfrm>
          <a:prstGeom prst="rect">
            <a:avLst/>
          </a:prstGeom>
          <a:solidFill>
            <a:schemeClr val="bg1">
              <a:alpha val="45000"/>
            </a:schemeClr>
          </a:solidFill>
        </p:spPr>
        <p:txBody>
          <a:bodyPr wrap="square" rtlCol="0">
            <a:spAutoFit/>
          </a:bodyPr>
          <a:lstStyle/>
          <a:p>
            <a:r>
              <a:rPr lang="pt-BR" sz="1600" dirty="0" smtClean="0"/>
              <a:t>19 nov. 1942 – Operações de </a:t>
            </a:r>
            <a:r>
              <a:rPr lang="pt-BR" sz="1600" dirty="0" err="1" smtClean="0"/>
              <a:t>reaterro</a:t>
            </a:r>
            <a:r>
              <a:rPr lang="pt-BR" sz="1600" dirty="0" smtClean="0"/>
              <a:t> em cavidade na trincheira de vedação</a:t>
            </a:r>
            <a:endParaRPr lang="pt-BR" sz="1600" dirty="0"/>
          </a:p>
        </p:txBody>
      </p:sp>
    </p:spTree>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838200" y="371475"/>
            <a:ext cx="7108825" cy="685800"/>
          </a:xfrm>
        </p:spPr>
        <p:txBody>
          <a:bodyPr/>
          <a:lstStyle/>
          <a:p>
            <a:r>
              <a:rPr lang="en-US" b="1"/>
              <a:t/>
            </a:r>
            <a:br>
              <a:rPr lang="en-US" b="1"/>
            </a:br>
            <a:r>
              <a:rPr lang="en-US" b="1"/>
              <a:t>Foundation Treatment </a:t>
            </a:r>
          </a:p>
        </p:txBody>
      </p:sp>
      <p:pic>
        <p:nvPicPr>
          <p:cNvPr id="296963" name="Picture 3" descr="Wolf Creek Pic 4"/>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 name="Slide Number Placeholder 3"/>
          <p:cNvSpPr>
            <a:spLocks noGrp="1"/>
          </p:cNvSpPr>
          <p:nvPr>
            <p:ph type="sldNum" sz="quarter" idx="10"/>
          </p:nvPr>
        </p:nvSpPr>
        <p:spPr/>
        <p:txBody>
          <a:bodyPr/>
          <a:lstStyle/>
          <a:p>
            <a:fld id="{62ABEF5F-8FA6-440F-B410-7B1ED1EF4D37}" type="slidenum">
              <a:rPr lang="en-US" smtClean="0"/>
              <a:pPr/>
              <a:t>19</a:t>
            </a:fld>
            <a:endParaRPr lang="en-US"/>
          </a:p>
        </p:txBody>
      </p:sp>
      <p:sp>
        <p:nvSpPr>
          <p:cNvPr id="5" name="CaixaDeTexto 4"/>
          <p:cNvSpPr txBox="1"/>
          <p:nvPr/>
        </p:nvSpPr>
        <p:spPr>
          <a:xfrm>
            <a:off x="533400" y="228600"/>
            <a:ext cx="3200400" cy="584775"/>
          </a:xfrm>
          <a:prstGeom prst="rect">
            <a:avLst/>
          </a:prstGeom>
          <a:solidFill>
            <a:schemeClr val="bg1">
              <a:alpha val="69000"/>
            </a:schemeClr>
          </a:solidFill>
        </p:spPr>
        <p:txBody>
          <a:bodyPr wrap="square" rtlCol="0">
            <a:spAutoFit/>
          </a:bodyPr>
          <a:lstStyle/>
          <a:p>
            <a:r>
              <a:rPr lang="pt-BR" sz="1600" dirty="0" smtClean="0"/>
              <a:t>14 ago. 1947 – Enchendo a trincheira de vedação do núcleo</a:t>
            </a:r>
            <a:endParaRPr lang="pt-BR" sz="1600" dirty="0"/>
          </a:p>
        </p:txBody>
      </p:sp>
    </p:spTree>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685800"/>
            <a:ext cx="8229600" cy="1066800"/>
          </a:xfrm>
          <a:noFill/>
        </p:spPr>
        <p:txBody>
          <a:bodyPr/>
          <a:lstStyle/>
          <a:p>
            <a:r>
              <a:rPr lang="en-US" sz="4000" dirty="0" err="1" smtClean="0"/>
              <a:t>Resumo</a:t>
            </a:r>
            <a:r>
              <a:rPr lang="en-US" sz="4000" dirty="0" smtClean="0"/>
              <a:t> da </a:t>
            </a:r>
            <a:r>
              <a:rPr lang="en-US" sz="4000" dirty="0" err="1" smtClean="0"/>
              <a:t>Apresentação</a:t>
            </a:r>
            <a:endParaRPr lang="en-US" sz="4000" dirty="0"/>
          </a:p>
        </p:txBody>
      </p:sp>
      <p:sp>
        <p:nvSpPr>
          <p:cNvPr id="72707" name="Rectangle 3"/>
          <p:cNvSpPr>
            <a:spLocks noGrp="1" noChangeArrowheads="1"/>
          </p:cNvSpPr>
          <p:nvPr>
            <p:ph type="body" idx="1"/>
          </p:nvPr>
        </p:nvSpPr>
        <p:spPr>
          <a:xfrm>
            <a:off x="1295400" y="2362200"/>
            <a:ext cx="7162800" cy="4495801"/>
          </a:xfrm>
          <a:noFill/>
          <a:ln/>
        </p:spPr>
        <p:txBody>
          <a:bodyPr lIns="90465" tIns="44439" rIns="90465" bIns="44439"/>
          <a:lstStyle/>
          <a:p>
            <a:pPr>
              <a:buSzPct val="105000"/>
            </a:pPr>
            <a:r>
              <a:rPr lang="en-US" dirty="0" err="1" smtClean="0"/>
              <a:t>Fatos</a:t>
            </a:r>
            <a:r>
              <a:rPr lang="en-US" dirty="0" smtClean="0"/>
              <a:t> </a:t>
            </a:r>
            <a:r>
              <a:rPr lang="en-US" dirty="0" err="1" smtClean="0"/>
              <a:t>sobre</a:t>
            </a:r>
            <a:r>
              <a:rPr lang="en-US" dirty="0" smtClean="0"/>
              <a:t> o </a:t>
            </a:r>
            <a:r>
              <a:rPr lang="en-US" dirty="0" err="1" smtClean="0"/>
              <a:t>Projeto</a:t>
            </a:r>
            <a:endParaRPr lang="en-US" dirty="0" smtClean="0"/>
          </a:p>
          <a:p>
            <a:pPr>
              <a:buSzPct val="105000"/>
            </a:pPr>
            <a:r>
              <a:rPr lang="en-US" dirty="0" err="1" smtClean="0"/>
              <a:t>Problemas</a:t>
            </a:r>
            <a:r>
              <a:rPr lang="en-US" dirty="0" smtClean="0"/>
              <a:t> </a:t>
            </a:r>
            <a:r>
              <a:rPr lang="en-US" dirty="0" err="1" smtClean="0"/>
              <a:t>Históricos</a:t>
            </a:r>
            <a:endParaRPr lang="en-US" dirty="0"/>
          </a:p>
          <a:p>
            <a:pPr>
              <a:buSzPct val="105000"/>
            </a:pPr>
            <a:r>
              <a:rPr lang="en-US" dirty="0" err="1" smtClean="0"/>
              <a:t>Problema</a:t>
            </a:r>
            <a:r>
              <a:rPr lang="en-US" dirty="0" smtClean="0"/>
              <a:t> </a:t>
            </a:r>
            <a:r>
              <a:rPr lang="en-US" dirty="0" err="1" smtClean="0"/>
              <a:t>Atual</a:t>
            </a:r>
            <a:endParaRPr lang="en-US" dirty="0" smtClean="0"/>
          </a:p>
          <a:p>
            <a:pPr>
              <a:buSzPct val="105000"/>
            </a:pPr>
            <a:r>
              <a:rPr lang="en-US" dirty="0" smtClean="0"/>
              <a:t>A </a:t>
            </a:r>
            <a:r>
              <a:rPr lang="en-US" dirty="0" err="1" smtClean="0"/>
              <a:t>Solução</a:t>
            </a:r>
            <a:endParaRPr lang="en-US" dirty="0" smtClean="0"/>
          </a:p>
        </p:txBody>
      </p:sp>
      <p:cxnSp>
        <p:nvCxnSpPr>
          <p:cNvPr id="4" name="Straight Connector 3"/>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0"/>
          </p:nvPr>
        </p:nvSpPr>
        <p:spPr/>
        <p:txBody>
          <a:bodyPr/>
          <a:lstStyle/>
          <a:p>
            <a:fld id="{D03CC7D5-AADD-49FA-8209-475AB0712B2E}" type="slidenum">
              <a:rPr lang="en-US" smtClean="0"/>
              <a:pPr/>
              <a:t>2</a:t>
            </a:fld>
            <a:endParaRPr lang="en-US"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ChangeArrowheads="1"/>
          </p:cNvSpPr>
          <p:nvPr/>
        </p:nvSpPr>
        <p:spPr bwMode="auto">
          <a:xfrm>
            <a:off x="0" y="1222376"/>
            <a:ext cx="9144000" cy="5635625"/>
          </a:xfrm>
          <a:prstGeom prst="rect">
            <a:avLst/>
          </a:prstGeom>
          <a:solidFill>
            <a:srgbClr val="052D9F">
              <a:alpha val="50999"/>
            </a:srgbClr>
          </a:solidFill>
          <a:ln w="12700" algn="ctr">
            <a:noFill/>
            <a:miter lim="800000"/>
            <a:headEnd/>
            <a:tailEnd/>
          </a:ln>
          <a:effectLst/>
        </p:spPr>
        <p:txBody>
          <a:bodyPr/>
          <a:lstStyle/>
          <a:p>
            <a:endParaRPr lang="en-US"/>
          </a:p>
        </p:txBody>
      </p:sp>
      <p:sp>
        <p:nvSpPr>
          <p:cNvPr id="268292" name="Rectangle 4"/>
          <p:cNvSpPr>
            <a:spLocks noChangeArrowheads="1"/>
          </p:cNvSpPr>
          <p:nvPr/>
        </p:nvSpPr>
        <p:spPr bwMode="auto">
          <a:xfrm>
            <a:off x="7715251" y="5267325"/>
            <a:ext cx="638175" cy="495300"/>
          </a:xfrm>
          <a:prstGeom prst="rect">
            <a:avLst/>
          </a:prstGeom>
          <a:solidFill>
            <a:srgbClr val="B08200"/>
          </a:solidFill>
          <a:ln w="12700" algn="ctr">
            <a:noFill/>
            <a:miter lim="800000"/>
            <a:headEnd/>
            <a:tailEnd/>
          </a:ln>
          <a:effectLst/>
        </p:spPr>
        <p:txBody>
          <a:bodyPr wrap="none" anchor="ctr"/>
          <a:lstStyle/>
          <a:p>
            <a:endParaRPr lang="en-US"/>
          </a:p>
        </p:txBody>
      </p:sp>
      <p:sp>
        <p:nvSpPr>
          <p:cNvPr id="268296" name="Rectangle 8"/>
          <p:cNvSpPr>
            <a:spLocks noChangeArrowheads="1"/>
          </p:cNvSpPr>
          <p:nvPr/>
        </p:nvSpPr>
        <p:spPr bwMode="auto">
          <a:xfrm>
            <a:off x="7038976" y="5848350"/>
            <a:ext cx="523875" cy="7239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297" name="Rectangle 9"/>
          <p:cNvSpPr>
            <a:spLocks noChangeArrowheads="1"/>
          </p:cNvSpPr>
          <p:nvPr/>
        </p:nvSpPr>
        <p:spPr bwMode="auto">
          <a:xfrm>
            <a:off x="6657975" y="5057776"/>
            <a:ext cx="357188" cy="409575"/>
          </a:xfrm>
          <a:prstGeom prst="rect">
            <a:avLst/>
          </a:prstGeom>
          <a:solidFill>
            <a:srgbClr val="B08200"/>
          </a:solidFill>
          <a:ln w="12700" algn="ctr">
            <a:noFill/>
            <a:miter lim="800000"/>
            <a:headEnd/>
            <a:tailEnd/>
          </a:ln>
          <a:effectLst/>
        </p:spPr>
        <p:txBody>
          <a:bodyPr wrap="none" anchor="ctr"/>
          <a:lstStyle/>
          <a:p>
            <a:endParaRPr lang="en-US"/>
          </a:p>
        </p:txBody>
      </p:sp>
      <p:sp>
        <p:nvSpPr>
          <p:cNvPr id="268298" name="Rectangle 10"/>
          <p:cNvSpPr>
            <a:spLocks noChangeArrowheads="1"/>
          </p:cNvSpPr>
          <p:nvPr/>
        </p:nvSpPr>
        <p:spPr bwMode="auto">
          <a:xfrm>
            <a:off x="6372226" y="5467350"/>
            <a:ext cx="1152525" cy="4191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00" name="Rectangle 12"/>
          <p:cNvSpPr>
            <a:spLocks noChangeArrowheads="1"/>
          </p:cNvSpPr>
          <p:nvPr/>
        </p:nvSpPr>
        <p:spPr bwMode="auto">
          <a:xfrm>
            <a:off x="5210176" y="5553076"/>
            <a:ext cx="1152525" cy="25717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02" name="Rectangle 14"/>
          <p:cNvSpPr>
            <a:spLocks noChangeArrowheads="1"/>
          </p:cNvSpPr>
          <p:nvPr/>
        </p:nvSpPr>
        <p:spPr bwMode="auto">
          <a:xfrm>
            <a:off x="3314701" y="5638801"/>
            <a:ext cx="1638300" cy="404813"/>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04" name="Freeform 16"/>
          <p:cNvSpPr>
            <a:spLocks/>
          </p:cNvSpPr>
          <p:nvPr/>
        </p:nvSpPr>
        <p:spPr bwMode="auto">
          <a:xfrm>
            <a:off x="3462339" y="5054600"/>
            <a:ext cx="257175" cy="276225"/>
          </a:xfrm>
          <a:custGeom>
            <a:avLst/>
            <a:gdLst/>
            <a:ahLst/>
            <a:cxnLst>
              <a:cxn ang="0">
                <a:pos x="105" y="44"/>
              </a:cxn>
              <a:cxn ang="0">
                <a:pos x="51" y="14"/>
              </a:cxn>
              <a:cxn ang="0">
                <a:pos x="15" y="56"/>
              </a:cxn>
              <a:cxn ang="0">
                <a:pos x="57" y="164"/>
              </a:cxn>
              <a:cxn ang="0">
                <a:pos x="135" y="92"/>
              </a:cxn>
              <a:cxn ang="0">
                <a:pos x="123" y="50"/>
              </a:cxn>
              <a:cxn ang="0">
                <a:pos x="105" y="38"/>
              </a:cxn>
              <a:cxn ang="0">
                <a:pos x="105" y="44"/>
              </a:cxn>
            </a:cxnLst>
            <a:rect l="0" t="0" r="r" b="b"/>
            <a:pathLst>
              <a:path w="162" h="174">
                <a:moveTo>
                  <a:pt x="105" y="44"/>
                </a:moveTo>
                <a:cubicBezTo>
                  <a:pt x="64" y="16"/>
                  <a:pt x="83" y="25"/>
                  <a:pt x="51" y="14"/>
                </a:cubicBezTo>
                <a:cubicBezTo>
                  <a:pt x="27" y="22"/>
                  <a:pt x="23" y="32"/>
                  <a:pt x="15" y="56"/>
                </a:cubicBezTo>
                <a:cubicBezTo>
                  <a:pt x="20" y="135"/>
                  <a:pt x="0" y="145"/>
                  <a:pt x="57" y="164"/>
                </a:cubicBezTo>
                <a:cubicBezTo>
                  <a:pt x="162" y="154"/>
                  <a:pt x="108" y="174"/>
                  <a:pt x="135" y="92"/>
                </a:cubicBezTo>
                <a:cubicBezTo>
                  <a:pt x="135" y="90"/>
                  <a:pt x="126" y="54"/>
                  <a:pt x="123" y="50"/>
                </a:cubicBezTo>
                <a:cubicBezTo>
                  <a:pt x="118" y="44"/>
                  <a:pt x="111" y="43"/>
                  <a:pt x="105" y="38"/>
                </a:cubicBezTo>
                <a:cubicBezTo>
                  <a:pt x="88" y="24"/>
                  <a:pt x="72" y="0"/>
                  <a:pt x="105" y="44"/>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a:p>
        </p:txBody>
      </p:sp>
      <p:sp>
        <p:nvSpPr>
          <p:cNvPr id="268305" name="Freeform 17"/>
          <p:cNvSpPr>
            <a:spLocks/>
          </p:cNvSpPr>
          <p:nvPr/>
        </p:nvSpPr>
        <p:spPr bwMode="auto">
          <a:xfrm>
            <a:off x="2689225" y="4930776"/>
            <a:ext cx="330200" cy="222250"/>
          </a:xfrm>
          <a:custGeom>
            <a:avLst/>
            <a:gdLst/>
            <a:ahLst/>
            <a:cxnLst>
              <a:cxn ang="0">
                <a:pos x="160" y="2"/>
              </a:cxn>
              <a:cxn ang="0">
                <a:pos x="22" y="8"/>
              </a:cxn>
              <a:cxn ang="0">
                <a:pos x="16" y="26"/>
              </a:cxn>
              <a:cxn ang="0">
                <a:pos x="58" y="140"/>
              </a:cxn>
              <a:cxn ang="0">
                <a:pos x="160" y="134"/>
              </a:cxn>
              <a:cxn ang="0">
                <a:pos x="208" y="68"/>
              </a:cxn>
              <a:cxn ang="0">
                <a:pos x="160" y="2"/>
              </a:cxn>
            </a:cxnLst>
            <a:rect l="0" t="0" r="r" b="b"/>
            <a:pathLst>
              <a:path w="208" h="140">
                <a:moveTo>
                  <a:pt x="160" y="2"/>
                </a:moveTo>
                <a:cubicBezTo>
                  <a:pt x="114" y="4"/>
                  <a:pt x="67" y="0"/>
                  <a:pt x="22" y="8"/>
                </a:cubicBezTo>
                <a:cubicBezTo>
                  <a:pt x="16" y="9"/>
                  <a:pt x="16" y="20"/>
                  <a:pt x="16" y="26"/>
                </a:cubicBezTo>
                <a:cubicBezTo>
                  <a:pt x="16" y="107"/>
                  <a:pt x="0" y="121"/>
                  <a:pt x="58" y="140"/>
                </a:cubicBezTo>
                <a:cubicBezTo>
                  <a:pt x="92" y="138"/>
                  <a:pt x="126" y="139"/>
                  <a:pt x="160" y="134"/>
                </a:cubicBezTo>
                <a:cubicBezTo>
                  <a:pt x="187" y="130"/>
                  <a:pt x="196" y="86"/>
                  <a:pt x="208" y="68"/>
                </a:cubicBezTo>
                <a:cubicBezTo>
                  <a:pt x="199" y="15"/>
                  <a:pt x="207" y="18"/>
                  <a:pt x="160" y="2"/>
                </a:cubicBezTo>
                <a:close/>
              </a:path>
            </a:pathLst>
          </a:custGeom>
          <a:gradFill rotWithShape="1">
            <a:gsLst>
              <a:gs pos="0">
                <a:srgbClr val="B08200"/>
              </a:gs>
              <a:gs pos="100000">
                <a:srgbClr val="483018"/>
              </a:gs>
            </a:gsLst>
            <a:lin ang="5400000" scaled="1"/>
          </a:gradFill>
          <a:ln w="12700" cap="flat" cmpd="sng">
            <a:noFill/>
            <a:prstDash val="solid"/>
            <a:round/>
            <a:headEnd/>
            <a:tailEnd/>
          </a:ln>
          <a:effectLst/>
        </p:spPr>
        <p:txBody>
          <a:bodyPr wrap="none" anchor="ctr"/>
          <a:lstStyle/>
          <a:p>
            <a:endParaRPr lang="en-US"/>
          </a:p>
        </p:txBody>
      </p:sp>
      <p:sp>
        <p:nvSpPr>
          <p:cNvPr id="268312" name="Rectangle 24"/>
          <p:cNvSpPr>
            <a:spLocks noChangeArrowheads="1"/>
          </p:cNvSpPr>
          <p:nvPr/>
        </p:nvSpPr>
        <p:spPr bwMode="auto">
          <a:xfrm>
            <a:off x="2276474" y="5791200"/>
            <a:ext cx="1009651" cy="3429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13" name="Rectangle 25"/>
          <p:cNvSpPr>
            <a:spLocks noChangeArrowheads="1"/>
          </p:cNvSpPr>
          <p:nvPr/>
        </p:nvSpPr>
        <p:spPr bwMode="auto">
          <a:xfrm>
            <a:off x="1162051" y="5810250"/>
            <a:ext cx="1143000" cy="4572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14" name="Rectangle 26"/>
          <p:cNvSpPr>
            <a:spLocks noChangeArrowheads="1"/>
          </p:cNvSpPr>
          <p:nvPr/>
        </p:nvSpPr>
        <p:spPr bwMode="auto">
          <a:xfrm>
            <a:off x="4648200" y="6000750"/>
            <a:ext cx="304800" cy="1714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15" name="Rectangle 27"/>
          <p:cNvSpPr>
            <a:spLocks noChangeArrowheads="1"/>
          </p:cNvSpPr>
          <p:nvPr/>
        </p:nvSpPr>
        <p:spPr bwMode="auto">
          <a:xfrm>
            <a:off x="3371850" y="6067425"/>
            <a:ext cx="666751" cy="2095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21" name="Rectangle 33"/>
          <p:cNvSpPr>
            <a:spLocks noChangeArrowheads="1"/>
          </p:cNvSpPr>
          <p:nvPr/>
        </p:nvSpPr>
        <p:spPr bwMode="auto">
          <a:xfrm>
            <a:off x="247650" y="6000751"/>
            <a:ext cx="895351" cy="352425"/>
          </a:xfrm>
          <a:prstGeom prst="rect">
            <a:avLst/>
          </a:prstGeom>
          <a:gradFill rotWithShape="1">
            <a:gsLst>
              <a:gs pos="0">
                <a:srgbClr val="B08200"/>
              </a:gs>
              <a:gs pos="100000">
                <a:srgbClr val="483018"/>
              </a:gs>
            </a:gsLst>
            <a:lin ang="5400000" scaled="1"/>
          </a:gradFill>
          <a:ln w="12700">
            <a:noFill/>
            <a:miter lim="800000"/>
            <a:headEnd/>
            <a:tailEnd/>
          </a:ln>
          <a:effectLst/>
        </p:spPr>
        <p:txBody>
          <a:bodyPr wrap="none" anchor="ctr"/>
          <a:lstStyle/>
          <a:p>
            <a:endParaRPr lang="en-US"/>
          </a:p>
        </p:txBody>
      </p:sp>
      <p:sp>
        <p:nvSpPr>
          <p:cNvPr id="268325" name="Rectangle 37" descr="Horizontal brick"/>
          <p:cNvSpPr>
            <a:spLocks noChangeArrowheads="1"/>
          </p:cNvSpPr>
          <p:nvPr/>
        </p:nvSpPr>
        <p:spPr bwMode="auto">
          <a:xfrm>
            <a:off x="257175" y="6448426"/>
            <a:ext cx="8686800" cy="276225"/>
          </a:xfrm>
          <a:prstGeom prst="rect">
            <a:avLst/>
          </a:prstGeom>
          <a:pattFill prst="horzBrick">
            <a:fgClr>
              <a:schemeClr val="bg2"/>
            </a:fgClr>
            <a:bgClr>
              <a:srgbClr val="B2B2B2"/>
            </a:bgClr>
          </a:pattFill>
          <a:ln w="12700" algn="ctr">
            <a:noFill/>
            <a:miter lim="800000"/>
            <a:headEnd/>
            <a:tailEnd/>
          </a:ln>
          <a:effectLst/>
        </p:spPr>
        <p:txBody>
          <a:bodyPr/>
          <a:lstStyle/>
          <a:p>
            <a:endParaRPr lang="en-US"/>
          </a:p>
        </p:txBody>
      </p:sp>
      <p:sp>
        <p:nvSpPr>
          <p:cNvPr id="268326" name="Rectangle 38" descr="Horizontal brick"/>
          <p:cNvSpPr>
            <a:spLocks noChangeArrowheads="1"/>
          </p:cNvSpPr>
          <p:nvPr/>
        </p:nvSpPr>
        <p:spPr bwMode="auto">
          <a:xfrm>
            <a:off x="8782049" y="4953000"/>
            <a:ext cx="171451" cy="1771650"/>
          </a:xfrm>
          <a:prstGeom prst="rect">
            <a:avLst/>
          </a:prstGeom>
          <a:pattFill prst="horzBrick">
            <a:fgClr>
              <a:schemeClr val="bg2"/>
            </a:fgClr>
            <a:bgClr>
              <a:srgbClr val="B2B2B2"/>
            </a:bgClr>
          </a:pattFill>
          <a:ln w="12700" algn="ctr">
            <a:noFill/>
            <a:miter lim="800000"/>
            <a:headEnd/>
            <a:tailEnd/>
          </a:ln>
          <a:effectLst/>
        </p:spPr>
        <p:txBody>
          <a:bodyPr/>
          <a:lstStyle/>
          <a:p>
            <a:endParaRPr lang="en-US"/>
          </a:p>
        </p:txBody>
      </p:sp>
      <p:sp>
        <p:nvSpPr>
          <p:cNvPr id="268327" name="Freeform 39" descr="Recycled paper"/>
          <p:cNvSpPr>
            <a:spLocks/>
          </p:cNvSpPr>
          <p:nvPr/>
        </p:nvSpPr>
        <p:spPr bwMode="auto">
          <a:xfrm>
            <a:off x="420688" y="4608514"/>
            <a:ext cx="427037" cy="395287"/>
          </a:xfrm>
          <a:custGeom>
            <a:avLst/>
            <a:gdLst/>
            <a:ahLst/>
            <a:cxnLst>
              <a:cxn ang="0">
                <a:pos x="197" y="49"/>
              </a:cxn>
              <a:cxn ang="0">
                <a:pos x="143" y="19"/>
              </a:cxn>
              <a:cxn ang="0">
                <a:pos x="23" y="61"/>
              </a:cxn>
              <a:cxn ang="0">
                <a:pos x="65" y="163"/>
              </a:cxn>
              <a:cxn ang="0">
                <a:pos x="77" y="181"/>
              </a:cxn>
              <a:cxn ang="0">
                <a:pos x="95" y="193"/>
              </a:cxn>
              <a:cxn ang="0">
                <a:pos x="137" y="241"/>
              </a:cxn>
              <a:cxn ang="0">
                <a:pos x="257" y="217"/>
              </a:cxn>
              <a:cxn ang="0">
                <a:pos x="239" y="109"/>
              </a:cxn>
              <a:cxn ang="0">
                <a:pos x="215" y="73"/>
              </a:cxn>
              <a:cxn ang="0">
                <a:pos x="197" y="49"/>
              </a:cxn>
            </a:cxnLst>
            <a:rect l="0" t="0" r="r" b="b"/>
            <a:pathLst>
              <a:path w="269" h="249">
                <a:moveTo>
                  <a:pt x="197" y="49"/>
                </a:moveTo>
                <a:cubicBezTo>
                  <a:pt x="156" y="21"/>
                  <a:pt x="175" y="30"/>
                  <a:pt x="143" y="19"/>
                </a:cubicBezTo>
                <a:cubicBezTo>
                  <a:pt x="57" y="24"/>
                  <a:pt x="43" y="0"/>
                  <a:pt x="23" y="61"/>
                </a:cubicBezTo>
                <a:cubicBezTo>
                  <a:pt x="33" y="229"/>
                  <a:pt x="0" y="141"/>
                  <a:pt x="65" y="163"/>
                </a:cubicBezTo>
                <a:cubicBezTo>
                  <a:pt x="69" y="169"/>
                  <a:pt x="72" y="176"/>
                  <a:pt x="77" y="181"/>
                </a:cubicBezTo>
                <a:cubicBezTo>
                  <a:pt x="82" y="186"/>
                  <a:pt x="90" y="188"/>
                  <a:pt x="95" y="193"/>
                </a:cubicBezTo>
                <a:cubicBezTo>
                  <a:pt x="144" y="249"/>
                  <a:pt x="97" y="214"/>
                  <a:pt x="137" y="241"/>
                </a:cubicBezTo>
                <a:cubicBezTo>
                  <a:pt x="224" y="235"/>
                  <a:pt x="202" y="235"/>
                  <a:pt x="257" y="217"/>
                </a:cubicBezTo>
                <a:cubicBezTo>
                  <a:pt x="269" y="182"/>
                  <a:pt x="250" y="143"/>
                  <a:pt x="239" y="109"/>
                </a:cubicBezTo>
                <a:cubicBezTo>
                  <a:pt x="234" y="95"/>
                  <a:pt x="220" y="87"/>
                  <a:pt x="215" y="73"/>
                </a:cubicBezTo>
                <a:cubicBezTo>
                  <a:pt x="208" y="51"/>
                  <a:pt x="215" y="58"/>
                  <a:pt x="197" y="49"/>
                </a:cubicBezTo>
                <a:close/>
              </a:path>
            </a:pathLst>
          </a:custGeom>
          <a:blipFill dpi="0" rotWithShape="1">
            <a:blip r:embed="rId3" cstate="print"/>
            <a:srcRect/>
            <a:tile tx="0" ty="0" sx="100000" sy="100000" flip="none" algn="tl"/>
          </a:blipFill>
          <a:ln w="12700" cap="flat" cmpd="sng">
            <a:noFill/>
            <a:prstDash val="solid"/>
            <a:round/>
            <a:headEnd type="none" w="med" len="med"/>
            <a:tailEnd type="none" w="med" len="med"/>
          </a:ln>
          <a:effectLst/>
        </p:spPr>
        <p:txBody>
          <a:bodyPr/>
          <a:lstStyle/>
          <a:p>
            <a:endParaRPr lang="en-US"/>
          </a:p>
        </p:txBody>
      </p:sp>
      <p:sp>
        <p:nvSpPr>
          <p:cNvPr id="268328" name="Freeform 40" descr="Recycled paper"/>
          <p:cNvSpPr>
            <a:spLocks/>
          </p:cNvSpPr>
          <p:nvPr/>
        </p:nvSpPr>
        <p:spPr bwMode="auto">
          <a:xfrm>
            <a:off x="1963739" y="4665664"/>
            <a:ext cx="333375" cy="236537"/>
          </a:xfrm>
          <a:custGeom>
            <a:avLst/>
            <a:gdLst/>
            <a:ahLst/>
            <a:cxnLst>
              <a:cxn ang="0">
                <a:pos x="149" y="13"/>
              </a:cxn>
              <a:cxn ang="0">
                <a:pos x="11" y="7"/>
              </a:cxn>
              <a:cxn ang="0">
                <a:pos x="29" y="109"/>
              </a:cxn>
              <a:cxn ang="0">
                <a:pos x="35" y="133"/>
              </a:cxn>
              <a:cxn ang="0">
                <a:pos x="77" y="139"/>
              </a:cxn>
              <a:cxn ang="0">
                <a:pos x="197" y="133"/>
              </a:cxn>
              <a:cxn ang="0">
                <a:pos x="191" y="91"/>
              </a:cxn>
              <a:cxn ang="0">
                <a:pos x="149" y="31"/>
              </a:cxn>
              <a:cxn ang="0">
                <a:pos x="149" y="13"/>
              </a:cxn>
            </a:cxnLst>
            <a:rect l="0" t="0" r="r" b="b"/>
            <a:pathLst>
              <a:path w="210" h="149">
                <a:moveTo>
                  <a:pt x="149" y="13"/>
                </a:moveTo>
                <a:cubicBezTo>
                  <a:pt x="93" y="9"/>
                  <a:pt x="62" y="0"/>
                  <a:pt x="11" y="7"/>
                </a:cubicBezTo>
                <a:cubicBezTo>
                  <a:pt x="0" y="40"/>
                  <a:pt x="20" y="76"/>
                  <a:pt x="29" y="109"/>
                </a:cubicBezTo>
                <a:cubicBezTo>
                  <a:pt x="31" y="117"/>
                  <a:pt x="28" y="129"/>
                  <a:pt x="35" y="133"/>
                </a:cubicBezTo>
                <a:cubicBezTo>
                  <a:pt x="47" y="140"/>
                  <a:pt x="63" y="137"/>
                  <a:pt x="77" y="139"/>
                </a:cubicBezTo>
                <a:cubicBezTo>
                  <a:pt x="117" y="137"/>
                  <a:pt x="160" y="149"/>
                  <a:pt x="197" y="133"/>
                </a:cubicBezTo>
                <a:cubicBezTo>
                  <a:pt x="210" y="128"/>
                  <a:pt x="194" y="105"/>
                  <a:pt x="191" y="91"/>
                </a:cubicBezTo>
                <a:cubicBezTo>
                  <a:pt x="184" y="61"/>
                  <a:pt x="178" y="41"/>
                  <a:pt x="149" y="31"/>
                </a:cubicBezTo>
                <a:cubicBezTo>
                  <a:pt x="142" y="11"/>
                  <a:pt x="137" y="13"/>
                  <a:pt x="149" y="13"/>
                </a:cubicBezTo>
                <a:close/>
              </a:path>
            </a:pathLst>
          </a:custGeom>
          <a:blipFill dpi="0" rotWithShape="1">
            <a:blip r:embed="rId3" cstate="print"/>
            <a:srcRect/>
            <a:tile tx="0" ty="0" sx="100000" sy="100000" flip="none" algn="tl"/>
          </a:blipFill>
          <a:ln w="12700" cap="flat" cmpd="sng">
            <a:noFill/>
            <a:prstDash val="solid"/>
            <a:round/>
            <a:headEnd type="none" w="med" len="med"/>
            <a:tailEnd type="none" w="med" len="med"/>
          </a:ln>
          <a:effectLst/>
        </p:spPr>
        <p:txBody>
          <a:bodyPr/>
          <a:lstStyle/>
          <a:p>
            <a:endParaRPr lang="en-US"/>
          </a:p>
        </p:txBody>
      </p:sp>
      <p:sp>
        <p:nvSpPr>
          <p:cNvPr id="268331" name="Text Box 43"/>
          <p:cNvSpPr txBox="1">
            <a:spLocks noChangeArrowheads="1"/>
          </p:cNvSpPr>
          <p:nvPr/>
        </p:nvSpPr>
        <p:spPr bwMode="auto">
          <a:xfrm>
            <a:off x="3048000" y="4648200"/>
            <a:ext cx="2744788" cy="307754"/>
          </a:xfrm>
          <a:prstGeom prst="rect">
            <a:avLst/>
          </a:prstGeom>
          <a:noFill/>
          <a:ln w="12700">
            <a:noFill/>
            <a:miter lim="800000"/>
            <a:headEnd/>
            <a:tailEnd/>
          </a:ln>
          <a:effectLst/>
        </p:spPr>
        <p:txBody>
          <a:bodyPr wrap="square" lIns="91417" tIns="45709" rIns="91417" bIns="45709">
            <a:spAutoFit/>
          </a:bodyPr>
          <a:lstStyle/>
          <a:p>
            <a:pPr eaLnBrk="0" hangingPunct="0">
              <a:spcBef>
                <a:spcPct val="50000"/>
              </a:spcBef>
            </a:pPr>
            <a:r>
              <a:rPr lang="en-US" sz="1400" dirty="0" smtClean="0">
                <a:latin typeface="+mn-lt"/>
              </a:rPr>
              <a:t>Alluvial Soil Foundation</a:t>
            </a:r>
            <a:endParaRPr lang="en-US" sz="1400" dirty="0">
              <a:latin typeface="+mn-lt"/>
            </a:endParaRPr>
          </a:p>
        </p:txBody>
      </p:sp>
      <p:sp>
        <p:nvSpPr>
          <p:cNvPr id="268335" name="Freeform 47"/>
          <p:cNvSpPr>
            <a:spLocks/>
          </p:cNvSpPr>
          <p:nvPr/>
        </p:nvSpPr>
        <p:spPr bwMode="auto">
          <a:xfrm>
            <a:off x="247651" y="6386514"/>
            <a:ext cx="8677275" cy="109537"/>
          </a:xfrm>
          <a:custGeom>
            <a:avLst/>
            <a:gdLst/>
            <a:ahLst/>
            <a:cxnLst>
              <a:cxn ang="0">
                <a:pos x="0" y="69"/>
              </a:cxn>
              <a:cxn ang="0">
                <a:pos x="180" y="75"/>
              </a:cxn>
              <a:cxn ang="0">
                <a:pos x="648" y="69"/>
              </a:cxn>
              <a:cxn ang="0">
                <a:pos x="1128" y="87"/>
              </a:cxn>
              <a:cxn ang="0">
                <a:pos x="1764" y="63"/>
              </a:cxn>
              <a:cxn ang="0">
                <a:pos x="2262" y="27"/>
              </a:cxn>
              <a:cxn ang="0">
                <a:pos x="2736" y="33"/>
              </a:cxn>
              <a:cxn ang="0">
                <a:pos x="3054" y="39"/>
              </a:cxn>
              <a:cxn ang="0">
                <a:pos x="3126" y="9"/>
              </a:cxn>
              <a:cxn ang="0">
                <a:pos x="3564" y="57"/>
              </a:cxn>
              <a:cxn ang="0">
                <a:pos x="4140" y="51"/>
              </a:cxn>
              <a:cxn ang="0">
                <a:pos x="4380" y="57"/>
              </a:cxn>
              <a:cxn ang="0">
                <a:pos x="4500" y="69"/>
              </a:cxn>
              <a:cxn ang="0">
                <a:pos x="4944" y="63"/>
              </a:cxn>
              <a:cxn ang="0">
                <a:pos x="5130" y="57"/>
              </a:cxn>
              <a:cxn ang="0">
                <a:pos x="5628" y="51"/>
              </a:cxn>
            </a:cxnLst>
            <a:rect l="0" t="0" r="r" b="b"/>
            <a:pathLst>
              <a:path w="5628" h="87">
                <a:moveTo>
                  <a:pt x="0" y="69"/>
                </a:moveTo>
                <a:cubicBezTo>
                  <a:pt x="75" y="73"/>
                  <a:pt x="111" y="82"/>
                  <a:pt x="180" y="75"/>
                </a:cubicBezTo>
                <a:cubicBezTo>
                  <a:pt x="353" y="17"/>
                  <a:pt x="203" y="63"/>
                  <a:pt x="648" y="69"/>
                </a:cubicBezTo>
                <a:cubicBezTo>
                  <a:pt x="808" y="74"/>
                  <a:pt x="968" y="78"/>
                  <a:pt x="1128" y="87"/>
                </a:cubicBezTo>
                <a:cubicBezTo>
                  <a:pt x="1345" y="84"/>
                  <a:pt x="1549" y="73"/>
                  <a:pt x="1764" y="63"/>
                </a:cubicBezTo>
                <a:cubicBezTo>
                  <a:pt x="1906" y="16"/>
                  <a:pt x="2140" y="29"/>
                  <a:pt x="2262" y="27"/>
                </a:cubicBezTo>
                <a:cubicBezTo>
                  <a:pt x="2588" y="43"/>
                  <a:pt x="2430" y="41"/>
                  <a:pt x="2736" y="33"/>
                </a:cubicBezTo>
                <a:cubicBezTo>
                  <a:pt x="2877" y="44"/>
                  <a:pt x="2857" y="44"/>
                  <a:pt x="3054" y="39"/>
                </a:cubicBezTo>
                <a:cubicBezTo>
                  <a:pt x="3078" y="27"/>
                  <a:pt x="3101" y="17"/>
                  <a:pt x="3126" y="9"/>
                </a:cubicBezTo>
                <a:cubicBezTo>
                  <a:pt x="3375" y="19"/>
                  <a:pt x="3385" y="12"/>
                  <a:pt x="3564" y="57"/>
                </a:cubicBezTo>
                <a:cubicBezTo>
                  <a:pt x="3756" y="55"/>
                  <a:pt x="3948" y="51"/>
                  <a:pt x="4140" y="51"/>
                </a:cubicBezTo>
                <a:cubicBezTo>
                  <a:pt x="4220" y="51"/>
                  <a:pt x="4300" y="53"/>
                  <a:pt x="4380" y="57"/>
                </a:cubicBezTo>
                <a:cubicBezTo>
                  <a:pt x="4420" y="59"/>
                  <a:pt x="4500" y="69"/>
                  <a:pt x="4500" y="69"/>
                </a:cubicBezTo>
                <a:cubicBezTo>
                  <a:pt x="4650" y="65"/>
                  <a:pt x="4794" y="68"/>
                  <a:pt x="4944" y="63"/>
                </a:cubicBezTo>
                <a:cubicBezTo>
                  <a:pt x="4977" y="52"/>
                  <a:pt x="5099" y="59"/>
                  <a:pt x="5130" y="57"/>
                </a:cubicBezTo>
                <a:cubicBezTo>
                  <a:pt x="5300" y="0"/>
                  <a:pt x="5142" y="51"/>
                  <a:pt x="5628" y="51"/>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37" name="Freeform 49"/>
          <p:cNvSpPr>
            <a:spLocks/>
          </p:cNvSpPr>
          <p:nvPr/>
        </p:nvSpPr>
        <p:spPr bwMode="auto">
          <a:xfrm>
            <a:off x="4543426" y="5888038"/>
            <a:ext cx="4391025" cy="93662"/>
          </a:xfrm>
          <a:custGeom>
            <a:avLst/>
            <a:gdLst/>
            <a:ahLst/>
            <a:cxnLst>
              <a:cxn ang="0">
                <a:pos x="0" y="59"/>
              </a:cxn>
              <a:cxn ang="0">
                <a:pos x="348" y="41"/>
              </a:cxn>
              <a:cxn ang="0">
                <a:pos x="402" y="29"/>
              </a:cxn>
              <a:cxn ang="0">
                <a:pos x="438" y="17"/>
              </a:cxn>
              <a:cxn ang="0">
                <a:pos x="456" y="11"/>
              </a:cxn>
              <a:cxn ang="0">
                <a:pos x="654" y="23"/>
              </a:cxn>
              <a:cxn ang="0">
                <a:pos x="672" y="35"/>
              </a:cxn>
              <a:cxn ang="0">
                <a:pos x="720" y="47"/>
              </a:cxn>
              <a:cxn ang="0">
                <a:pos x="744" y="53"/>
              </a:cxn>
              <a:cxn ang="0">
                <a:pos x="2766" y="47"/>
              </a:cxn>
            </a:cxnLst>
            <a:rect l="0" t="0" r="r" b="b"/>
            <a:pathLst>
              <a:path w="2766" h="59">
                <a:moveTo>
                  <a:pt x="0" y="59"/>
                </a:moveTo>
                <a:cubicBezTo>
                  <a:pt x="118" y="53"/>
                  <a:pt x="229" y="45"/>
                  <a:pt x="348" y="41"/>
                </a:cubicBezTo>
                <a:cubicBezTo>
                  <a:pt x="365" y="38"/>
                  <a:pt x="385" y="34"/>
                  <a:pt x="402" y="29"/>
                </a:cubicBezTo>
                <a:cubicBezTo>
                  <a:pt x="414" y="25"/>
                  <a:pt x="426" y="21"/>
                  <a:pt x="438" y="17"/>
                </a:cubicBezTo>
                <a:cubicBezTo>
                  <a:pt x="444" y="15"/>
                  <a:pt x="456" y="11"/>
                  <a:pt x="456" y="11"/>
                </a:cubicBezTo>
                <a:cubicBezTo>
                  <a:pt x="522" y="13"/>
                  <a:pt x="592" y="0"/>
                  <a:pt x="654" y="23"/>
                </a:cubicBezTo>
                <a:cubicBezTo>
                  <a:pt x="661" y="26"/>
                  <a:pt x="665" y="33"/>
                  <a:pt x="672" y="35"/>
                </a:cubicBezTo>
                <a:cubicBezTo>
                  <a:pt x="687" y="41"/>
                  <a:pt x="704" y="43"/>
                  <a:pt x="720" y="47"/>
                </a:cubicBezTo>
                <a:cubicBezTo>
                  <a:pt x="728" y="49"/>
                  <a:pt x="744" y="53"/>
                  <a:pt x="744" y="53"/>
                </a:cubicBezTo>
                <a:cubicBezTo>
                  <a:pt x="1418" y="48"/>
                  <a:pt x="2092" y="47"/>
                  <a:pt x="2766" y="47"/>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38" name="Freeform 50"/>
          <p:cNvSpPr>
            <a:spLocks/>
          </p:cNvSpPr>
          <p:nvPr/>
        </p:nvSpPr>
        <p:spPr bwMode="auto">
          <a:xfrm>
            <a:off x="247651" y="5419726"/>
            <a:ext cx="638175" cy="52388"/>
          </a:xfrm>
          <a:custGeom>
            <a:avLst/>
            <a:gdLst/>
            <a:ahLst/>
            <a:cxnLst>
              <a:cxn ang="0">
                <a:pos x="0" y="0"/>
              </a:cxn>
              <a:cxn ang="0">
                <a:pos x="156" y="24"/>
              </a:cxn>
              <a:cxn ang="0">
                <a:pos x="228" y="18"/>
              </a:cxn>
              <a:cxn ang="0">
                <a:pos x="402" y="18"/>
              </a:cxn>
            </a:cxnLst>
            <a:rect l="0" t="0" r="r" b="b"/>
            <a:pathLst>
              <a:path w="402" h="33">
                <a:moveTo>
                  <a:pt x="0" y="0"/>
                </a:moveTo>
                <a:cubicBezTo>
                  <a:pt x="62" y="25"/>
                  <a:pt x="68" y="19"/>
                  <a:pt x="156" y="24"/>
                </a:cubicBezTo>
                <a:cubicBezTo>
                  <a:pt x="184" y="33"/>
                  <a:pt x="202" y="19"/>
                  <a:pt x="228" y="18"/>
                </a:cubicBezTo>
                <a:cubicBezTo>
                  <a:pt x="286" y="16"/>
                  <a:pt x="344" y="18"/>
                  <a:pt x="402" y="18"/>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39" name="Freeform 51"/>
          <p:cNvSpPr>
            <a:spLocks/>
          </p:cNvSpPr>
          <p:nvPr/>
        </p:nvSpPr>
        <p:spPr bwMode="auto">
          <a:xfrm>
            <a:off x="866777" y="5229226"/>
            <a:ext cx="5915025" cy="161925"/>
          </a:xfrm>
          <a:custGeom>
            <a:avLst/>
            <a:gdLst/>
            <a:ahLst/>
            <a:cxnLst>
              <a:cxn ang="0">
                <a:pos x="0" y="18"/>
              </a:cxn>
              <a:cxn ang="0">
                <a:pos x="294" y="24"/>
              </a:cxn>
              <a:cxn ang="0">
                <a:pos x="366" y="48"/>
              </a:cxn>
              <a:cxn ang="0">
                <a:pos x="558" y="18"/>
              </a:cxn>
              <a:cxn ang="0">
                <a:pos x="1632" y="36"/>
              </a:cxn>
              <a:cxn ang="0">
                <a:pos x="2214" y="60"/>
              </a:cxn>
              <a:cxn ang="0">
                <a:pos x="3108" y="54"/>
              </a:cxn>
              <a:cxn ang="0">
                <a:pos x="3438" y="72"/>
              </a:cxn>
              <a:cxn ang="0">
                <a:pos x="3648" y="90"/>
              </a:cxn>
              <a:cxn ang="0">
                <a:pos x="3726" y="102"/>
              </a:cxn>
            </a:cxnLst>
            <a:rect l="0" t="0" r="r" b="b"/>
            <a:pathLst>
              <a:path w="3726" h="102">
                <a:moveTo>
                  <a:pt x="0" y="18"/>
                </a:moveTo>
                <a:cubicBezTo>
                  <a:pt x="98" y="20"/>
                  <a:pt x="196" y="19"/>
                  <a:pt x="294" y="24"/>
                </a:cubicBezTo>
                <a:cubicBezTo>
                  <a:pt x="319" y="25"/>
                  <a:pt x="366" y="48"/>
                  <a:pt x="366" y="48"/>
                </a:cubicBezTo>
                <a:cubicBezTo>
                  <a:pt x="433" y="35"/>
                  <a:pt x="489" y="23"/>
                  <a:pt x="558" y="18"/>
                </a:cubicBezTo>
                <a:cubicBezTo>
                  <a:pt x="916" y="29"/>
                  <a:pt x="1276" y="0"/>
                  <a:pt x="1632" y="36"/>
                </a:cubicBezTo>
                <a:cubicBezTo>
                  <a:pt x="1851" y="91"/>
                  <a:pt x="1788" y="55"/>
                  <a:pt x="2214" y="60"/>
                </a:cubicBezTo>
                <a:cubicBezTo>
                  <a:pt x="2602" y="56"/>
                  <a:pt x="2755" y="48"/>
                  <a:pt x="3108" y="54"/>
                </a:cubicBezTo>
                <a:cubicBezTo>
                  <a:pt x="3237" y="97"/>
                  <a:pt x="3131" y="66"/>
                  <a:pt x="3438" y="72"/>
                </a:cubicBezTo>
                <a:cubicBezTo>
                  <a:pt x="3504" y="89"/>
                  <a:pt x="3580" y="86"/>
                  <a:pt x="3648" y="90"/>
                </a:cubicBezTo>
                <a:cubicBezTo>
                  <a:pt x="3674" y="99"/>
                  <a:pt x="3699" y="102"/>
                  <a:pt x="3726" y="102"/>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40" name="Freeform 52"/>
          <p:cNvSpPr>
            <a:spLocks/>
          </p:cNvSpPr>
          <p:nvPr/>
        </p:nvSpPr>
        <p:spPr bwMode="auto">
          <a:xfrm>
            <a:off x="6962775" y="5249864"/>
            <a:ext cx="1981200" cy="122237"/>
          </a:xfrm>
          <a:custGeom>
            <a:avLst/>
            <a:gdLst/>
            <a:ahLst/>
            <a:cxnLst>
              <a:cxn ang="0">
                <a:pos x="0" y="35"/>
              </a:cxn>
              <a:cxn ang="0">
                <a:pos x="402" y="29"/>
              </a:cxn>
              <a:cxn ang="0">
                <a:pos x="540" y="5"/>
              </a:cxn>
              <a:cxn ang="0">
                <a:pos x="804" y="29"/>
              </a:cxn>
              <a:cxn ang="0">
                <a:pos x="1248" y="53"/>
              </a:cxn>
            </a:cxnLst>
            <a:rect l="0" t="0" r="r" b="b"/>
            <a:pathLst>
              <a:path w="1248" h="77">
                <a:moveTo>
                  <a:pt x="0" y="35"/>
                </a:moveTo>
                <a:cubicBezTo>
                  <a:pt x="136" y="38"/>
                  <a:pt x="269" y="56"/>
                  <a:pt x="402" y="29"/>
                </a:cubicBezTo>
                <a:cubicBezTo>
                  <a:pt x="445" y="0"/>
                  <a:pt x="485" y="8"/>
                  <a:pt x="540" y="5"/>
                </a:cubicBezTo>
                <a:cubicBezTo>
                  <a:pt x="643" y="9"/>
                  <a:pt x="709" y="20"/>
                  <a:pt x="804" y="29"/>
                </a:cubicBezTo>
                <a:cubicBezTo>
                  <a:pt x="998" y="77"/>
                  <a:pt x="841" y="53"/>
                  <a:pt x="1248" y="53"/>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41" name="Freeform 53"/>
          <p:cNvSpPr>
            <a:spLocks/>
          </p:cNvSpPr>
          <p:nvPr/>
        </p:nvSpPr>
        <p:spPr bwMode="auto">
          <a:xfrm>
            <a:off x="247651" y="6423026"/>
            <a:ext cx="8715375" cy="269875"/>
          </a:xfrm>
          <a:custGeom>
            <a:avLst/>
            <a:gdLst/>
            <a:ahLst/>
            <a:cxnLst>
              <a:cxn ang="0">
                <a:pos x="0" y="124"/>
              </a:cxn>
              <a:cxn ang="0">
                <a:pos x="246" y="154"/>
              </a:cxn>
              <a:cxn ang="0">
                <a:pos x="774" y="130"/>
              </a:cxn>
              <a:cxn ang="0">
                <a:pos x="2040" y="112"/>
              </a:cxn>
              <a:cxn ang="0">
                <a:pos x="3018" y="100"/>
              </a:cxn>
              <a:cxn ang="0">
                <a:pos x="4116" y="118"/>
              </a:cxn>
              <a:cxn ang="0">
                <a:pos x="5490" y="112"/>
              </a:cxn>
            </a:cxnLst>
            <a:rect l="0" t="0" r="r" b="b"/>
            <a:pathLst>
              <a:path w="5490" h="170">
                <a:moveTo>
                  <a:pt x="0" y="124"/>
                </a:moveTo>
                <a:cubicBezTo>
                  <a:pt x="169" y="170"/>
                  <a:pt x="86" y="162"/>
                  <a:pt x="246" y="154"/>
                </a:cubicBezTo>
                <a:cubicBezTo>
                  <a:pt x="404" y="115"/>
                  <a:pt x="656" y="132"/>
                  <a:pt x="774" y="130"/>
                </a:cubicBezTo>
                <a:cubicBezTo>
                  <a:pt x="1165" y="0"/>
                  <a:pt x="1620" y="134"/>
                  <a:pt x="2040" y="112"/>
                </a:cubicBezTo>
                <a:cubicBezTo>
                  <a:pt x="2327" y="115"/>
                  <a:pt x="2712" y="151"/>
                  <a:pt x="3018" y="100"/>
                </a:cubicBezTo>
                <a:cubicBezTo>
                  <a:pt x="4102" y="106"/>
                  <a:pt x="3708" y="67"/>
                  <a:pt x="4116" y="118"/>
                </a:cubicBezTo>
                <a:cubicBezTo>
                  <a:pt x="4576" y="113"/>
                  <a:pt x="5029" y="112"/>
                  <a:pt x="5490" y="112"/>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43" name="Freeform 55"/>
          <p:cNvSpPr>
            <a:spLocks/>
          </p:cNvSpPr>
          <p:nvPr/>
        </p:nvSpPr>
        <p:spPr bwMode="auto">
          <a:xfrm>
            <a:off x="2219325" y="5934076"/>
            <a:ext cx="2838451" cy="120650"/>
          </a:xfrm>
          <a:custGeom>
            <a:avLst/>
            <a:gdLst/>
            <a:ahLst/>
            <a:cxnLst>
              <a:cxn ang="0">
                <a:pos x="0" y="42"/>
              </a:cxn>
              <a:cxn ang="0">
                <a:pos x="528" y="36"/>
              </a:cxn>
              <a:cxn ang="0">
                <a:pos x="924" y="36"/>
              </a:cxn>
              <a:cxn ang="0">
                <a:pos x="984" y="54"/>
              </a:cxn>
              <a:cxn ang="0">
                <a:pos x="1788" y="54"/>
              </a:cxn>
            </a:cxnLst>
            <a:rect l="0" t="0" r="r" b="b"/>
            <a:pathLst>
              <a:path w="1788" h="76">
                <a:moveTo>
                  <a:pt x="0" y="42"/>
                </a:moveTo>
                <a:cubicBezTo>
                  <a:pt x="169" y="76"/>
                  <a:pt x="355" y="44"/>
                  <a:pt x="528" y="36"/>
                </a:cubicBezTo>
                <a:cubicBezTo>
                  <a:pt x="671" y="0"/>
                  <a:pt x="564" y="25"/>
                  <a:pt x="924" y="36"/>
                </a:cubicBezTo>
                <a:cubicBezTo>
                  <a:pt x="943" y="37"/>
                  <a:pt x="965" y="54"/>
                  <a:pt x="984" y="54"/>
                </a:cubicBezTo>
                <a:cubicBezTo>
                  <a:pt x="1252" y="56"/>
                  <a:pt x="1520" y="54"/>
                  <a:pt x="1788" y="54"/>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44" name="Freeform 56"/>
          <p:cNvSpPr>
            <a:spLocks/>
          </p:cNvSpPr>
          <p:nvPr/>
        </p:nvSpPr>
        <p:spPr bwMode="auto">
          <a:xfrm>
            <a:off x="2484437" y="5543550"/>
            <a:ext cx="3001963" cy="114300"/>
          </a:xfrm>
          <a:custGeom>
            <a:avLst/>
            <a:gdLst/>
            <a:ahLst/>
            <a:cxnLst>
              <a:cxn ang="0">
                <a:pos x="1" y="24"/>
              </a:cxn>
              <a:cxn ang="0">
                <a:pos x="283" y="42"/>
              </a:cxn>
              <a:cxn ang="0">
                <a:pos x="409" y="60"/>
              </a:cxn>
              <a:cxn ang="0">
                <a:pos x="517" y="30"/>
              </a:cxn>
              <a:cxn ang="0">
                <a:pos x="595" y="12"/>
              </a:cxn>
              <a:cxn ang="0">
                <a:pos x="703" y="0"/>
              </a:cxn>
              <a:cxn ang="0">
                <a:pos x="871" y="6"/>
              </a:cxn>
              <a:cxn ang="0">
                <a:pos x="925" y="30"/>
              </a:cxn>
              <a:cxn ang="0">
                <a:pos x="1483" y="36"/>
              </a:cxn>
              <a:cxn ang="0">
                <a:pos x="1891" y="54"/>
              </a:cxn>
            </a:cxnLst>
            <a:rect l="0" t="0" r="r" b="b"/>
            <a:pathLst>
              <a:path w="1891" h="72">
                <a:moveTo>
                  <a:pt x="1" y="24"/>
                </a:moveTo>
                <a:cubicBezTo>
                  <a:pt x="110" y="51"/>
                  <a:pt x="0" y="25"/>
                  <a:pt x="283" y="42"/>
                </a:cubicBezTo>
                <a:cubicBezTo>
                  <a:pt x="325" y="44"/>
                  <a:pt x="367" y="55"/>
                  <a:pt x="409" y="60"/>
                </a:cubicBezTo>
                <a:cubicBezTo>
                  <a:pt x="445" y="72"/>
                  <a:pt x="484" y="44"/>
                  <a:pt x="517" y="30"/>
                </a:cubicBezTo>
                <a:cubicBezTo>
                  <a:pt x="540" y="20"/>
                  <a:pt x="570" y="15"/>
                  <a:pt x="595" y="12"/>
                </a:cubicBezTo>
                <a:cubicBezTo>
                  <a:pt x="631" y="7"/>
                  <a:pt x="703" y="0"/>
                  <a:pt x="703" y="0"/>
                </a:cubicBezTo>
                <a:cubicBezTo>
                  <a:pt x="759" y="2"/>
                  <a:pt x="815" y="2"/>
                  <a:pt x="871" y="6"/>
                </a:cubicBezTo>
                <a:cubicBezTo>
                  <a:pt x="892" y="7"/>
                  <a:pt x="904" y="30"/>
                  <a:pt x="925" y="30"/>
                </a:cubicBezTo>
                <a:cubicBezTo>
                  <a:pt x="1111" y="34"/>
                  <a:pt x="1297" y="34"/>
                  <a:pt x="1483" y="36"/>
                </a:cubicBezTo>
                <a:cubicBezTo>
                  <a:pt x="1626" y="40"/>
                  <a:pt x="1751" y="54"/>
                  <a:pt x="1891" y="54"/>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61" name="Line 73"/>
          <p:cNvSpPr>
            <a:spLocks noChangeShapeType="1"/>
          </p:cNvSpPr>
          <p:nvPr/>
        </p:nvSpPr>
        <p:spPr bwMode="auto">
          <a:xfrm>
            <a:off x="6553200" y="5486400"/>
            <a:ext cx="0" cy="457200"/>
          </a:xfrm>
          <a:prstGeom prst="line">
            <a:avLst/>
          </a:prstGeom>
          <a:noFill/>
          <a:ln w="38100">
            <a:solidFill>
              <a:srgbClr val="111111"/>
            </a:solidFill>
            <a:round/>
            <a:headEnd/>
            <a:tailEnd/>
          </a:ln>
          <a:effectLst/>
        </p:spPr>
        <p:txBody>
          <a:bodyPr/>
          <a:lstStyle/>
          <a:p>
            <a:endParaRPr lang="en-US"/>
          </a:p>
        </p:txBody>
      </p:sp>
      <p:sp>
        <p:nvSpPr>
          <p:cNvPr id="268365" name="Line 77"/>
          <p:cNvSpPr>
            <a:spLocks noChangeShapeType="1"/>
          </p:cNvSpPr>
          <p:nvPr/>
        </p:nvSpPr>
        <p:spPr bwMode="auto">
          <a:xfrm>
            <a:off x="4438649" y="4886325"/>
            <a:ext cx="84139" cy="0"/>
          </a:xfrm>
          <a:prstGeom prst="line">
            <a:avLst/>
          </a:prstGeom>
          <a:noFill/>
          <a:ln w="12700">
            <a:solidFill>
              <a:schemeClr val="bg2"/>
            </a:solidFill>
            <a:round/>
            <a:headEnd/>
            <a:tailEnd/>
          </a:ln>
          <a:effectLst/>
        </p:spPr>
        <p:txBody>
          <a:bodyPr/>
          <a:lstStyle/>
          <a:p>
            <a:endParaRPr lang="en-US"/>
          </a:p>
        </p:txBody>
      </p:sp>
      <p:sp>
        <p:nvSpPr>
          <p:cNvPr id="268375" name="Rectangle 87"/>
          <p:cNvSpPr>
            <a:spLocks noGrp="1" noChangeArrowheads="1"/>
          </p:cNvSpPr>
          <p:nvPr>
            <p:ph type="title"/>
          </p:nvPr>
        </p:nvSpPr>
        <p:spPr>
          <a:xfrm>
            <a:off x="-28574" y="0"/>
            <a:ext cx="9144000" cy="838200"/>
          </a:xfrm>
          <a:noFill/>
          <a:ln/>
        </p:spPr>
        <p:txBody>
          <a:bodyPr lIns="90465" tIns="44439" rIns="90465" bIns="44439"/>
          <a:lstStyle/>
          <a:p>
            <a:r>
              <a:rPr lang="pt-BR" smtClean="0"/>
              <a:t>Modo de Falha Conceitual</a:t>
            </a:r>
            <a:endParaRPr lang="pt-BR"/>
          </a:p>
        </p:txBody>
      </p:sp>
      <p:cxnSp>
        <p:nvCxnSpPr>
          <p:cNvPr id="74" name="Curved Connector 73"/>
          <p:cNvCxnSpPr/>
          <p:nvPr/>
        </p:nvCxnSpPr>
        <p:spPr>
          <a:xfrm>
            <a:off x="5029200" y="4800600"/>
            <a:ext cx="457200" cy="76200"/>
          </a:xfrm>
          <a:prstGeom prst="curvedConnector3">
            <a:avLst>
              <a:gd name="adj1" fmla="val 50000"/>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2" name="Curved Connector 81"/>
          <p:cNvCxnSpPr>
            <a:stCxn id="268331" idx="1"/>
          </p:cNvCxnSpPr>
          <p:nvPr/>
        </p:nvCxnSpPr>
        <p:spPr>
          <a:xfrm rot="10800000">
            <a:off x="2514600" y="4724403"/>
            <a:ext cx="533400" cy="77675"/>
          </a:xfrm>
          <a:prstGeom prst="curvedConnector3">
            <a:avLst>
              <a:gd name="adj1" fmla="val 50000"/>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 name="Group 77"/>
          <p:cNvGrpSpPr/>
          <p:nvPr/>
        </p:nvGrpSpPr>
        <p:grpSpPr>
          <a:xfrm>
            <a:off x="0" y="2506980"/>
            <a:ext cx="8993188" cy="4347846"/>
            <a:chOff x="0" y="2506980"/>
            <a:chExt cx="8993188" cy="4347846"/>
          </a:xfrm>
        </p:grpSpPr>
        <p:sp>
          <p:nvSpPr>
            <p:cNvPr id="268291" name="Freeform 3" descr="Brown marble"/>
            <p:cNvSpPr>
              <a:spLocks/>
            </p:cNvSpPr>
            <p:nvPr/>
          </p:nvSpPr>
          <p:spPr bwMode="auto">
            <a:xfrm>
              <a:off x="76200" y="2824163"/>
              <a:ext cx="8848725" cy="2070100"/>
            </a:xfrm>
            <a:custGeom>
              <a:avLst/>
              <a:gdLst/>
              <a:ahLst/>
              <a:cxnLst>
                <a:cxn ang="0">
                  <a:pos x="76" y="713"/>
                </a:cxn>
                <a:cxn ang="0">
                  <a:pos x="1658" y="576"/>
                </a:cxn>
                <a:cxn ang="0">
                  <a:pos x="2069" y="412"/>
                </a:cxn>
                <a:cxn ang="0">
                  <a:pos x="2124" y="421"/>
                </a:cxn>
                <a:cxn ang="0">
                  <a:pos x="2554" y="220"/>
                </a:cxn>
                <a:cxn ang="0">
                  <a:pos x="3130" y="0"/>
                </a:cxn>
                <a:cxn ang="0">
                  <a:pos x="3331" y="0"/>
                </a:cxn>
                <a:cxn ang="0">
                  <a:pos x="5306" y="704"/>
                </a:cxn>
                <a:cxn ang="0">
                  <a:pos x="5836" y="786"/>
                </a:cxn>
                <a:cxn ang="0">
                  <a:pos x="5845" y="1116"/>
                </a:cxn>
                <a:cxn ang="0">
                  <a:pos x="5644" y="1161"/>
                </a:cxn>
                <a:cxn ang="0">
                  <a:pos x="4976" y="1134"/>
                </a:cxn>
                <a:cxn ang="0">
                  <a:pos x="3898" y="1143"/>
                </a:cxn>
                <a:cxn ang="0">
                  <a:pos x="3139" y="1125"/>
                </a:cxn>
                <a:cxn ang="0">
                  <a:pos x="3020" y="1161"/>
                </a:cxn>
                <a:cxn ang="0">
                  <a:pos x="2736" y="1152"/>
                </a:cxn>
                <a:cxn ang="0">
                  <a:pos x="2654" y="1125"/>
                </a:cxn>
                <a:cxn ang="0">
                  <a:pos x="2627" y="1116"/>
                </a:cxn>
                <a:cxn ang="0">
                  <a:pos x="2480" y="1106"/>
                </a:cxn>
                <a:cxn ang="0">
                  <a:pos x="2179" y="1116"/>
                </a:cxn>
                <a:cxn ang="0">
                  <a:pos x="1959" y="1088"/>
                </a:cxn>
                <a:cxn ang="0">
                  <a:pos x="1246" y="1125"/>
                </a:cxn>
                <a:cxn ang="0">
                  <a:pos x="122" y="1134"/>
                </a:cxn>
                <a:cxn ang="0">
                  <a:pos x="76" y="1116"/>
                </a:cxn>
                <a:cxn ang="0">
                  <a:pos x="76" y="713"/>
                </a:cxn>
              </a:cxnLst>
              <a:rect l="0" t="0" r="r" b="b"/>
              <a:pathLst>
                <a:path w="5845" h="1205">
                  <a:moveTo>
                    <a:pt x="76" y="713"/>
                  </a:moveTo>
                  <a:lnTo>
                    <a:pt x="1658" y="576"/>
                  </a:lnTo>
                  <a:lnTo>
                    <a:pt x="2069" y="412"/>
                  </a:lnTo>
                  <a:lnTo>
                    <a:pt x="2124" y="421"/>
                  </a:lnTo>
                  <a:lnTo>
                    <a:pt x="2554" y="220"/>
                  </a:lnTo>
                  <a:lnTo>
                    <a:pt x="3130" y="0"/>
                  </a:lnTo>
                  <a:lnTo>
                    <a:pt x="3331" y="0"/>
                  </a:lnTo>
                  <a:lnTo>
                    <a:pt x="5306" y="704"/>
                  </a:lnTo>
                  <a:lnTo>
                    <a:pt x="5836" y="786"/>
                  </a:lnTo>
                  <a:lnTo>
                    <a:pt x="5845" y="1116"/>
                  </a:lnTo>
                  <a:cubicBezTo>
                    <a:pt x="5666" y="1126"/>
                    <a:pt x="5730" y="1103"/>
                    <a:pt x="5644" y="1161"/>
                  </a:cubicBezTo>
                  <a:cubicBezTo>
                    <a:pt x="5362" y="1157"/>
                    <a:pt x="5195" y="1205"/>
                    <a:pt x="4976" y="1134"/>
                  </a:cubicBezTo>
                  <a:cubicBezTo>
                    <a:pt x="4616" y="1148"/>
                    <a:pt x="4258" y="1153"/>
                    <a:pt x="3898" y="1143"/>
                  </a:cubicBezTo>
                  <a:cubicBezTo>
                    <a:pt x="3689" y="1009"/>
                    <a:pt x="3246" y="1124"/>
                    <a:pt x="3139" y="1125"/>
                  </a:cubicBezTo>
                  <a:cubicBezTo>
                    <a:pt x="3032" y="1138"/>
                    <a:pt x="3092" y="1137"/>
                    <a:pt x="3020" y="1161"/>
                  </a:cubicBezTo>
                  <a:cubicBezTo>
                    <a:pt x="2925" y="1158"/>
                    <a:pt x="2830" y="1160"/>
                    <a:pt x="2736" y="1152"/>
                  </a:cubicBezTo>
                  <a:cubicBezTo>
                    <a:pt x="2707" y="1150"/>
                    <a:pt x="2681" y="1134"/>
                    <a:pt x="2654" y="1125"/>
                  </a:cubicBezTo>
                  <a:cubicBezTo>
                    <a:pt x="2645" y="1122"/>
                    <a:pt x="2627" y="1116"/>
                    <a:pt x="2627" y="1116"/>
                  </a:cubicBezTo>
                  <a:cubicBezTo>
                    <a:pt x="2565" y="1074"/>
                    <a:pt x="2616" y="1100"/>
                    <a:pt x="2480" y="1106"/>
                  </a:cubicBezTo>
                  <a:cubicBezTo>
                    <a:pt x="2380" y="1111"/>
                    <a:pt x="2279" y="1113"/>
                    <a:pt x="2179" y="1116"/>
                  </a:cubicBezTo>
                  <a:cubicBezTo>
                    <a:pt x="1953" y="1106"/>
                    <a:pt x="1959" y="1179"/>
                    <a:pt x="1959" y="1088"/>
                  </a:cubicBezTo>
                  <a:cubicBezTo>
                    <a:pt x="1729" y="1146"/>
                    <a:pt x="1474" y="1121"/>
                    <a:pt x="1246" y="1125"/>
                  </a:cubicBezTo>
                  <a:cubicBezTo>
                    <a:pt x="876" y="1186"/>
                    <a:pt x="496" y="1154"/>
                    <a:pt x="122" y="1134"/>
                  </a:cubicBezTo>
                  <a:cubicBezTo>
                    <a:pt x="105" y="1128"/>
                    <a:pt x="0" y="1116"/>
                    <a:pt x="76" y="1116"/>
                  </a:cubicBezTo>
                  <a:lnTo>
                    <a:pt x="76" y="713"/>
                  </a:lnTo>
                  <a:close/>
                </a:path>
              </a:pathLst>
            </a:custGeom>
            <a:blipFill dpi="0" rotWithShape="1">
              <a:blip r:embed="rId4" cstate="print"/>
              <a:srcRect/>
              <a:tile tx="0" ty="0" sx="100000" sy="100000" flip="none" algn="tl"/>
            </a:blipFill>
            <a:ln w="31750" cap="flat" cmpd="sng">
              <a:noFill/>
              <a:prstDash val="solid"/>
              <a:round/>
              <a:headEnd/>
              <a:tailEnd/>
            </a:ln>
            <a:effectLst/>
          </p:spPr>
          <p:txBody>
            <a:bodyPr/>
            <a:lstStyle/>
            <a:p>
              <a:endParaRPr lang="en-US"/>
            </a:p>
          </p:txBody>
        </p:sp>
        <p:sp>
          <p:nvSpPr>
            <p:cNvPr id="268293" name="Rectangle 5"/>
            <p:cNvSpPr>
              <a:spLocks noChangeArrowheads="1"/>
            </p:cNvSpPr>
            <p:nvPr/>
          </p:nvSpPr>
          <p:spPr bwMode="auto">
            <a:xfrm>
              <a:off x="8267702" y="5014914"/>
              <a:ext cx="333375" cy="328612"/>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294" name="Rectangle 6"/>
            <p:cNvSpPr>
              <a:spLocks noChangeArrowheads="1"/>
            </p:cNvSpPr>
            <p:nvPr/>
          </p:nvSpPr>
          <p:spPr bwMode="auto">
            <a:xfrm>
              <a:off x="7429500" y="4972050"/>
              <a:ext cx="400051" cy="3048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295" name="Rectangle 7"/>
            <p:cNvSpPr>
              <a:spLocks noChangeArrowheads="1"/>
            </p:cNvSpPr>
            <p:nvPr/>
          </p:nvSpPr>
          <p:spPr bwMode="auto">
            <a:xfrm>
              <a:off x="7510463" y="5715000"/>
              <a:ext cx="1281112" cy="3238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299" name="Rectangle 11"/>
            <p:cNvSpPr>
              <a:spLocks noChangeArrowheads="1"/>
            </p:cNvSpPr>
            <p:nvPr/>
          </p:nvSpPr>
          <p:spPr bwMode="auto">
            <a:xfrm>
              <a:off x="5810251" y="5943601"/>
              <a:ext cx="1104900" cy="63817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01" name="Rectangle 13"/>
            <p:cNvSpPr>
              <a:spLocks noChangeArrowheads="1"/>
            </p:cNvSpPr>
            <p:nvPr/>
          </p:nvSpPr>
          <p:spPr bwMode="auto">
            <a:xfrm>
              <a:off x="4962526" y="5791200"/>
              <a:ext cx="495300" cy="7239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03" name="Rectangle 15"/>
            <p:cNvSpPr>
              <a:spLocks noChangeArrowheads="1"/>
            </p:cNvSpPr>
            <p:nvPr/>
          </p:nvSpPr>
          <p:spPr bwMode="auto">
            <a:xfrm>
              <a:off x="3362325" y="5305425"/>
              <a:ext cx="1752600" cy="2857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06" name="Rectangle 18"/>
            <p:cNvSpPr>
              <a:spLocks noChangeArrowheads="1"/>
            </p:cNvSpPr>
            <p:nvPr/>
          </p:nvSpPr>
          <p:spPr bwMode="auto">
            <a:xfrm>
              <a:off x="1990725" y="5267326"/>
              <a:ext cx="1362075" cy="50482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07" name="Freeform 19"/>
            <p:cNvSpPr>
              <a:spLocks/>
            </p:cNvSpPr>
            <p:nvPr/>
          </p:nvSpPr>
          <p:spPr bwMode="auto">
            <a:xfrm>
              <a:off x="2044700" y="4886325"/>
              <a:ext cx="628651" cy="419100"/>
            </a:xfrm>
            <a:custGeom>
              <a:avLst/>
              <a:gdLst/>
              <a:ahLst/>
              <a:cxnLst>
                <a:cxn ang="0">
                  <a:pos x="44" y="0"/>
                </a:cxn>
                <a:cxn ang="0">
                  <a:pos x="242" y="18"/>
                </a:cxn>
                <a:cxn ang="0">
                  <a:pos x="266" y="156"/>
                </a:cxn>
                <a:cxn ang="0">
                  <a:pos x="260" y="174"/>
                </a:cxn>
                <a:cxn ang="0">
                  <a:pos x="218" y="186"/>
                </a:cxn>
                <a:cxn ang="0">
                  <a:pos x="176" y="264"/>
                </a:cxn>
                <a:cxn ang="0">
                  <a:pos x="122" y="252"/>
                </a:cxn>
                <a:cxn ang="0">
                  <a:pos x="98" y="198"/>
                </a:cxn>
                <a:cxn ang="0">
                  <a:pos x="92" y="144"/>
                </a:cxn>
                <a:cxn ang="0">
                  <a:pos x="62" y="120"/>
                </a:cxn>
                <a:cxn ang="0">
                  <a:pos x="8" y="78"/>
                </a:cxn>
                <a:cxn ang="0">
                  <a:pos x="26" y="36"/>
                </a:cxn>
                <a:cxn ang="0">
                  <a:pos x="38" y="18"/>
                </a:cxn>
                <a:cxn ang="0">
                  <a:pos x="56" y="24"/>
                </a:cxn>
                <a:cxn ang="0">
                  <a:pos x="44" y="0"/>
                </a:cxn>
              </a:cxnLst>
              <a:rect l="0" t="0" r="r" b="b"/>
              <a:pathLst>
                <a:path w="300" h="264">
                  <a:moveTo>
                    <a:pt x="44" y="0"/>
                  </a:moveTo>
                  <a:cubicBezTo>
                    <a:pt x="105" y="20"/>
                    <a:pt x="177" y="12"/>
                    <a:pt x="242" y="18"/>
                  </a:cubicBezTo>
                  <a:cubicBezTo>
                    <a:pt x="300" y="37"/>
                    <a:pt x="271" y="99"/>
                    <a:pt x="266" y="156"/>
                  </a:cubicBezTo>
                  <a:cubicBezTo>
                    <a:pt x="265" y="162"/>
                    <a:pt x="265" y="170"/>
                    <a:pt x="260" y="174"/>
                  </a:cubicBezTo>
                  <a:cubicBezTo>
                    <a:pt x="249" y="183"/>
                    <a:pt x="232" y="181"/>
                    <a:pt x="218" y="186"/>
                  </a:cubicBezTo>
                  <a:cubicBezTo>
                    <a:pt x="207" y="218"/>
                    <a:pt x="209" y="253"/>
                    <a:pt x="176" y="264"/>
                  </a:cubicBezTo>
                  <a:cubicBezTo>
                    <a:pt x="159" y="258"/>
                    <a:pt x="138" y="260"/>
                    <a:pt x="122" y="252"/>
                  </a:cubicBezTo>
                  <a:cubicBezTo>
                    <a:pt x="104" y="243"/>
                    <a:pt x="98" y="198"/>
                    <a:pt x="98" y="198"/>
                  </a:cubicBezTo>
                  <a:cubicBezTo>
                    <a:pt x="96" y="180"/>
                    <a:pt x="96" y="162"/>
                    <a:pt x="92" y="144"/>
                  </a:cubicBezTo>
                  <a:cubicBezTo>
                    <a:pt x="86" y="120"/>
                    <a:pt x="79" y="129"/>
                    <a:pt x="62" y="120"/>
                  </a:cubicBezTo>
                  <a:cubicBezTo>
                    <a:pt x="30" y="102"/>
                    <a:pt x="30" y="100"/>
                    <a:pt x="8" y="78"/>
                  </a:cubicBezTo>
                  <a:cubicBezTo>
                    <a:pt x="0" y="53"/>
                    <a:pt x="0" y="45"/>
                    <a:pt x="26" y="36"/>
                  </a:cubicBezTo>
                  <a:cubicBezTo>
                    <a:pt x="30" y="30"/>
                    <a:pt x="31" y="21"/>
                    <a:pt x="38" y="18"/>
                  </a:cubicBezTo>
                  <a:cubicBezTo>
                    <a:pt x="44" y="16"/>
                    <a:pt x="50" y="24"/>
                    <a:pt x="56" y="24"/>
                  </a:cubicBezTo>
                  <a:cubicBezTo>
                    <a:pt x="101" y="24"/>
                    <a:pt x="50" y="3"/>
                    <a:pt x="44" y="0"/>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a:p>
          </p:txBody>
        </p:sp>
        <p:sp>
          <p:nvSpPr>
            <p:cNvPr id="268308" name="Freeform 20"/>
            <p:cNvSpPr>
              <a:spLocks/>
            </p:cNvSpPr>
            <p:nvPr/>
          </p:nvSpPr>
          <p:spPr bwMode="auto">
            <a:xfrm>
              <a:off x="338138" y="4892676"/>
              <a:ext cx="1109663" cy="765175"/>
            </a:xfrm>
            <a:custGeom>
              <a:avLst/>
              <a:gdLst/>
              <a:ahLst/>
              <a:cxnLst>
                <a:cxn ang="0">
                  <a:pos x="165" y="62"/>
                </a:cxn>
                <a:cxn ang="0">
                  <a:pos x="273" y="38"/>
                </a:cxn>
                <a:cxn ang="0">
                  <a:pos x="333" y="158"/>
                </a:cxn>
                <a:cxn ang="0">
                  <a:pos x="387" y="212"/>
                </a:cxn>
                <a:cxn ang="0">
                  <a:pos x="405" y="248"/>
                </a:cxn>
                <a:cxn ang="0">
                  <a:pos x="399" y="248"/>
                </a:cxn>
                <a:cxn ang="0">
                  <a:pos x="447" y="284"/>
                </a:cxn>
                <a:cxn ang="0">
                  <a:pos x="483" y="368"/>
                </a:cxn>
                <a:cxn ang="0">
                  <a:pos x="99" y="392"/>
                </a:cxn>
                <a:cxn ang="0">
                  <a:pos x="33" y="350"/>
                </a:cxn>
                <a:cxn ang="0">
                  <a:pos x="21" y="332"/>
                </a:cxn>
                <a:cxn ang="0">
                  <a:pos x="3" y="320"/>
                </a:cxn>
                <a:cxn ang="0">
                  <a:pos x="9" y="284"/>
                </a:cxn>
                <a:cxn ang="0">
                  <a:pos x="129" y="230"/>
                </a:cxn>
                <a:cxn ang="0">
                  <a:pos x="159" y="176"/>
                </a:cxn>
                <a:cxn ang="0">
                  <a:pos x="165" y="62"/>
                </a:cxn>
              </a:cxnLst>
              <a:rect l="0" t="0" r="r" b="b"/>
              <a:pathLst>
                <a:path w="483" h="482">
                  <a:moveTo>
                    <a:pt x="165" y="62"/>
                  </a:moveTo>
                  <a:cubicBezTo>
                    <a:pt x="179" y="5"/>
                    <a:pt x="230" y="29"/>
                    <a:pt x="273" y="38"/>
                  </a:cubicBezTo>
                  <a:cubicBezTo>
                    <a:pt x="282" y="82"/>
                    <a:pt x="294" y="132"/>
                    <a:pt x="333" y="158"/>
                  </a:cubicBezTo>
                  <a:cubicBezTo>
                    <a:pt x="346" y="197"/>
                    <a:pt x="356" y="191"/>
                    <a:pt x="387" y="212"/>
                  </a:cubicBezTo>
                  <a:cubicBezTo>
                    <a:pt x="392" y="227"/>
                    <a:pt x="393" y="236"/>
                    <a:pt x="405" y="248"/>
                  </a:cubicBezTo>
                  <a:cubicBezTo>
                    <a:pt x="413" y="256"/>
                    <a:pt x="450" y="274"/>
                    <a:pt x="399" y="248"/>
                  </a:cubicBezTo>
                  <a:cubicBezTo>
                    <a:pt x="413" y="269"/>
                    <a:pt x="423" y="276"/>
                    <a:pt x="447" y="284"/>
                  </a:cubicBezTo>
                  <a:cubicBezTo>
                    <a:pt x="465" y="311"/>
                    <a:pt x="465" y="341"/>
                    <a:pt x="483" y="368"/>
                  </a:cubicBezTo>
                  <a:cubicBezTo>
                    <a:pt x="407" y="482"/>
                    <a:pt x="186" y="393"/>
                    <a:pt x="99" y="392"/>
                  </a:cubicBezTo>
                  <a:cubicBezTo>
                    <a:pt x="47" y="375"/>
                    <a:pt x="74" y="377"/>
                    <a:pt x="33" y="350"/>
                  </a:cubicBezTo>
                  <a:cubicBezTo>
                    <a:pt x="29" y="344"/>
                    <a:pt x="26" y="337"/>
                    <a:pt x="21" y="332"/>
                  </a:cubicBezTo>
                  <a:cubicBezTo>
                    <a:pt x="16" y="327"/>
                    <a:pt x="5" y="327"/>
                    <a:pt x="3" y="320"/>
                  </a:cubicBezTo>
                  <a:cubicBezTo>
                    <a:pt x="0" y="308"/>
                    <a:pt x="4" y="295"/>
                    <a:pt x="9" y="284"/>
                  </a:cubicBezTo>
                  <a:cubicBezTo>
                    <a:pt x="32" y="229"/>
                    <a:pt x="78" y="240"/>
                    <a:pt x="129" y="230"/>
                  </a:cubicBezTo>
                  <a:cubicBezTo>
                    <a:pt x="157" y="189"/>
                    <a:pt x="148" y="208"/>
                    <a:pt x="159" y="176"/>
                  </a:cubicBezTo>
                  <a:cubicBezTo>
                    <a:pt x="165" y="38"/>
                    <a:pt x="165" y="0"/>
                    <a:pt x="165" y="62"/>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a:p>
          </p:txBody>
        </p:sp>
        <p:sp>
          <p:nvSpPr>
            <p:cNvPr id="268309" name="Freeform 21"/>
            <p:cNvSpPr>
              <a:spLocks/>
            </p:cNvSpPr>
            <p:nvPr/>
          </p:nvSpPr>
          <p:spPr bwMode="auto">
            <a:xfrm>
              <a:off x="7702551" y="4876801"/>
              <a:ext cx="546100" cy="290513"/>
            </a:xfrm>
            <a:custGeom>
              <a:avLst/>
              <a:gdLst/>
              <a:ahLst/>
              <a:cxnLst>
                <a:cxn ang="0">
                  <a:pos x="242" y="42"/>
                </a:cxn>
                <a:cxn ang="0">
                  <a:pos x="188" y="18"/>
                </a:cxn>
                <a:cxn ang="0">
                  <a:pos x="152" y="0"/>
                </a:cxn>
                <a:cxn ang="0">
                  <a:pos x="26" y="6"/>
                </a:cxn>
                <a:cxn ang="0">
                  <a:pos x="8" y="18"/>
                </a:cxn>
                <a:cxn ang="0">
                  <a:pos x="44" y="72"/>
                </a:cxn>
                <a:cxn ang="0">
                  <a:pos x="74" y="138"/>
                </a:cxn>
                <a:cxn ang="0">
                  <a:pos x="272" y="174"/>
                </a:cxn>
                <a:cxn ang="0">
                  <a:pos x="332" y="168"/>
                </a:cxn>
                <a:cxn ang="0">
                  <a:pos x="326" y="114"/>
                </a:cxn>
                <a:cxn ang="0">
                  <a:pos x="290" y="102"/>
                </a:cxn>
                <a:cxn ang="0">
                  <a:pos x="272" y="96"/>
                </a:cxn>
                <a:cxn ang="0">
                  <a:pos x="236" y="60"/>
                </a:cxn>
                <a:cxn ang="0">
                  <a:pos x="230" y="42"/>
                </a:cxn>
                <a:cxn ang="0">
                  <a:pos x="206" y="36"/>
                </a:cxn>
                <a:cxn ang="0">
                  <a:pos x="242" y="42"/>
                </a:cxn>
              </a:cxnLst>
              <a:rect l="0" t="0" r="r" b="b"/>
              <a:pathLst>
                <a:path w="344" h="183">
                  <a:moveTo>
                    <a:pt x="242" y="42"/>
                  </a:moveTo>
                  <a:cubicBezTo>
                    <a:pt x="151" y="29"/>
                    <a:pt x="229" y="51"/>
                    <a:pt x="188" y="18"/>
                  </a:cubicBezTo>
                  <a:cubicBezTo>
                    <a:pt x="178" y="10"/>
                    <a:pt x="163" y="7"/>
                    <a:pt x="152" y="0"/>
                  </a:cubicBezTo>
                  <a:cubicBezTo>
                    <a:pt x="110" y="2"/>
                    <a:pt x="68" y="1"/>
                    <a:pt x="26" y="6"/>
                  </a:cubicBezTo>
                  <a:cubicBezTo>
                    <a:pt x="19" y="7"/>
                    <a:pt x="10" y="11"/>
                    <a:pt x="8" y="18"/>
                  </a:cubicBezTo>
                  <a:cubicBezTo>
                    <a:pt x="0" y="45"/>
                    <a:pt x="24" y="65"/>
                    <a:pt x="44" y="72"/>
                  </a:cubicBezTo>
                  <a:cubicBezTo>
                    <a:pt x="52" y="91"/>
                    <a:pt x="58" y="122"/>
                    <a:pt x="74" y="138"/>
                  </a:cubicBezTo>
                  <a:cubicBezTo>
                    <a:pt x="105" y="169"/>
                    <a:pt x="229" y="170"/>
                    <a:pt x="272" y="174"/>
                  </a:cubicBezTo>
                  <a:cubicBezTo>
                    <a:pt x="292" y="172"/>
                    <a:pt x="319" y="183"/>
                    <a:pt x="332" y="168"/>
                  </a:cubicBezTo>
                  <a:cubicBezTo>
                    <a:pt x="344" y="155"/>
                    <a:pt x="336" y="129"/>
                    <a:pt x="326" y="114"/>
                  </a:cubicBezTo>
                  <a:cubicBezTo>
                    <a:pt x="319" y="103"/>
                    <a:pt x="302" y="106"/>
                    <a:pt x="290" y="102"/>
                  </a:cubicBezTo>
                  <a:cubicBezTo>
                    <a:pt x="284" y="100"/>
                    <a:pt x="272" y="96"/>
                    <a:pt x="272" y="96"/>
                  </a:cubicBezTo>
                  <a:cubicBezTo>
                    <a:pt x="260" y="84"/>
                    <a:pt x="241" y="76"/>
                    <a:pt x="236" y="60"/>
                  </a:cubicBezTo>
                  <a:cubicBezTo>
                    <a:pt x="234" y="54"/>
                    <a:pt x="234" y="46"/>
                    <a:pt x="230" y="42"/>
                  </a:cubicBezTo>
                  <a:cubicBezTo>
                    <a:pt x="223" y="35"/>
                    <a:pt x="214" y="36"/>
                    <a:pt x="206" y="36"/>
                  </a:cubicBezTo>
                  <a:lnTo>
                    <a:pt x="242" y="42"/>
                  </a:ln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a:p>
          </p:txBody>
        </p:sp>
        <p:sp>
          <p:nvSpPr>
            <p:cNvPr id="268310" name="Freeform 22"/>
            <p:cNvSpPr>
              <a:spLocks/>
            </p:cNvSpPr>
            <p:nvPr/>
          </p:nvSpPr>
          <p:spPr bwMode="auto">
            <a:xfrm>
              <a:off x="5129214" y="4937125"/>
              <a:ext cx="387351" cy="419100"/>
            </a:xfrm>
            <a:custGeom>
              <a:avLst/>
              <a:gdLst/>
              <a:ahLst/>
              <a:cxnLst>
                <a:cxn ang="0">
                  <a:pos x="60" y="28"/>
                </a:cxn>
                <a:cxn ang="0">
                  <a:pos x="102" y="82"/>
                </a:cxn>
                <a:cxn ang="0">
                  <a:pos x="216" y="76"/>
                </a:cxn>
                <a:cxn ang="0">
                  <a:pos x="228" y="112"/>
                </a:cxn>
                <a:cxn ang="0">
                  <a:pos x="234" y="130"/>
                </a:cxn>
                <a:cxn ang="0">
                  <a:pos x="72" y="214"/>
                </a:cxn>
                <a:cxn ang="0">
                  <a:pos x="0" y="142"/>
                </a:cxn>
                <a:cxn ang="0">
                  <a:pos x="24" y="88"/>
                </a:cxn>
                <a:cxn ang="0">
                  <a:pos x="30" y="46"/>
                </a:cxn>
                <a:cxn ang="0">
                  <a:pos x="36" y="28"/>
                </a:cxn>
                <a:cxn ang="0">
                  <a:pos x="60" y="28"/>
                </a:cxn>
              </a:cxnLst>
              <a:rect l="0" t="0" r="r" b="b"/>
              <a:pathLst>
                <a:path w="244" h="255">
                  <a:moveTo>
                    <a:pt x="60" y="28"/>
                  </a:moveTo>
                  <a:cubicBezTo>
                    <a:pt x="99" y="54"/>
                    <a:pt x="93" y="28"/>
                    <a:pt x="102" y="82"/>
                  </a:cubicBezTo>
                  <a:cubicBezTo>
                    <a:pt x="163" y="62"/>
                    <a:pt x="125" y="69"/>
                    <a:pt x="216" y="76"/>
                  </a:cubicBezTo>
                  <a:cubicBezTo>
                    <a:pt x="220" y="88"/>
                    <a:pt x="224" y="100"/>
                    <a:pt x="228" y="112"/>
                  </a:cubicBezTo>
                  <a:cubicBezTo>
                    <a:pt x="230" y="118"/>
                    <a:pt x="234" y="130"/>
                    <a:pt x="234" y="130"/>
                  </a:cubicBezTo>
                  <a:cubicBezTo>
                    <a:pt x="222" y="255"/>
                    <a:pt x="244" y="221"/>
                    <a:pt x="72" y="214"/>
                  </a:cubicBezTo>
                  <a:cubicBezTo>
                    <a:pt x="19" y="201"/>
                    <a:pt x="26" y="181"/>
                    <a:pt x="0" y="142"/>
                  </a:cubicBezTo>
                  <a:cubicBezTo>
                    <a:pt x="7" y="122"/>
                    <a:pt x="17" y="108"/>
                    <a:pt x="24" y="88"/>
                  </a:cubicBezTo>
                  <a:cubicBezTo>
                    <a:pt x="26" y="74"/>
                    <a:pt x="27" y="60"/>
                    <a:pt x="30" y="46"/>
                  </a:cubicBezTo>
                  <a:cubicBezTo>
                    <a:pt x="31" y="40"/>
                    <a:pt x="30" y="31"/>
                    <a:pt x="36" y="28"/>
                  </a:cubicBezTo>
                  <a:cubicBezTo>
                    <a:pt x="91" y="0"/>
                    <a:pt x="34" y="54"/>
                    <a:pt x="60" y="28"/>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a:p>
          </p:txBody>
        </p:sp>
        <p:sp>
          <p:nvSpPr>
            <p:cNvPr id="268311" name="Rectangle 23"/>
            <p:cNvSpPr>
              <a:spLocks noChangeArrowheads="1"/>
            </p:cNvSpPr>
            <p:nvPr/>
          </p:nvSpPr>
          <p:spPr bwMode="auto">
            <a:xfrm>
              <a:off x="1266826" y="5286375"/>
              <a:ext cx="771525" cy="4381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16" name="Rectangle 28"/>
            <p:cNvSpPr>
              <a:spLocks noChangeArrowheads="1"/>
            </p:cNvSpPr>
            <p:nvPr/>
          </p:nvSpPr>
          <p:spPr bwMode="auto">
            <a:xfrm>
              <a:off x="2676526" y="6172200"/>
              <a:ext cx="657225" cy="1714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17" name="Freeform 29"/>
            <p:cNvSpPr>
              <a:spLocks/>
            </p:cNvSpPr>
            <p:nvPr/>
          </p:nvSpPr>
          <p:spPr bwMode="auto">
            <a:xfrm>
              <a:off x="4576763" y="4995864"/>
              <a:ext cx="347663" cy="290512"/>
            </a:xfrm>
            <a:custGeom>
              <a:avLst/>
              <a:gdLst/>
              <a:ahLst/>
              <a:cxnLst>
                <a:cxn ang="0">
                  <a:pos x="27" y="15"/>
                </a:cxn>
                <a:cxn ang="0">
                  <a:pos x="165" y="21"/>
                </a:cxn>
                <a:cxn ang="0">
                  <a:pos x="219" y="87"/>
                </a:cxn>
                <a:cxn ang="0">
                  <a:pos x="213" y="153"/>
                </a:cxn>
                <a:cxn ang="0">
                  <a:pos x="171" y="171"/>
                </a:cxn>
                <a:cxn ang="0">
                  <a:pos x="135" y="183"/>
                </a:cxn>
                <a:cxn ang="0">
                  <a:pos x="75" y="123"/>
                </a:cxn>
                <a:cxn ang="0">
                  <a:pos x="63" y="105"/>
                </a:cxn>
                <a:cxn ang="0">
                  <a:pos x="45" y="93"/>
                </a:cxn>
                <a:cxn ang="0">
                  <a:pos x="21" y="63"/>
                </a:cxn>
                <a:cxn ang="0">
                  <a:pos x="27" y="21"/>
                </a:cxn>
                <a:cxn ang="0">
                  <a:pos x="27" y="15"/>
                </a:cxn>
              </a:cxnLst>
              <a:rect l="0" t="0" r="r" b="b"/>
              <a:pathLst>
                <a:path w="219" h="183">
                  <a:moveTo>
                    <a:pt x="27" y="15"/>
                  </a:moveTo>
                  <a:cubicBezTo>
                    <a:pt x="72" y="0"/>
                    <a:pt x="120" y="13"/>
                    <a:pt x="165" y="21"/>
                  </a:cubicBezTo>
                  <a:cubicBezTo>
                    <a:pt x="195" y="41"/>
                    <a:pt x="192" y="69"/>
                    <a:pt x="219" y="87"/>
                  </a:cubicBezTo>
                  <a:cubicBezTo>
                    <a:pt x="217" y="109"/>
                    <a:pt x="219" y="132"/>
                    <a:pt x="213" y="153"/>
                  </a:cubicBezTo>
                  <a:cubicBezTo>
                    <a:pt x="209" y="165"/>
                    <a:pt x="178" y="169"/>
                    <a:pt x="171" y="171"/>
                  </a:cubicBezTo>
                  <a:cubicBezTo>
                    <a:pt x="159" y="175"/>
                    <a:pt x="135" y="183"/>
                    <a:pt x="135" y="183"/>
                  </a:cubicBezTo>
                  <a:cubicBezTo>
                    <a:pt x="109" y="165"/>
                    <a:pt x="106" y="144"/>
                    <a:pt x="75" y="123"/>
                  </a:cubicBezTo>
                  <a:cubicBezTo>
                    <a:pt x="71" y="117"/>
                    <a:pt x="68" y="110"/>
                    <a:pt x="63" y="105"/>
                  </a:cubicBezTo>
                  <a:cubicBezTo>
                    <a:pt x="58" y="100"/>
                    <a:pt x="50" y="99"/>
                    <a:pt x="45" y="93"/>
                  </a:cubicBezTo>
                  <a:cubicBezTo>
                    <a:pt x="12" y="52"/>
                    <a:pt x="73" y="97"/>
                    <a:pt x="21" y="63"/>
                  </a:cubicBezTo>
                  <a:cubicBezTo>
                    <a:pt x="2" y="5"/>
                    <a:pt x="0" y="39"/>
                    <a:pt x="27" y="21"/>
                  </a:cubicBezTo>
                  <a:cubicBezTo>
                    <a:pt x="29" y="20"/>
                    <a:pt x="27" y="17"/>
                    <a:pt x="27" y="15"/>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a:p>
          </p:txBody>
        </p:sp>
        <p:sp>
          <p:nvSpPr>
            <p:cNvPr id="268318" name="Freeform 30"/>
            <p:cNvSpPr>
              <a:spLocks/>
            </p:cNvSpPr>
            <p:nvPr/>
          </p:nvSpPr>
          <p:spPr bwMode="auto">
            <a:xfrm>
              <a:off x="3751264" y="5057775"/>
              <a:ext cx="401637" cy="228600"/>
            </a:xfrm>
            <a:custGeom>
              <a:avLst/>
              <a:gdLst/>
              <a:ahLst/>
              <a:cxnLst>
                <a:cxn ang="0">
                  <a:pos x="217" y="30"/>
                </a:cxn>
                <a:cxn ang="0">
                  <a:pos x="1" y="72"/>
                </a:cxn>
                <a:cxn ang="0">
                  <a:pos x="67" y="114"/>
                </a:cxn>
                <a:cxn ang="0">
                  <a:pos x="217" y="102"/>
                </a:cxn>
                <a:cxn ang="0">
                  <a:pos x="241" y="54"/>
                </a:cxn>
                <a:cxn ang="0">
                  <a:pos x="253" y="18"/>
                </a:cxn>
                <a:cxn ang="0">
                  <a:pos x="217" y="30"/>
                </a:cxn>
              </a:cxnLst>
              <a:rect l="0" t="0" r="r" b="b"/>
              <a:pathLst>
                <a:path w="253" h="144">
                  <a:moveTo>
                    <a:pt x="217" y="30"/>
                  </a:moveTo>
                  <a:cubicBezTo>
                    <a:pt x="142" y="18"/>
                    <a:pt x="65" y="30"/>
                    <a:pt x="1" y="72"/>
                  </a:cubicBezTo>
                  <a:cubicBezTo>
                    <a:pt x="19" y="125"/>
                    <a:pt x="0" y="107"/>
                    <a:pt x="67" y="114"/>
                  </a:cubicBezTo>
                  <a:cubicBezTo>
                    <a:pt x="113" y="144"/>
                    <a:pt x="173" y="132"/>
                    <a:pt x="217" y="102"/>
                  </a:cubicBezTo>
                  <a:cubicBezTo>
                    <a:pt x="232" y="26"/>
                    <a:pt x="209" y="111"/>
                    <a:pt x="241" y="54"/>
                  </a:cubicBezTo>
                  <a:cubicBezTo>
                    <a:pt x="247" y="43"/>
                    <a:pt x="253" y="18"/>
                    <a:pt x="253" y="18"/>
                  </a:cubicBezTo>
                  <a:cubicBezTo>
                    <a:pt x="227" y="0"/>
                    <a:pt x="239" y="0"/>
                    <a:pt x="217" y="30"/>
                  </a:cubicBezTo>
                  <a:close/>
                </a:path>
              </a:pathLst>
            </a:custGeom>
            <a:gradFill rotWithShape="1">
              <a:gsLst>
                <a:gs pos="0">
                  <a:srgbClr val="B08200"/>
                </a:gs>
                <a:gs pos="100000">
                  <a:srgbClr val="483018"/>
                </a:gs>
              </a:gsLst>
              <a:lin ang="5400000" scaled="1"/>
            </a:gradFill>
            <a:ln w="12700" cap="flat" cmpd="sng">
              <a:noFill/>
              <a:prstDash val="solid"/>
              <a:round/>
              <a:headEnd/>
              <a:tailEnd/>
            </a:ln>
            <a:effectLst/>
          </p:spPr>
          <p:txBody>
            <a:bodyPr wrap="none" anchor="ctr"/>
            <a:lstStyle/>
            <a:p>
              <a:endParaRPr lang="en-US"/>
            </a:p>
          </p:txBody>
        </p:sp>
        <p:sp>
          <p:nvSpPr>
            <p:cNvPr id="268319" name="Freeform 31" descr="Recycled paper"/>
            <p:cNvSpPr>
              <a:spLocks/>
            </p:cNvSpPr>
            <p:nvPr/>
          </p:nvSpPr>
          <p:spPr bwMode="auto">
            <a:xfrm>
              <a:off x="206377" y="4533901"/>
              <a:ext cx="8734425" cy="773113"/>
            </a:xfrm>
            <a:custGeom>
              <a:avLst/>
              <a:gdLst/>
              <a:ahLst/>
              <a:cxnLst>
                <a:cxn ang="0">
                  <a:pos x="0" y="42"/>
                </a:cxn>
                <a:cxn ang="0">
                  <a:pos x="186" y="60"/>
                </a:cxn>
                <a:cxn ang="0">
                  <a:pos x="870" y="60"/>
                </a:cxn>
                <a:cxn ang="0">
                  <a:pos x="1128" y="114"/>
                </a:cxn>
                <a:cxn ang="0">
                  <a:pos x="1314" y="36"/>
                </a:cxn>
                <a:cxn ang="0">
                  <a:pos x="1650" y="60"/>
                </a:cxn>
                <a:cxn ang="0">
                  <a:pos x="2574" y="90"/>
                </a:cxn>
                <a:cxn ang="0">
                  <a:pos x="3222" y="66"/>
                </a:cxn>
                <a:cxn ang="0">
                  <a:pos x="3618" y="90"/>
                </a:cxn>
                <a:cxn ang="0">
                  <a:pos x="4278" y="36"/>
                </a:cxn>
                <a:cxn ang="0">
                  <a:pos x="4824" y="12"/>
                </a:cxn>
                <a:cxn ang="0">
                  <a:pos x="5142" y="12"/>
                </a:cxn>
                <a:cxn ang="0">
                  <a:pos x="5304" y="30"/>
                </a:cxn>
                <a:cxn ang="0">
                  <a:pos x="5256" y="288"/>
                </a:cxn>
                <a:cxn ang="0">
                  <a:pos x="4830" y="294"/>
                </a:cxn>
                <a:cxn ang="0">
                  <a:pos x="4728" y="264"/>
                </a:cxn>
                <a:cxn ang="0">
                  <a:pos x="4698" y="240"/>
                </a:cxn>
                <a:cxn ang="0">
                  <a:pos x="4524" y="234"/>
                </a:cxn>
                <a:cxn ang="0">
                  <a:pos x="4476" y="270"/>
                </a:cxn>
                <a:cxn ang="0">
                  <a:pos x="4200" y="294"/>
                </a:cxn>
                <a:cxn ang="0">
                  <a:pos x="3834" y="288"/>
                </a:cxn>
                <a:cxn ang="0">
                  <a:pos x="3780" y="288"/>
                </a:cxn>
                <a:cxn ang="0">
                  <a:pos x="3750" y="348"/>
                </a:cxn>
                <a:cxn ang="0">
                  <a:pos x="3570" y="414"/>
                </a:cxn>
                <a:cxn ang="0">
                  <a:pos x="3384" y="354"/>
                </a:cxn>
                <a:cxn ang="0">
                  <a:pos x="3306" y="426"/>
                </a:cxn>
                <a:cxn ang="0">
                  <a:pos x="3120" y="372"/>
                </a:cxn>
                <a:cxn ang="0">
                  <a:pos x="2982" y="324"/>
                </a:cxn>
                <a:cxn ang="0">
                  <a:pos x="2748" y="306"/>
                </a:cxn>
                <a:cxn ang="0">
                  <a:pos x="2586" y="312"/>
                </a:cxn>
                <a:cxn ang="0">
                  <a:pos x="2400" y="378"/>
                </a:cxn>
                <a:cxn ang="0">
                  <a:pos x="2016" y="390"/>
                </a:cxn>
                <a:cxn ang="0">
                  <a:pos x="1974" y="432"/>
                </a:cxn>
                <a:cxn ang="0">
                  <a:pos x="1950" y="474"/>
                </a:cxn>
                <a:cxn ang="0">
                  <a:pos x="1968" y="372"/>
                </a:cxn>
                <a:cxn ang="0">
                  <a:pos x="1932" y="342"/>
                </a:cxn>
                <a:cxn ang="0">
                  <a:pos x="1572" y="276"/>
                </a:cxn>
                <a:cxn ang="0">
                  <a:pos x="1410" y="258"/>
                </a:cxn>
                <a:cxn ang="0">
                  <a:pos x="1356" y="258"/>
                </a:cxn>
                <a:cxn ang="0">
                  <a:pos x="1206" y="216"/>
                </a:cxn>
                <a:cxn ang="0">
                  <a:pos x="1158" y="84"/>
                </a:cxn>
                <a:cxn ang="0">
                  <a:pos x="1098" y="114"/>
                </a:cxn>
                <a:cxn ang="0">
                  <a:pos x="1104" y="240"/>
                </a:cxn>
                <a:cxn ang="0">
                  <a:pos x="804" y="306"/>
                </a:cxn>
                <a:cxn ang="0">
                  <a:pos x="552" y="306"/>
                </a:cxn>
                <a:cxn ang="0">
                  <a:pos x="384" y="276"/>
                </a:cxn>
                <a:cxn ang="0">
                  <a:pos x="318" y="198"/>
                </a:cxn>
                <a:cxn ang="0">
                  <a:pos x="282" y="102"/>
                </a:cxn>
                <a:cxn ang="0">
                  <a:pos x="168" y="48"/>
                </a:cxn>
                <a:cxn ang="0">
                  <a:pos x="156" y="72"/>
                </a:cxn>
                <a:cxn ang="0">
                  <a:pos x="186" y="138"/>
                </a:cxn>
                <a:cxn ang="0">
                  <a:pos x="246" y="204"/>
                </a:cxn>
                <a:cxn ang="0">
                  <a:pos x="162" y="294"/>
                </a:cxn>
                <a:cxn ang="0">
                  <a:pos x="84" y="252"/>
                </a:cxn>
                <a:cxn ang="0">
                  <a:pos x="0" y="204"/>
                </a:cxn>
              </a:cxnLst>
              <a:rect l="0" t="0" r="r" b="b"/>
              <a:pathLst>
                <a:path w="5304" h="481">
                  <a:moveTo>
                    <a:pt x="0" y="204"/>
                  </a:moveTo>
                  <a:lnTo>
                    <a:pt x="0" y="42"/>
                  </a:lnTo>
                  <a:cubicBezTo>
                    <a:pt x="41" y="63"/>
                    <a:pt x="87" y="60"/>
                    <a:pt x="132" y="66"/>
                  </a:cubicBezTo>
                  <a:cubicBezTo>
                    <a:pt x="157" y="83"/>
                    <a:pt x="162" y="76"/>
                    <a:pt x="186" y="60"/>
                  </a:cubicBezTo>
                  <a:cubicBezTo>
                    <a:pt x="354" y="77"/>
                    <a:pt x="509" y="86"/>
                    <a:pt x="684" y="90"/>
                  </a:cubicBezTo>
                  <a:cubicBezTo>
                    <a:pt x="748" y="83"/>
                    <a:pt x="808" y="76"/>
                    <a:pt x="870" y="60"/>
                  </a:cubicBezTo>
                  <a:cubicBezTo>
                    <a:pt x="944" y="62"/>
                    <a:pt x="1040" y="20"/>
                    <a:pt x="1092" y="72"/>
                  </a:cubicBezTo>
                  <a:cubicBezTo>
                    <a:pt x="1106" y="86"/>
                    <a:pt x="1106" y="103"/>
                    <a:pt x="1128" y="114"/>
                  </a:cubicBezTo>
                  <a:cubicBezTo>
                    <a:pt x="1171" y="105"/>
                    <a:pt x="1217" y="115"/>
                    <a:pt x="1254" y="90"/>
                  </a:cubicBezTo>
                  <a:cubicBezTo>
                    <a:pt x="1263" y="63"/>
                    <a:pt x="1287" y="43"/>
                    <a:pt x="1314" y="36"/>
                  </a:cubicBezTo>
                  <a:cubicBezTo>
                    <a:pt x="1404" y="38"/>
                    <a:pt x="1494" y="38"/>
                    <a:pt x="1584" y="42"/>
                  </a:cubicBezTo>
                  <a:cubicBezTo>
                    <a:pt x="1605" y="43"/>
                    <a:pt x="1629" y="59"/>
                    <a:pt x="1650" y="60"/>
                  </a:cubicBezTo>
                  <a:cubicBezTo>
                    <a:pt x="1798" y="67"/>
                    <a:pt x="2304" y="71"/>
                    <a:pt x="2352" y="72"/>
                  </a:cubicBezTo>
                  <a:cubicBezTo>
                    <a:pt x="2440" y="76"/>
                    <a:pt x="2495" y="79"/>
                    <a:pt x="2574" y="90"/>
                  </a:cubicBezTo>
                  <a:cubicBezTo>
                    <a:pt x="2761" y="83"/>
                    <a:pt x="2946" y="72"/>
                    <a:pt x="3132" y="72"/>
                  </a:cubicBezTo>
                  <a:cubicBezTo>
                    <a:pt x="3162" y="70"/>
                    <a:pt x="3192" y="62"/>
                    <a:pt x="3222" y="66"/>
                  </a:cubicBezTo>
                  <a:cubicBezTo>
                    <a:pt x="3228" y="67"/>
                    <a:pt x="3222" y="84"/>
                    <a:pt x="3228" y="84"/>
                  </a:cubicBezTo>
                  <a:cubicBezTo>
                    <a:pt x="3358" y="92"/>
                    <a:pt x="3488" y="88"/>
                    <a:pt x="3618" y="90"/>
                  </a:cubicBezTo>
                  <a:cubicBezTo>
                    <a:pt x="3726" y="126"/>
                    <a:pt x="3966" y="100"/>
                    <a:pt x="4086" y="96"/>
                  </a:cubicBezTo>
                  <a:cubicBezTo>
                    <a:pt x="4153" y="79"/>
                    <a:pt x="4214" y="57"/>
                    <a:pt x="4278" y="36"/>
                  </a:cubicBezTo>
                  <a:cubicBezTo>
                    <a:pt x="4386" y="0"/>
                    <a:pt x="4506" y="32"/>
                    <a:pt x="4620" y="30"/>
                  </a:cubicBezTo>
                  <a:cubicBezTo>
                    <a:pt x="4709" y="0"/>
                    <a:pt x="4643" y="18"/>
                    <a:pt x="4824" y="12"/>
                  </a:cubicBezTo>
                  <a:cubicBezTo>
                    <a:pt x="4894" y="0"/>
                    <a:pt x="4848" y="6"/>
                    <a:pt x="4962" y="6"/>
                  </a:cubicBezTo>
                  <a:cubicBezTo>
                    <a:pt x="5022" y="8"/>
                    <a:pt x="5082" y="7"/>
                    <a:pt x="5142" y="12"/>
                  </a:cubicBezTo>
                  <a:cubicBezTo>
                    <a:pt x="5155" y="13"/>
                    <a:pt x="5166" y="20"/>
                    <a:pt x="5178" y="24"/>
                  </a:cubicBezTo>
                  <a:cubicBezTo>
                    <a:pt x="5230" y="41"/>
                    <a:pt x="5190" y="30"/>
                    <a:pt x="5304" y="30"/>
                  </a:cubicBezTo>
                  <a:cubicBezTo>
                    <a:pt x="5300" y="110"/>
                    <a:pt x="5302" y="190"/>
                    <a:pt x="5292" y="270"/>
                  </a:cubicBezTo>
                  <a:cubicBezTo>
                    <a:pt x="5290" y="283"/>
                    <a:pt x="5268" y="283"/>
                    <a:pt x="5256" y="288"/>
                  </a:cubicBezTo>
                  <a:cubicBezTo>
                    <a:pt x="5219" y="304"/>
                    <a:pt x="5175" y="299"/>
                    <a:pt x="5136" y="312"/>
                  </a:cubicBezTo>
                  <a:cubicBezTo>
                    <a:pt x="5034" y="306"/>
                    <a:pt x="4932" y="301"/>
                    <a:pt x="4830" y="294"/>
                  </a:cubicBezTo>
                  <a:cubicBezTo>
                    <a:pt x="4796" y="283"/>
                    <a:pt x="4818" y="290"/>
                    <a:pt x="4764" y="276"/>
                  </a:cubicBezTo>
                  <a:cubicBezTo>
                    <a:pt x="4752" y="273"/>
                    <a:pt x="4740" y="268"/>
                    <a:pt x="4728" y="264"/>
                  </a:cubicBezTo>
                  <a:cubicBezTo>
                    <a:pt x="4722" y="262"/>
                    <a:pt x="4710" y="258"/>
                    <a:pt x="4710" y="258"/>
                  </a:cubicBezTo>
                  <a:cubicBezTo>
                    <a:pt x="4706" y="252"/>
                    <a:pt x="4704" y="244"/>
                    <a:pt x="4698" y="240"/>
                  </a:cubicBezTo>
                  <a:cubicBezTo>
                    <a:pt x="4687" y="233"/>
                    <a:pt x="4662" y="228"/>
                    <a:pt x="4662" y="228"/>
                  </a:cubicBezTo>
                  <a:cubicBezTo>
                    <a:pt x="4616" y="230"/>
                    <a:pt x="4569" y="227"/>
                    <a:pt x="4524" y="234"/>
                  </a:cubicBezTo>
                  <a:cubicBezTo>
                    <a:pt x="4517" y="235"/>
                    <a:pt x="4518" y="247"/>
                    <a:pt x="4512" y="252"/>
                  </a:cubicBezTo>
                  <a:cubicBezTo>
                    <a:pt x="4502" y="260"/>
                    <a:pt x="4489" y="268"/>
                    <a:pt x="4476" y="270"/>
                  </a:cubicBezTo>
                  <a:cubicBezTo>
                    <a:pt x="4442" y="275"/>
                    <a:pt x="4408" y="274"/>
                    <a:pt x="4374" y="276"/>
                  </a:cubicBezTo>
                  <a:cubicBezTo>
                    <a:pt x="4318" y="295"/>
                    <a:pt x="4256" y="275"/>
                    <a:pt x="4200" y="294"/>
                  </a:cubicBezTo>
                  <a:cubicBezTo>
                    <a:pt x="4144" y="378"/>
                    <a:pt x="3969" y="308"/>
                    <a:pt x="3870" y="300"/>
                  </a:cubicBezTo>
                  <a:cubicBezTo>
                    <a:pt x="3858" y="296"/>
                    <a:pt x="3846" y="292"/>
                    <a:pt x="3834" y="288"/>
                  </a:cubicBezTo>
                  <a:cubicBezTo>
                    <a:pt x="3828" y="286"/>
                    <a:pt x="3816" y="282"/>
                    <a:pt x="3816" y="282"/>
                  </a:cubicBezTo>
                  <a:cubicBezTo>
                    <a:pt x="3804" y="284"/>
                    <a:pt x="3791" y="282"/>
                    <a:pt x="3780" y="288"/>
                  </a:cubicBezTo>
                  <a:cubicBezTo>
                    <a:pt x="3764" y="297"/>
                    <a:pt x="3777" y="326"/>
                    <a:pt x="3768" y="342"/>
                  </a:cubicBezTo>
                  <a:cubicBezTo>
                    <a:pt x="3765" y="347"/>
                    <a:pt x="3756" y="346"/>
                    <a:pt x="3750" y="348"/>
                  </a:cubicBezTo>
                  <a:cubicBezTo>
                    <a:pt x="3710" y="388"/>
                    <a:pt x="3631" y="373"/>
                    <a:pt x="3576" y="378"/>
                  </a:cubicBezTo>
                  <a:cubicBezTo>
                    <a:pt x="3574" y="390"/>
                    <a:pt x="3581" y="409"/>
                    <a:pt x="3570" y="414"/>
                  </a:cubicBezTo>
                  <a:cubicBezTo>
                    <a:pt x="3549" y="423"/>
                    <a:pt x="3470" y="403"/>
                    <a:pt x="3444" y="390"/>
                  </a:cubicBezTo>
                  <a:cubicBezTo>
                    <a:pt x="3419" y="377"/>
                    <a:pt x="3413" y="361"/>
                    <a:pt x="3384" y="354"/>
                  </a:cubicBezTo>
                  <a:cubicBezTo>
                    <a:pt x="3371" y="363"/>
                    <a:pt x="3357" y="370"/>
                    <a:pt x="3348" y="384"/>
                  </a:cubicBezTo>
                  <a:cubicBezTo>
                    <a:pt x="3332" y="408"/>
                    <a:pt x="3338" y="415"/>
                    <a:pt x="3306" y="426"/>
                  </a:cubicBezTo>
                  <a:cubicBezTo>
                    <a:pt x="3281" y="418"/>
                    <a:pt x="3258" y="388"/>
                    <a:pt x="3234" y="384"/>
                  </a:cubicBezTo>
                  <a:cubicBezTo>
                    <a:pt x="3172" y="374"/>
                    <a:pt x="3210" y="379"/>
                    <a:pt x="3120" y="372"/>
                  </a:cubicBezTo>
                  <a:cubicBezTo>
                    <a:pt x="3088" y="366"/>
                    <a:pt x="3055" y="364"/>
                    <a:pt x="3024" y="354"/>
                  </a:cubicBezTo>
                  <a:cubicBezTo>
                    <a:pt x="3014" y="324"/>
                    <a:pt x="3024" y="338"/>
                    <a:pt x="2982" y="324"/>
                  </a:cubicBezTo>
                  <a:cubicBezTo>
                    <a:pt x="2919" y="303"/>
                    <a:pt x="2850" y="320"/>
                    <a:pt x="2784" y="318"/>
                  </a:cubicBezTo>
                  <a:cubicBezTo>
                    <a:pt x="2772" y="314"/>
                    <a:pt x="2760" y="310"/>
                    <a:pt x="2748" y="306"/>
                  </a:cubicBezTo>
                  <a:cubicBezTo>
                    <a:pt x="2742" y="304"/>
                    <a:pt x="2730" y="300"/>
                    <a:pt x="2730" y="300"/>
                  </a:cubicBezTo>
                  <a:cubicBezTo>
                    <a:pt x="2682" y="302"/>
                    <a:pt x="2624" y="282"/>
                    <a:pt x="2586" y="312"/>
                  </a:cubicBezTo>
                  <a:cubicBezTo>
                    <a:pt x="2566" y="328"/>
                    <a:pt x="2576" y="376"/>
                    <a:pt x="2544" y="378"/>
                  </a:cubicBezTo>
                  <a:cubicBezTo>
                    <a:pt x="2496" y="382"/>
                    <a:pt x="2448" y="378"/>
                    <a:pt x="2400" y="378"/>
                  </a:cubicBezTo>
                  <a:cubicBezTo>
                    <a:pt x="2250" y="354"/>
                    <a:pt x="2187" y="335"/>
                    <a:pt x="2022" y="360"/>
                  </a:cubicBezTo>
                  <a:cubicBezTo>
                    <a:pt x="2012" y="362"/>
                    <a:pt x="2020" y="380"/>
                    <a:pt x="2016" y="390"/>
                  </a:cubicBezTo>
                  <a:cubicBezTo>
                    <a:pt x="2008" y="411"/>
                    <a:pt x="2004" y="408"/>
                    <a:pt x="1986" y="414"/>
                  </a:cubicBezTo>
                  <a:cubicBezTo>
                    <a:pt x="1982" y="420"/>
                    <a:pt x="1979" y="427"/>
                    <a:pt x="1974" y="432"/>
                  </a:cubicBezTo>
                  <a:cubicBezTo>
                    <a:pt x="1969" y="437"/>
                    <a:pt x="1960" y="438"/>
                    <a:pt x="1956" y="444"/>
                  </a:cubicBezTo>
                  <a:cubicBezTo>
                    <a:pt x="1951" y="453"/>
                    <a:pt x="1943" y="481"/>
                    <a:pt x="1950" y="474"/>
                  </a:cubicBezTo>
                  <a:cubicBezTo>
                    <a:pt x="1959" y="465"/>
                    <a:pt x="1962" y="438"/>
                    <a:pt x="1962" y="438"/>
                  </a:cubicBezTo>
                  <a:cubicBezTo>
                    <a:pt x="1964" y="416"/>
                    <a:pt x="1971" y="394"/>
                    <a:pt x="1968" y="372"/>
                  </a:cubicBezTo>
                  <a:cubicBezTo>
                    <a:pt x="1967" y="365"/>
                    <a:pt x="1956" y="365"/>
                    <a:pt x="1950" y="360"/>
                  </a:cubicBezTo>
                  <a:cubicBezTo>
                    <a:pt x="1943" y="355"/>
                    <a:pt x="1940" y="343"/>
                    <a:pt x="1932" y="342"/>
                  </a:cubicBezTo>
                  <a:cubicBezTo>
                    <a:pt x="1872" y="335"/>
                    <a:pt x="1812" y="338"/>
                    <a:pt x="1752" y="336"/>
                  </a:cubicBezTo>
                  <a:cubicBezTo>
                    <a:pt x="1686" y="292"/>
                    <a:pt x="1653" y="283"/>
                    <a:pt x="1572" y="276"/>
                  </a:cubicBezTo>
                  <a:cubicBezTo>
                    <a:pt x="1556" y="265"/>
                    <a:pt x="1518" y="252"/>
                    <a:pt x="1518" y="252"/>
                  </a:cubicBezTo>
                  <a:cubicBezTo>
                    <a:pt x="1482" y="254"/>
                    <a:pt x="1446" y="253"/>
                    <a:pt x="1410" y="258"/>
                  </a:cubicBezTo>
                  <a:cubicBezTo>
                    <a:pt x="1403" y="259"/>
                    <a:pt x="1399" y="270"/>
                    <a:pt x="1392" y="270"/>
                  </a:cubicBezTo>
                  <a:cubicBezTo>
                    <a:pt x="1379" y="270"/>
                    <a:pt x="1368" y="262"/>
                    <a:pt x="1356" y="258"/>
                  </a:cubicBezTo>
                  <a:cubicBezTo>
                    <a:pt x="1322" y="247"/>
                    <a:pt x="1284" y="254"/>
                    <a:pt x="1248" y="252"/>
                  </a:cubicBezTo>
                  <a:cubicBezTo>
                    <a:pt x="1227" y="238"/>
                    <a:pt x="1214" y="241"/>
                    <a:pt x="1206" y="216"/>
                  </a:cubicBezTo>
                  <a:cubicBezTo>
                    <a:pt x="1220" y="174"/>
                    <a:pt x="1228" y="166"/>
                    <a:pt x="1212" y="114"/>
                  </a:cubicBezTo>
                  <a:cubicBezTo>
                    <a:pt x="1209" y="104"/>
                    <a:pt x="1166" y="90"/>
                    <a:pt x="1158" y="84"/>
                  </a:cubicBezTo>
                  <a:cubicBezTo>
                    <a:pt x="1140" y="86"/>
                    <a:pt x="1120" y="82"/>
                    <a:pt x="1104" y="90"/>
                  </a:cubicBezTo>
                  <a:cubicBezTo>
                    <a:pt x="1097" y="94"/>
                    <a:pt x="1098" y="106"/>
                    <a:pt x="1098" y="114"/>
                  </a:cubicBezTo>
                  <a:cubicBezTo>
                    <a:pt x="1098" y="146"/>
                    <a:pt x="1113" y="159"/>
                    <a:pt x="1122" y="186"/>
                  </a:cubicBezTo>
                  <a:cubicBezTo>
                    <a:pt x="1111" y="202"/>
                    <a:pt x="1121" y="232"/>
                    <a:pt x="1104" y="240"/>
                  </a:cubicBezTo>
                  <a:cubicBezTo>
                    <a:pt x="1101" y="241"/>
                    <a:pt x="915" y="252"/>
                    <a:pt x="912" y="252"/>
                  </a:cubicBezTo>
                  <a:cubicBezTo>
                    <a:pt x="876" y="264"/>
                    <a:pt x="836" y="285"/>
                    <a:pt x="804" y="306"/>
                  </a:cubicBezTo>
                  <a:cubicBezTo>
                    <a:pt x="779" y="344"/>
                    <a:pt x="752" y="343"/>
                    <a:pt x="708" y="348"/>
                  </a:cubicBezTo>
                  <a:cubicBezTo>
                    <a:pt x="665" y="319"/>
                    <a:pt x="602" y="312"/>
                    <a:pt x="552" y="306"/>
                  </a:cubicBezTo>
                  <a:cubicBezTo>
                    <a:pt x="512" y="293"/>
                    <a:pt x="468" y="292"/>
                    <a:pt x="426" y="288"/>
                  </a:cubicBezTo>
                  <a:cubicBezTo>
                    <a:pt x="424" y="288"/>
                    <a:pt x="388" y="279"/>
                    <a:pt x="384" y="276"/>
                  </a:cubicBezTo>
                  <a:cubicBezTo>
                    <a:pt x="354" y="252"/>
                    <a:pt x="390" y="246"/>
                    <a:pt x="342" y="234"/>
                  </a:cubicBezTo>
                  <a:cubicBezTo>
                    <a:pt x="322" y="174"/>
                    <a:pt x="355" y="265"/>
                    <a:pt x="318" y="198"/>
                  </a:cubicBezTo>
                  <a:cubicBezTo>
                    <a:pt x="305" y="174"/>
                    <a:pt x="306" y="144"/>
                    <a:pt x="294" y="120"/>
                  </a:cubicBezTo>
                  <a:cubicBezTo>
                    <a:pt x="291" y="114"/>
                    <a:pt x="285" y="109"/>
                    <a:pt x="282" y="102"/>
                  </a:cubicBezTo>
                  <a:cubicBezTo>
                    <a:pt x="268" y="71"/>
                    <a:pt x="274" y="53"/>
                    <a:pt x="240" y="42"/>
                  </a:cubicBezTo>
                  <a:cubicBezTo>
                    <a:pt x="216" y="44"/>
                    <a:pt x="192" y="45"/>
                    <a:pt x="168" y="48"/>
                  </a:cubicBezTo>
                  <a:cubicBezTo>
                    <a:pt x="162" y="49"/>
                    <a:pt x="153" y="48"/>
                    <a:pt x="150" y="54"/>
                  </a:cubicBezTo>
                  <a:cubicBezTo>
                    <a:pt x="147" y="60"/>
                    <a:pt x="154" y="66"/>
                    <a:pt x="156" y="72"/>
                  </a:cubicBezTo>
                  <a:cubicBezTo>
                    <a:pt x="158" y="82"/>
                    <a:pt x="158" y="93"/>
                    <a:pt x="162" y="102"/>
                  </a:cubicBezTo>
                  <a:cubicBezTo>
                    <a:pt x="168" y="115"/>
                    <a:pt x="178" y="126"/>
                    <a:pt x="186" y="138"/>
                  </a:cubicBezTo>
                  <a:cubicBezTo>
                    <a:pt x="191" y="146"/>
                    <a:pt x="196" y="183"/>
                    <a:pt x="210" y="192"/>
                  </a:cubicBezTo>
                  <a:cubicBezTo>
                    <a:pt x="221" y="199"/>
                    <a:pt x="246" y="204"/>
                    <a:pt x="246" y="204"/>
                  </a:cubicBezTo>
                  <a:cubicBezTo>
                    <a:pt x="257" y="237"/>
                    <a:pt x="277" y="262"/>
                    <a:pt x="288" y="294"/>
                  </a:cubicBezTo>
                  <a:cubicBezTo>
                    <a:pt x="242" y="309"/>
                    <a:pt x="244" y="311"/>
                    <a:pt x="162" y="294"/>
                  </a:cubicBezTo>
                  <a:cubicBezTo>
                    <a:pt x="149" y="291"/>
                    <a:pt x="157" y="262"/>
                    <a:pt x="144" y="258"/>
                  </a:cubicBezTo>
                  <a:cubicBezTo>
                    <a:pt x="125" y="252"/>
                    <a:pt x="104" y="254"/>
                    <a:pt x="84" y="252"/>
                  </a:cubicBezTo>
                  <a:cubicBezTo>
                    <a:pt x="56" y="243"/>
                    <a:pt x="36" y="238"/>
                    <a:pt x="12" y="222"/>
                  </a:cubicBezTo>
                  <a:cubicBezTo>
                    <a:pt x="5" y="202"/>
                    <a:pt x="12" y="204"/>
                    <a:pt x="0" y="204"/>
                  </a:cubicBezTo>
                  <a:close/>
                </a:path>
              </a:pathLst>
            </a:custGeom>
            <a:blipFill dpi="0" rotWithShape="1">
              <a:blip r:embed="rId3" cstate="print"/>
              <a:srcRect/>
              <a:tile tx="0" ty="0" sx="100000" sy="100000" flip="none" algn="tl"/>
            </a:blipFill>
            <a:ln w="12700" cap="flat" cmpd="sng">
              <a:noFill/>
              <a:prstDash val="solid"/>
              <a:round/>
              <a:headEnd/>
              <a:tailEnd/>
            </a:ln>
            <a:effectLst/>
          </p:spPr>
          <p:txBody>
            <a:bodyPr/>
            <a:lstStyle/>
            <a:p>
              <a:endParaRPr lang="en-US"/>
            </a:p>
          </p:txBody>
        </p:sp>
        <p:sp>
          <p:nvSpPr>
            <p:cNvPr id="268320" name="Rectangle 32"/>
            <p:cNvSpPr>
              <a:spLocks noChangeArrowheads="1"/>
            </p:cNvSpPr>
            <p:nvPr/>
          </p:nvSpPr>
          <p:spPr bwMode="auto">
            <a:xfrm>
              <a:off x="238126" y="5562601"/>
              <a:ext cx="1000125" cy="23812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22" name="Freeform 34" descr="Horizontal brick"/>
            <p:cNvSpPr>
              <a:spLocks/>
            </p:cNvSpPr>
            <p:nvPr/>
          </p:nvSpPr>
          <p:spPr bwMode="auto">
            <a:xfrm>
              <a:off x="152400" y="4818064"/>
              <a:ext cx="3265488" cy="1792287"/>
            </a:xfrm>
            <a:custGeom>
              <a:avLst/>
              <a:gdLst/>
              <a:ahLst/>
              <a:cxnLst>
                <a:cxn ang="0">
                  <a:pos x="86" y="547"/>
                </a:cxn>
                <a:cxn ang="0">
                  <a:pos x="248" y="505"/>
                </a:cxn>
                <a:cxn ang="0">
                  <a:pos x="392" y="541"/>
                </a:cxn>
                <a:cxn ang="0">
                  <a:pos x="224" y="547"/>
                </a:cxn>
                <a:cxn ang="0">
                  <a:pos x="80" y="571"/>
                </a:cxn>
                <a:cxn ang="0">
                  <a:pos x="98" y="781"/>
                </a:cxn>
                <a:cxn ang="0">
                  <a:pos x="434" y="829"/>
                </a:cxn>
                <a:cxn ang="0">
                  <a:pos x="350" y="853"/>
                </a:cxn>
                <a:cxn ang="0">
                  <a:pos x="74" y="901"/>
                </a:cxn>
                <a:cxn ang="0">
                  <a:pos x="1820" y="1129"/>
                </a:cxn>
                <a:cxn ang="0">
                  <a:pos x="1538" y="931"/>
                </a:cxn>
                <a:cxn ang="0">
                  <a:pos x="1436" y="943"/>
                </a:cxn>
                <a:cxn ang="0">
                  <a:pos x="1622" y="883"/>
                </a:cxn>
                <a:cxn ang="0">
                  <a:pos x="1814" y="709"/>
                </a:cxn>
                <a:cxn ang="0">
                  <a:pos x="1136" y="775"/>
                </a:cxn>
                <a:cxn ang="0">
                  <a:pos x="986" y="811"/>
                </a:cxn>
                <a:cxn ang="0">
                  <a:pos x="818" y="847"/>
                </a:cxn>
                <a:cxn ang="0">
                  <a:pos x="506" y="805"/>
                </a:cxn>
                <a:cxn ang="0">
                  <a:pos x="806" y="769"/>
                </a:cxn>
                <a:cxn ang="0">
                  <a:pos x="992" y="727"/>
                </a:cxn>
                <a:cxn ang="0">
                  <a:pos x="1076" y="697"/>
                </a:cxn>
                <a:cxn ang="0">
                  <a:pos x="1148" y="703"/>
                </a:cxn>
                <a:cxn ang="0">
                  <a:pos x="1646" y="499"/>
                </a:cxn>
                <a:cxn ang="0">
                  <a:pos x="1358" y="475"/>
                </a:cxn>
                <a:cxn ang="0">
                  <a:pos x="1256" y="493"/>
                </a:cxn>
                <a:cxn ang="0">
                  <a:pos x="1166" y="589"/>
                </a:cxn>
                <a:cxn ang="0">
                  <a:pos x="1142" y="481"/>
                </a:cxn>
                <a:cxn ang="0">
                  <a:pos x="1154" y="355"/>
                </a:cxn>
                <a:cxn ang="0">
                  <a:pos x="1226" y="373"/>
                </a:cxn>
                <a:cxn ang="0">
                  <a:pos x="1328" y="421"/>
                </a:cxn>
                <a:cxn ang="0">
                  <a:pos x="1436" y="475"/>
                </a:cxn>
                <a:cxn ang="0">
                  <a:pos x="1652" y="487"/>
                </a:cxn>
                <a:cxn ang="0">
                  <a:pos x="1814" y="115"/>
                </a:cxn>
                <a:cxn ang="0">
                  <a:pos x="1670" y="79"/>
                </a:cxn>
                <a:cxn ang="0">
                  <a:pos x="1520" y="97"/>
                </a:cxn>
                <a:cxn ang="0">
                  <a:pos x="1478" y="163"/>
                </a:cxn>
                <a:cxn ang="0">
                  <a:pos x="1340" y="85"/>
                </a:cxn>
                <a:cxn ang="0">
                  <a:pos x="1310" y="199"/>
                </a:cxn>
                <a:cxn ang="0">
                  <a:pos x="1238" y="265"/>
                </a:cxn>
                <a:cxn ang="0">
                  <a:pos x="1226" y="163"/>
                </a:cxn>
                <a:cxn ang="0">
                  <a:pos x="992" y="43"/>
                </a:cxn>
                <a:cxn ang="0">
                  <a:pos x="860" y="79"/>
                </a:cxn>
                <a:cxn ang="0">
                  <a:pos x="806" y="151"/>
                </a:cxn>
                <a:cxn ang="0">
                  <a:pos x="938" y="421"/>
                </a:cxn>
                <a:cxn ang="0">
                  <a:pos x="914" y="511"/>
                </a:cxn>
                <a:cxn ang="0">
                  <a:pos x="686" y="511"/>
                </a:cxn>
                <a:cxn ang="0">
                  <a:pos x="770" y="361"/>
                </a:cxn>
                <a:cxn ang="0">
                  <a:pos x="728" y="115"/>
                </a:cxn>
                <a:cxn ang="0">
                  <a:pos x="446" y="79"/>
                </a:cxn>
                <a:cxn ang="0">
                  <a:pos x="434" y="157"/>
                </a:cxn>
                <a:cxn ang="0">
                  <a:pos x="416" y="259"/>
                </a:cxn>
                <a:cxn ang="0">
                  <a:pos x="524" y="349"/>
                </a:cxn>
                <a:cxn ang="0">
                  <a:pos x="620" y="439"/>
                </a:cxn>
                <a:cxn ang="0">
                  <a:pos x="242" y="379"/>
                </a:cxn>
                <a:cxn ang="0">
                  <a:pos x="368" y="289"/>
                </a:cxn>
                <a:cxn ang="0">
                  <a:pos x="200" y="109"/>
                </a:cxn>
                <a:cxn ang="0">
                  <a:pos x="32" y="19"/>
                </a:cxn>
              </a:cxnLst>
              <a:rect l="0" t="0" r="r" b="b"/>
              <a:pathLst>
                <a:path w="1883" h="1129">
                  <a:moveTo>
                    <a:pt x="32" y="31"/>
                  </a:moveTo>
                  <a:lnTo>
                    <a:pt x="32" y="559"/>
                  </a:lnTo>
                  <a:cubicBezTo>
                    <a:pt x="61" y="540"/>
                    <a:pt x="56" y="557"/>
                    <a:pt x="86" y="547"/>
                  </a:cubicBezTo>
                  <a:cubicBezTo>
                    <a:pt x="97" y="531"/>
                    <a:pt x="88" y="503"/>
                    <a:pt x="104" y="493"/>
                  </a:cubicBezTo>
                  <a:cubicBezTo>
                    <a:pt x="116" y="486"/>
                    <a:pt x="132" y="498"/>
                    <a:pt x="146" y="499"/>
                  </a:cubicBezTo>
                  <a:cubicBezTo>
                    <a:pt x="180" y="502"/>
                    <a:pt x="214" y="503"/>
                    <a:pt x="248" y="505"/>
                  </a:cubicBezTo>
                  <a:cubicBezTo>
                    <a:pt x="288" y="532"/>
                    <a:pt x="391" y="531"/>
                    <a:pt x="440" y="535"/>
                  </a:cubicBezTo>
                  <a:cubicBezTo>
                    <a:pt x="499" y="550"/>
                    <a:pt x="442" y="535"/>
                    <a:pt x="434" y="535"/>
                  </a:cubicBezTo>
                  <a:cubicBezTo>
                    <a:pt x="420" y="535"/>
                    <a:pt x="406" y="539"/>
                    <a:pt x="392" y="541"/>
                  </a:cubicBezTo>
                  <a:cubicBezTo>
                    <a:pt x="358" y="552"/>
                    <a:pt x="344" y="555"/>
                    <a:pt x="314" y="535"/>
                  </a:cubicBezTo>
                  <a:cubicBezTo>
                    <a:pt x="290" y="537"/>
                    <a:pt x="266" y="538"/>
                    <a:pt x="242" y="541"/>
                  </a:cubicBezTo>
                  <a:cubicBezTo>
                    <a:pt x="236" y="542"/>
                    <a:pt x="230" y="548"/>
                    <a:pt x="224" y="547"/>
                  </a:cubicBezTo>
                  <a:cubicBezTo>
                    <a:pt x="211" y="546"/>
                    <a:pt x="188" y="535"/>
                    <a:pt x="188" y="535"/>
                  </a:cubicBezTo>
                  <a:cubicBezTo>
                    <a:pt x="174" y="556"/>
                    <a:pt x="164" y="569"/>
                    <a:pt x="140" y="577"/>
                  </a:cubicBezTo>
                  <a:cubicBezTo>
                    <a:pt x="120" y="575"/>
                    <a:pt x="99" y="577"/>
                    <a:pt x="80" y="571"/>
                  </a:cubicBezTo>
                  <a:cubicBezTo>
                    <a:pt x="0" y="546"/>
                    <a:pt x="64" y="547"/>
                    <a:pt x="38" y="547"/>
                  </a:cubicBezTo>
                  <a:lnTo>
                    <a:pt x="38" y="817"/>
                  </a:lnTo>
                  <a:cubicBezTo>
                    <a:pt x="75" y="826"/>
                    <a:pt x="86" y="817"/>
                    <a:pt x="98" y="781"/>
                  </a:cubicBezTo>
                  <a:cubicBezTo>
                    <a:pt x="121" y="789"/>
                    <a:pt x="123" y="811"/>
                    <a:pt x="146" y="817"/>
                  </a:cubicBezTo>
                  <a:cubicBezTo>
                    <a:pt x="214" y="835"/>
                    <a:pt x="286" y="826"/>
                    <a:pt x="356" y="829"/>
                  </a:cubicBezTo>
                  <a:cubicBezTo>
                    <a:pt x="399" y="815"/>
                    <a:pt x="393" y="819"/>
                    <a:pt x="434" y="829"/>
                  </a:cubicBezTo>
                  <a:cubicBezTo>
                    <a:pt x="426" y="831"/>
                    <a:pt x="415" y="829"/>
                    <a:pt x="410" y="835"/>
                  </a:cubicBezTo>
                  <a:cubicBezTo>
                    <a:pt x="403" y="843"/>
                    <a:pt x="413" y="860"/>
                    <a:pt x="404" y="865"/>
                  </a:cubicBezTo>
                  <a:cubicBezTo>
                    <a:pt x="396" y="869"/>
                    <a:pt x="362" y="857"/>
                    <a:pt x="350" y="853"/>
                  </a:cubicBezTo>
                  <a:cubicBezTo>
                    <a:pt x="347" y="853"/>
                    <a:pt x="191" y="872"/>
                    <a:pt x="140" y="859"/>
                  </a:cubicBezTo>
                  <a:cubicBezTo>
                    <a:pt x="120" y="866"/>
                    <a:pt x="106" y="876"/>
                    <a:pt x="86" y="883"/>
                  </a:cubicBezTo>
                  <a:cubicBezTo>
                    <a:pt x="82" y="889"/>
                    <a:pt x="81" y="900"/>
                    <a:pt x="74" y="901"/>
                  </a:cubicBezTo>
                  <a:cubicBezTo>
                    <a:pt x="44" y="907"/>
                    <a:pt x="65" y="865"/>
                    <a:pt x="44" y="865"/>
                  </a:cubicBezTo>
                  <a:lnTo>
                    <a:pt x="44" y="1129"/>
                  </a:lnTo>
                  <a:lnTo>
                    <a:pt x="1820" y="1129"/>
                  </a:lnTo>
                  <a:lnTo>
                    <a:pt x="1820" y="931"/>
                  </a:lnTo>
                  <a:cubicBezTo>
                    <a:pt x="1735" y="942"/>
                    <a:pt x="1741" y="942"/>
                    <a:pt x="1628" y="937"/>
                  </a:cubicBezTo>
                  <a:cubicBezTo>
                    <a:pt x="1592" y="913"/>
                    <a:pt x="1609" y="919"/>
                    <a:pt x="1538" y="931"/>
                  </a:cubicBezTo>
                  <a:cubicBezTo>
                    <a:pt x="1526" y="933"/>
                    <a:pt x="1514" y="939"/>
                    <a:pt x="1502" y="943"/>
                  </a:cubicBezTo>
                  <a:cubicBezTo>
                    <a:pt x="1496" y="945"/>
                    <a:pt x="1484" y="949"/>
                    <a:pt x="1484" y="949"/>
                  </a:cubicBezTo>
                  <a:cubicBezTo>
                    <a:pt x="1468" y="947"/>
                    <a:pt x="1451" y="950"/>
                    <a:pt x="1436" y="943"/>
                  </a:cubicBezTo>
                  <a:cubicBezTo>
                    <a:pt x="1430" y="940"/>
                    <a:pt x="1426" y="930"/>
                    <a:pt x="1430" y="925"/>
                  </a:cubicBezTo>
                  <a:cubicBezTo>
                    <a:pt x="1438" y="913"/>
                    <a:pt x="1466" y="901"/>
                    <a:pt x="1466" y="901"/>
                  </a:cubicBezTo>
                  <a:cubicBezTo>
                    <a:pt x="1500" y="849"/>
                    <a:pt x="1559" y="880"/>
                    <a:pt x="1622" y="883"/>
                  </a:cubicBezTo>
                  <a:cubicBezTo>
                    <a:pt x="1653" y="904"/>
                    <a:pt x="1727" y="905"/>
                    <a:pt x="1772" y="913"/>
                  </a:cubicBezTo>
                  <a:cubicBezTo>
                    <a:pt x="1788" y="924"/>
                    <a:pt x="1795" y="943"/>
                    <a:pt x="1814" y="943"/>
                  </a:cubicBezTo>
                  <a:lnTo>
                    <a:pt x="1814" y="709"/>
                  </a:lnTo>
                  <a:lnTo>
                    <a:pt x="1772" y="703"/>
                  </a:lnTo>
                  <a:cubicBezTo>
                    <a:pt x="1676" y="704"/>
                    <a:pt x="1203" y="525"/>
                    <a:pt x="1130" y="745"/>
                  </a:cubicBezTo>
                  <a:cubicBezTo>
                    <a:pt x="1132" y="755"/>
                    <a:pt x="1139" y="765"/>
                    <a:pt x="1136" y="775"/>
                  </a:cubicBezTo>
                  <a:cubicBezTo>
                    <a:pt x="1134" y="781"/>
                    <a:pt x="1124" y="779"/>
                    <a:pt x="1118" y="781"/>
                  </a:cubicBezTo>
                  <a:cubicBezTo>
                    <a:pt x="1086" y="789"/>
                    <a:pt x="1054" y="798"/>
                    <a:pt x="1022" y="805"/>
                  </a:cubicBezTo>
                  <a:cubicBezTo>
                    <a:pt x="1010" y="808"/>
                    <a:pt x="998" y="808"/>
                    <a:pt x="986" y="811"/>
                  </a:cubicBezTo>
                  <a:cubicBezTo>
                    <a:pt x="974" y="814"/>
                    <a:pt x="950" y="823"/>
                    <a:pt x="950" y="823"/>
                  </a:cubicBezTo>
                  <a:cubicBezTo>
                    <a:pt x="935" y="897"/>
                    <a:pt x="958" y="886"/>
                    <a:pt x="896" y="877"/>
                  </a:cubicBezTo>
                  <a:cubicBezTo>
                    <a:pt x="852" y="848"/>
                    <a:pt x="871" y="853"/>
                    <a:pt x="818" y="847"/>
                  </a:cubicBezTo>
                  <a:cubicBezTo>
                    <a:pt x="776" y="843"/>
                    <a:pt x="692" y="835"/>
                    <a:pt x="692" y="835"/>
                  </a:cubicBezTo>
                  <a:cubicBezTo>
                    <a:pt x="603" y="813"/>
                    <a:pt x="615" y="822"/>
                    <a:pt x="464" y="817"/>
                  </a:cubicBezTo>
                  <a:cubicBezTo>
                    <a:pt x="485" y="785"/>
                    <a:pt x="464" y="805"/>
                    <a:pt x="506" y="805"/>
                  </a:cubicBezTo>
                  <a:cubicBezTo>
                    <a:pt x="520" y="805"/>
                    <a:pt x="534" y="801"/>
                    <a:pt x="548" y="799"/>
                  </a:cubicBezTo>
                  <a:cubicBezTo>
                    <a:pt x="642" y="804"/>
                    <a:pt x="675" y="811"/>
                    <a:pt x="764" y="805"/>
                  </a:cubicBezTo>
                  <a:cubicBezTo>
                    <a:pt x="791" y="796"/>
                    <a:pt x="779" y="778"/>
                    <a:pt x="806" y="769"/>
                  </a:cubicBezTo>
                  <a:cubicBezTo>
                    <a:pt x="818" y="765"/>
                    <a:pt x="830" y="766"/>
                    <a:pt x="842" y="763"/>
                  </a:cubicBezTo>
                  <a:cubicBezTo>
                    <a:pt x="865" y="757"/>
                    <a:pt x="891" y="736"/>
                    <a:pt x="914" y="733"/>
                  </a:cubicBezTo>
                  <a:cubicBezTo>
                    <a:pt x="940" y="730"/>
                    <a:pt x="966" y="729"/>
                    <a:pt x="992" y="727"/>
                  </a:cubicBezTo>
                  <a:cubicBezTo>
                    <a:pt x="1020" y="686"/>
                    <a:pt x="1002" y="696"/>
                    <a:pt x="1034" y="685"/>
                  </a:cubicBezTo>
                  <a:cubicBezTo>
                    <a:pt x="1042" y="687"/>
                    <a:pt x="1050" y="689"/>
                    <a:pt x="1058" y="691"/>
                  </a:cubicBezTo>
                  <a:cubicBezTo>
                    <a:pt x="1064" y="693"/>
                    <a:pt x="1071" y="701"/>
                    <a:pt x="1076" y="697"/>
                  </a:cubicBezTo>
                  <a:cubicBezTo>
                    <a:pt x="1088" y="689"/>
                    <a:pt x="1100" y="661"/>
                    <a:pt x="1100" y="661"/>
                  </a:cubicBezTo>
                  <a:cubicBezTo>
                    <a:pt x="1089" y="606"/>
                    <a:pt x="1105" y="620"/>
                    <a:pt x="1142" y="595"/>
                  </a:cubicBezTo>
                  <a:cubicBezTo>
                    <a:pt x="1154" y="644"/>
                    <a:pt x="1148" y="649"/>
                    <a:pt x="1148" y="703"/>
                  </a:cubicBezTo>
                  <a:lnTo>
                    <a:pt x="1820" y="727"/>
                  </a:lnTo>
                  <a:cubicBezTo>
                    <a:pt x="1809" y="490"/>
                    <a:pt x="1883" y="442"/>
                    <a:pt x="1718" y="463"/>
                  </a:cubicBezTo>
                  <a:cubicBezTo>
                    <a:pt x="1705" y="516"/>
                    <a:pt x="1716" y="506"/>
                    <a:pt x="1646" y="499"/>
                  </a:cubicBezTo>
                  <a:cubicBezTo>
                    <a:pt x="1590" y="480"/>
                    <a:pt x="1541" y="484"/>
                    <a:pt x="1478" y="481"/>
                  </a:cubicBezTo>
                  <a:cubicBezTo>
                    <a:pt x="1451" y="490"/>
                    <a:pt x="1445" y="479"/>
                    <a:pt x="1430" y="457"/>
                  </a:cubicBezTo>
                  <a:cubicBezTo>
                    <a:pt x="1406" y="463"/>
                    <a:pt x="1382" y="467"/>
                    <a:pt x="1358" y="475"/>
                  </a:cubicBezTo>
                  <a:cubicBezTo>
                    <a:pt x="1342" y="464"/>
                    <a:pt x="1304" y="451"/>
                    <a:pt x="1304" y="451"/>
                  </a:cubicBezTo>
                  <a:cubicBezTo>
                    <a:pt x="1296" y="453"/>
                    <a:pt x="1286" y="452"/>
                    <a:pt x="1280" y="457"/>
                  </a:cubicBezTo>
                  <a:cubicBezTo>
                    <a:pt x="1269" y="466"/>
                    <a:pt x="1270" y="488"/>
                    <a:pt x="1256" y="493"/>
                  </a:cubicBezTo>
                  <a:cubicBezTo>
                    <a:pt x="1225" y="503"/>
                    <a:pt x="1244" y="498"/>
                    <a:pt x="1196" y="505"/>
                  </a:cubicBezTo>
                  <a:cubicBezTo>
                    <a:pt x="1188" y="517"/>
                    <a:pt x="1180" y="529"/>
                    <a:pt x="1172" y="541"/>
                  </a:cubicBezTo>
                  <a:cubicBezTo>
                    <a:pt x="1163" y="554"/>
                    <a:pt x="1178" y="578"/>
                    <a:pt x="1166" y="589"/>
                  </a:cubicBezTo>
                  <a:cubicBezTo>
                    <a:pt x="1151" y="603"/>
                    <a:pt x="1106" y="601"/>
                    <a:pt x="1106" y="601"/>
                  </a:cubicBezTo>
                  <a:cubicBezTo>
                    <a:pt x="1127" y="569"/>
                    <a:pt x="1117" y="534"/>
                    <a:pt x="1130" y="499"/>
                  </a:cubicBezTo>
                  <a:cubicBezTo>
                    <a:pt x="1133" y="492"/>
                    <a:pt x="1139" y="487"/>
                    <a:pt x="1142" y="481"/>
                  </a:cubicBezTo>
                  <a:cubicBezTo>
                    <a:pt x="1145" y="475"/>
                    <a:pt x="1146" y="469"/>
                    <a:pt x="1148" y="463"/>
                  </a:cubicBezTo>
                  <a:cubicBezTo>
                    <a:pt x="1146" y="439"/>
                    <a:pt x="1141" y="415"/>
                    <a:pt x="1142" y="391"/>
                  </a:cubicBezTo>
                  <a:cubicBezTo>
                    <a:pt x="1143" y="378"/>
                    <a:pt x="1150" y="367"/>
                    <a:pt x="1154" y="355"/>
                  </a:cubicBezTo>
                  <a:cubicBezTo>
                    <a:pt x="1156" y="349"/>
                    <a:pt x="1160" y="337"/>
                    <a:pt x="1160" y="337"/>
                  </a:cubicBezTo>
                  <a:cubicBezTo>
                    <a:pt x="1184" y="345"/>
                    <a:pt x="1188" y="355"/>
                    <a:pt x="1196" y="379"/>
                  </a:cubicBezTo>
                  <a:cubicBezTo>
                    <a:pt x="1206" y="377"/>
                    <a:pt x="1221" y="382"/>
                    <a:pt x="1226" y="373"/>
                  </a:cubicBezTo>
                  <a:cubicBezTo>
                    <a:pt x="1241" y="348"/>
                    <a:pt x="1227" y="318"/>
                    <a:pt x="1250" y="283"/>
                  </a:cubicBezTo>
                  <a:cubicBezTo>
                    <a:pt x="1279" y="302"/>
                    <a:pt x="1266" y="288"/>
                    <a:pt x="1280" y="331"/>
                  </a:cubicBezTo>
                  <a:cubicBezTo>
                    <a:pt x="1290" y="362"/>
                    <a:pt x="1313" y="392"/>
                    <a:pt x="1328" y="421"/>
                  </a:cubicBezTo>
                  <a:cubicBezTo>
                    <a:pt x="1331" y="427"/>
                    <a:pt x="1330" y="435"/>
                    <a:pt x="1334" y="439"/>
                  </a:cubicBezTo>
                  <a:cubicBezTo>
                    <a:pt x="1350" y="455"/>
                    <a:pt x="1378" y="448"/>
                    <a:pt x="1400" y="451"/>
                  </a:cubicBezTo>
                  <a:cubicBezTo>
                    <a:pt x="1414" y="456"/>
                    <a:pt x="1422" y="470"/>
                    <a:pt x="1436" y="475"/>
                  </a:cubicBezTo>
                  <a:cubicBezTo>
                    <a:pt x="1453" y="481"/>
                    <a:pt x="1472" y="479"/>
                    <a:pt x="1490" y="481"/>
                  </a:cubicBezTo>
                  <a:cubicBezTo>
                    <a:pt x="1538" y="473"/>
                    <a:pt x="1579" y="488"/>
                    <a:pt x="1628" y="493"/>
                  </a:cubicBezTo>
                  <a:cubicBezTo>
                    <a:pt x="1636" y="491"/>
                    <a:pt x="1647" y="493"/>
                    <a:pt x="1652" y="487"/>
                  </a:cubicBezTo>
                  <a:cubicBezTo>
                    <a:pt x="1697" y="435"/>
                    <a:pt x="1637" y="460"/>
                    <a:pt x="1682" y="445"/>
                  </a:cubicBezTo>
                  <a:cubicBezTo>
                    <a:pt x="1723" y="459"/>
                    <a:pt x="1771" y="463"/>
                    <a:pt x="1814" y="463"/>
                  </a:cubicBezTo>
                  <a:lnTo>
                    <a:pt x="1814" y="115"/>
                  </a:lnTo>
                  <a:cubicBezTo>
                    <a:pt x="1771" y="121"/>
                    <a:pt x="1754" y="133"/>
                    <a:pt x="1718" y="109"/>
                  </a:cubicBezTo>
                  <a:cubicBezTo>
                    <a:pt x="1714" y="103"/>
                    <a:pt x="1712" y="95"/>
                    <a:pt x="1706" y="91"/>
                  </a:cubicBezTo>
                  <a:cubicBezTo>
                    <a:pt x="1695" y="84"/>
                    <a:pt x="1670" y="79"/>
                    <a:pt x="1670" y="79"/>
                  </a:cubicBezTo>
                  <a:cubicBezTo>
                    <a:pt x="1620" y="81"/>
                    <a:pt x="1570" y="80"/>
                    <a:pt x="1520" y="85"/>
                  </a:cubicBezTo>
                  <a:cubicBezTo>
                    <a:pt x="1514" y="86"/>
                    <a:pt x="1538" y="85"/>
                    <a:pt x="1538" y="91"/>
                  </a:cubicBezTo>
                  <a:cubicBezTo>
                    <a:pt x="1538" y="97"/>
                    <a:pt x="1526" y="95"/>
                    <a:pt x="1520" y="97"/>
                  </a:cubicBezTo>
                  <a:cubicBezTo>
                    <a:pt x="1497" y="132"/>
                    <a:pt x="1509" y="100"/>
                    <a:pt x="1526" y="127"/>
                  </a:cubicBezTo>
                  <a:cubicBezTo>
                    <a:pt x="1533" y="138"/>
                    <a:pt x="1538" y="163"/>
                    <a:pt x="1538" y="163"/>
                  </a:cubicBezTo>
                  <a:cubicBezTo>
                    <a:pt x="1510" y="172"/>
                    <a:pt x="1519" y="172"/>
                    <a:pt x="1478" y="163"/>
                  </a:cubicBezTo>
                  <a:cubicBezTo>
                    <a:pt x="1466" y="160"/>
                    <a:pt x="1442" y="151"/>
                    <a:pt x="1442" y="151"/>
                  </a:cubicBezTo>
                  <a:cubicBezTo>
                    <a:pt x="1456" y="109"/>
                    <a:pt x="1442" y="119"/>
                    <a:pt x="1472" y="109"/>
                  </a:cubicBezTo>
                  <a:cubicBezTo>
                    <a:pt x="1453" y="52"/>
                    <a:pt x="1397" y="82"/>
                    <a:pt x="1340" y="85"/>
                  </a:cubicBezTo>
                  <a:cubicBezTo>
                    <a:pt x="1329" y="117"/>
                    <a:pt x="1321" y="95"/>
                    <a:pt x="1310" y="127"/>
                  </a:cubicBezTo>
                  <a:cubicBezTo>
                    <a:pt x="1339" y="170"/>
                    <a:pt x="1348" y="166"/>
                    <a:pt x="1310" y="157"/>
                  </a:cubicBezTo>
                  <a:cubicBezTo>
                    <a:pt x="1295" y="180"/>
                    <a:pt x="1277" y="188"/>
                    <a:pt x="1310" y="199"/>
                  </a:cubicBezTo>
                  <a:cubicBezTo>
                    <a:pt x="1324" y="242"/>
                    <a:pt x="1303" y="238"/>
                    <a:pt x="1268" y="247"/>
                  </a:cubicBezTo>
                  <a:cubicBezTo>
                    <a:pt x="1266" y="263"/>
                    <a:pt x="1271" y="282"/>
                    <a:pt x="1262" y="295"/>
                  </a:cubicBezTo>
                  <a:cubicBezTo>
                    <a:pt x="1251" y="312"/>
                    <a:pt x="1242" y="277"/>
                    <a:pt x="1238" y="265"/>
                  </a:cubicBezTo>
                  <a:cubicBezTo>
                    <a:pt x="1247" y="238"/>
                    <a:pt x="1236" y="232"/>
                    <a:pt x="1214" y="217"/>
                  </a:cubicBezTo>
                  <a:cubicBezTo>
                    <a:pt x="1210" y="211"/>
                    <a:pt x="1200" y="206"/>
                    <a:pt x="1202" y="199"/>
                  </a:cubicBezTo>
                  <a:cubicBezTo>
                    <a:pt x="1205" y="185"/>
                    <a:pt x="1226" y="163"/>
                    <a:pt x="1226" y="163"/>
                  </a:cubicBezTo>
                  <a:cubicBezTo>
                    <a:pt x="1209" y="113"/>
                    <a:pt x="1188" y="115"/>
                    <a:pt x="1136" y="109"/>
                  </a:cubicBezTo>
                  <a:cubicBezTo>
                    <a:pt x="1143" y="89"/>
                    <a:pt x="1153" y="75"/>
                    <a:pt x="1160" y="55"/>
                  </a:cubicBezTo>
                  <a:cubicBezTo>
                    <a:pt x="1104" y="18"/>
                    <a:pt x="1079" y="39"/>
                    <a:pt x="992" y="43"/>
                  </a:cubicBezTo>
                  <a:cubicBezTo>
                    <a:pt x="956" y="41"/>
                    <a:pt x="920" y="37"/>
                    <a:pt x="884" y="37"/>
                  </a:cubicBezTo>
                  <a:cubicBezTo>
                    <a:pt x="868" y="37"/>
                    <a:pt x="844" y="29"/>
                    <a:pt x="836" y="43"/>
                  </a:cubicBezTo>
                  <a:cubicBezTo>
                    <a:pt x="829" y="56"/>
                    <a:pt x="860" y="79"/>
                    <a:pt x="860" y="79"/>
                  </a:cubicBezTo>
                  <a:cubicBezTo>
                    <a:pt x="788" y="115"/>
                    <a:pt x="875" y="79"/>
                    <a:pt x="818" y="85"/>
                  </a:cubicBezTo>
                  <a:cubicBezTo>
                    <a:pt x="805" y="86"/>
                    <a:pt x="782" y="97"/>
                    <a:pt x="782" y="97"/>
                  </a:cubicBezTo>
                  <a:cubicBezTo>
                    <a:pt x="789" y="118"/>
                    <a:pt x="785" y="141"/>
                    <a:pt x="806" y="151"/>
                  </a:cubicBezTo>
                  <a:lnTo>
                    <a:pt x="806" y="379"/>
                  </a:lnTo>
                  <a:cubicBezTo>
                    <a:pt x="878" y="403"/>
                    <a:pt x="774" y="363"/>
                    <a:pt x="830" y="403"/>
                  </a:cubicBezTo>
                  <a:cubicBezTo>
                    <a:pt x="853" y="420"/>
                    <a:pt x="921" y="420"/>
                    <a:pt x="938" y="421"/>
                  </a:cubicBezTo>
                  <a:cubicBezTo>
                    <a:pt x="974" y="433"/>
                    <a:pt x="956" y="443"/>
                    <a:pt x="932" y="451"/>
                  </a:cubicBezTo>
                  <a:cubicBezTo>
                    <a:pt x="928" y="463"/>
                    <a:pt x="924" y="475"/>
                    <a:pt x="920" y="487"/>
                  </a:cubicBezTo>
                  <a:cubicBezTo>
                    <a:pt x="917" y="495"/>
                    <a:pt x="922" y="508"/>
                    <a:pt x="914" y="511"/>
                  </a:cubicBezTo>
                  <a:cubicBezTo>
                    <a:pt x="874" y="524"/>
                    <a:pt x="830" y="517"/>
                    <a:pt x="788" y="523"/>
                  </a:cubicBezTo>
                  <a:cubicBezTo>
                    <a:pt x="717" y="571"/>
                    <a:pt x="785" y="538"/>
                    <a:pt x="722" y="517"/>
                  </a:cubicBezTo>
                  <a:cubicBezTo>
                    <a:pt x="710" y="513"/>
                    <a:pt x="698" y="513"/>
                    <a:pt x="686" y="511"/>
                  </a:cubicBezTo>
                  <a:cubicBezTo>
                    <a:pt x="678" y="456"/>
                    <a:pt x="681" y="476"/>
                    <a:pt x="644" y="451"/>
                  </a:cubicBezTo>
                  <a:cubicBezTo>
                    <a:pt x="630" y="409"/>
                    <a:pt x="685" y="418"/>
                    <a:pt x="716" y="415"/>
                  </a:cubicBezTo>
                  <a:cubicBezTo>
                    <a:pt x="747" y="405"/>
                    <a:pt x="744" y="378"/>
                    <a:pt x="770" y="361"/>
                  </a:cubicBezTo>
                  <a:cubicBezTo>
                    <a:pt x="779" y="334"/>
                    <a:pt x="770" y="343"/>
                    <a:pt x="806" y="343"/>
                  </a:cubicBezTo>
                  <a:cubicBezTo>
                    <a:pt x="785" y="0"/>
                    <a:pt x="852" y="219"/>
                    <a:pt x="722" y="133"/>
                  </a:cubicBezTo>
                  <a:cubicBezTo>
                    <a:pt x="724" y="127"/>
                    <a:pt x="731" y="120"/>
                    <a:pt x="728" y="115"/>
                  </a:cubicBezTo>
                  <a:cubicBezTo>
                    <a:pt x="713" y="90"/>
                    <a:pt x="684" y="116"/>
                    <a:pt x="722" y="91"/>
                  </a:cubicBezTo>
                  <a:cubicBezTo>
                    <a:pt x="678" y="62"/>
                    <a:pt x="628" y="80"/>
                    <a:pt x="578" y="85"/>
                  </a:cubicBezTo>
                  <a:cubicBezTo>
                    <a:pt x="535" y="99"/>
                    <a:pt x="489" y="93"/>
                    <a:pt x="446" y="79"/>
                  </a:cubicBezTo>
                  <a:cubicBezTo>
                    <a:pt x="416" y="85"/>
                    <a:pt x="397" y="83"/>
                    <a:pt x="380" y="109"/>
                  </a:cubicBezTo>
                  <a:cubicBezTo>
                    <a:pt x="393" y="148"/>
                    <a:pt x="375" y="110"/>
                    <a:pt x="404" y="133"/>
                  </a:cubicBezTo>
                  <a:cubicBezTo>
                    <a:pt x="443" y="164"/>
                    <a:pt x="389" y="142"/>
                    <a:pt x="434" y="157"/>
                  </a:cubicBezTo>
                  <a:cubicBezTo>
                    <a:pt x="428" y="161"/>
                    <a:pt x="420" y="163"/>
                    <a:pt x="416" y="169"/>
                  </a:cubicBezTo>
                  <a:cubicBezTo>
                    <a:pt x="409" y="180"/>
                    <a:pt x="404" y="205"/>
                    <a:pt x="404" y="205"/>
                  </a:cubicBezTo>
                  <a:cubicBezTo>
                    <a:pt x="430" y="244"/>
                    <a:pt x="390" y="220"/>
                    <a:pt x="416" y="259"/>
                  </a:cubicBezTo>
                  <a:cubicBezTo>
                    <a:pt x="410" y="261"/>
                    <a:pt x="394" y="261"/>
                    <a:pt x="398" y="265"/>
                  </a:cubicBezTo>
                  <a:cubicBezTo>
                    <a:pt x="402" y="269"/>
                    <a:pt x="465" y="292"/>
                    <a:pt x="476" y="295"/>
                  </a:cubicBezTo>
                  <a:cubicBezTo>
                    <a:pt x="495" y="352"/>
                    <a:pt x="479" y="319"/>
                    <a:pt x="524" y="349"/>
                  </a:cubicBezTo>
                  <a:cubicBezTo>
                    <a:pt x="536" y="384"/>
                    <a:pt x="554" y="380"/>
                    <a:pt x="590" y="385"/>
                  </a:cubicBezTo>
                  <a:cubicBezTo>
                    <a:pt x="603" y="425"/>
                    <a:pt x="613" y="389"/>
                    <a:pt x="638" y="427"/>
                  </a:cubicBezTo>
                  <a:cubicBezTo>
                    <a:pt x="632" y="431"/>
                    <a:pt x="627" y="439"/>
                    <a:pt x="620" y="439"/>
                  </a:cubicBezTo>
                  <a:cubicBezTo>
                    <a:pt x="602" y="439"/>
                    <a:pt x="567" y="421"/>
                    <a:pt x="548" y="415"/>
                  </a:cubicBezTo>
                  <a:cubicBezTo>
                    <a:pt x="525" y="407"/>
                    <a:pt x="500" y="411"/>
                    <a:pt x="476" y="409"/>
                  </a:cubicBezTo>
                  <a:cubicBezTo>
                    <a:pt x="372" y="374"/>
                    <a:pt x="445" y="386"/>
                    <a:pt x="242" y="379"/>
                  </a:cubicBezTo>
                  <a:cubicBezTo>
                    <a:pt x="244" y="373"/>
                    <a:pt x="243" y="365"/>
                    <a:pt x="248" y="361"/>
                  </a:cubicBezTo>
                  <a:cubicBezTo>
                    <a:pt x="262" y="350"/>
                    <a:pt x="319" y="343"/>
                    <a:pt x="338" y="337"/>
                  </a:cubicBezTo>
                  <a:cubicBezTo>
                    <a:pt x="330" y="304"/>
                    <a:pt x="335" y="297"/>
                    <a:pt x="368" y="289"/>
                  </a:cubicBezTo>
                  <a:cubicBezTo>
                    <a:pt x="361" y="248"/>
                    <a:pt x="383" y="195"/>
                    <a:pt x="344" y="169"/>
                  </a:cubicBezTo>
                  <a:cubicBezTo>
                    <a:pt x="334" y="79"/>
                    <a:pt x="323" y="109"/>
                    <a:pt x="218" y="115"/>
                  </a:cubicBezTo>
                  <a:lnTo>
                    <a:pt x="200" y="109"/>
                  </a:lnTo>
                  <a:cubicBezTo>
                    <a:pt x="211" y="76"/>
                    <a:pt x="183" y="41"/>
                    <a:pt x="152" y="31"/>
                  </a:cubicBezTo>
                  <a:cubicBezTo>
                    <a:pt x="112" y="44"/>
                    <a:pt x="122" y="44"/>
                    <a:pt x="50" y="31"/>
                  </a:cubicBezTo>
                  <a:cubicBezTo>
                    <a:pt x="43" y="30"/>
                    <a:pt x="39" y="19"/>
                    <a:pt x="32" y="19"/>
                  </a:cubicBezTo>
                  <a:cubicBezTo>
                    <a:pt x="28" y="19"/>
                    <a:pt x="32" y="27"/>
                    <a:pt x="32" y="31"/>
                  </a:cubicBezTo>
                  <a:close/>
                </a:path>
              </a:pathLst>
            </a:custGeom>
            <a:pattFill prst="horzBrick">
              <a:fgClr>
                <a:schemeClr val="bg2"/>
              </a:fgClr>
              <a:bgClr>
                <a:srgbClr val="B2B2B2"/>
              </a:bgClr>
            </a:pattFill>
            <a:ln w="12700" cap="flat" cmpd="sng">
              <a:noFill/>
              <a:prstDash val="solid"/>
              <a:round/>
              <a:headEnd/>
              <a:tailEnd/>
            </a:ln>
            <a:effectLst/>
          </p:spPr>
          <p:txBody>
            <a:bodyPr/>
            <a:lstStyle/>
            <a:p>
              <a:endParaRPr lang="en-US"/>
            </a:p>
          </p:txBody>
        </p:sp>
        <p:sp>
          <p:nvSpPr>
            <p:cNvPr id="268323" name="Freeform 35" descr="Horizontal brick"/>
            <p:cNvSpPr>
              <a:spLocks/>
            </p:cNvSpPr>
            <p:nvPr/>
          </p:nvSpPr>
          <p:spPr bwMode="auto">
            <a:xfrm>
              <a:off x="3243263" y="4975226"/>
              <a:ext cx="2854325" cy="1879600"/>
            </a:xfrm>
            <a:custGeom>
              <a:avLst/>
              <a:gdLst/>
              <a:ahLst/>
              <a:cxnLst>
                <a:cxn ang="0">
                  <a:pos x="45" y="556"/>
                </a:cxn>
                <a:cxn ang="0">
                  <a:pos x="285" y="592"/>
                </a:cxn>
                <a:cxn ang="0">
                  <a:pos x="537" y="652"/>
                </a:cxn>
                <a:cxn ang="0">
                  <a:pos x="789" y="676"/>
                </a:cxn>
                <a:cxn ang="0">
                  <a:pos x="561" y="676"/>
                </a:cxn>
                <a:cxn ang="0">
                  <a:pos x="249" y="652"/>
                </a:cxn>
                <a:cxn ang="0">
                  <a:pos x="63" y="616"/>
                </a:cxn>
                <a:cxn ang="0">
                  <a:pos x="249" y="808"/>
                </a:cxn>
                <a:cxn ang="0">
                  <a:pos x="423" y="712"/>
                </a:cxn>
                <a:cxn ang="0">
                  <a:pos x="297" y="808"/>
                </a:cxn>
                <a:cxn ang="0">
                  <a:pos x="33" y="1018"/>
                </a:cxn>
                <a:cxn ang="0">
                  <a:pos x="1203" y="778"/>
                </a:cxn>
                <a:cxn ang="0">
                  <a:pos x="1035" y="784"/>
                </a:cxn>
                <a:cxn ang="0">
                  <a:pos x="1017" y="748"/>
                </a:cxn>
                <a:cxn ang="0">
                  <a:pos x="1095" y="766"/>
                </a:cxn>
                <a:cxn ang="0">
                  <a:pos x="1125" y="616"/>
                </a:cxn>
                <a:cxn ang="0">
                  <a:pos x="831" y="634"/>
                </a:cxn>
                <a:cxn ang="0">
                  <a:pos x="765" y="616"/>
                </a:cxn>
                <a:cxn ang="0">
                  <a:pos x="771" y="508"/>
                </a:cxn>
                <a:cxn ang="0">
                  <a:pos x="843" y="568"/>
                </a:cxn>
                <a:cxn ang="0">
                  <a:pos x="1095" y="616"/>
                </a:cxn>
                <a:cxn ang="0">
                  <a:pos x="1185" y="640"/>
                </a:cxn>
                <a:cxn ang="0">
                  <a:pos x="1335" y="808"/>
                </a:cxn>
                <a:cxn ang="0">
                  <a:pos x="1653" y="994"/>
                </a:cxn>
                <a:cxn ang="0">
                  <a:pos x="1545" y="544"/>
                </a:cxn>
                <a:cxn ang="0">
                  <a:pos x="1281" y="490"/>
                </a:cxn>
                <a:cxn ang="0">
                  <a:pos x="1557" y="484"/>
                </a:cxn>
                <a:cxn ang="0">
                  <a:pos x="1611" y="52"/>
                </a:cxn>
                <a:cxn ang="0">
                  <a:pos x="1395" y="178"/>
                </a:cxn>
                <a:cxn ang="0">
                  <a:pos x="1275" y="148"/>
                </a:cxn>
                <a:cxn ang="0">
                  <a:pos x="1167" y="4"/>
                </a:cxn>
                <a:cxn ang="0">
                  <a:pos x="1047" y="124"/>
                </a:cxn>
                <a:cxn ang="0">
                  <a:pos x="987" y="148"/>
                </a:cxn>
                <a:cxn ang="0">
                  <a:pos x="1053" y="226"/>
                </a:cxn>
                <a:cxn ang="0">
                  <a:pos x="819" y="280"/>
                </a:cxn>
                <a:cxn ang="0">
                  <a:pos x="669" y="322"/>
                </a:cxn>
                <a:cxn ang="0">
                  <a:pos x="843" y="250"/>
                </a:cxn>
                <a:cxn ang="0">
                  <a:pos x="987" y="274"/>
                </a:cxn>
                <a:cxn ang="0">
                  <a:pos x="939" y="112"/>
                </a:cxn>
                <a:cxn ang="0">
                  <a:pos x="807" y="28"/>
                </a:cxn>
                <a:cxn ang="0">
                  <a:pos x="585" y="70"/>
                </a:cxn>
                <a:cxn ang="0">
                  <a:pos x="465" y="190"/>
                </a:cxn>
                <a:cxn ang="0">
                  <a:pos x="357" y="196"/>
                </a:cxn>
                <a:cxn ang="0">
                  <a:pos x="411" y="136"/>
                </a:cxn>
                <a:cxn ang="0">
                  <a:pos x="537" y="106"/>
                </a:cxn>
                <a:cxn ang="0">
                  <a:pos x="273" y="58"/>
                </a:cxn>
                <a:cxn ang="0">
                  <a:pos x="291" y="334"/>
                </a:cxn>
                <a:cxn ang="0">
                  <a:pos x="453" y="316"/>
                </a:cxn>
                <a:cxn ang="0">
                  <a:pos x="525" y="358"/>
                </a:cxn>
                <a:cxn ang="0">
                  <a:pos x="399" y="400"/>
                </a:cxn>
                <a:cxn ang="0">
                  <a:pos x="81" y="352"/>
                </a:cxn>
                <a:cxn ang="0">
                  <a:pos x="207" y="172"/>
                </a:cxn>
                <a:cxn ang="0">
                  <a:pos x="69" y="46"/>
                </a:cxn>
              </a:cxnLst>
              <a:rect l="0" t="0" r="r" b="b"/>
              <a:pathLst>
                <a:path w="1798" h="1256">
                  <a:moveTo>
                    <a:pt x="33" y="28"/>
                  </a:moveTo>
                  <a:lnTo>
                    <a:pt x="27" y="124"/>
                  </a:lnTo>
                  <a:lnTo>
                    <a:pt x="33" y="538"/>
                  </a:lnTo>
                  <a:cubicBezTo>
                    <a:pt x="37" y="544"/>
                    <a:pt x="43" y="549"/>
                    <a:pt x="45" y="556"/>
                  </a:cubicBezTo>
                  <a:cubicBezTo>
                    <a:pt x="49" y="570"/>
                    <a:pt x="42" y="587"/>
                    <a:pt x="51" y="598"/>
                  </a:cubicBezTo>
                  <a:cubicBezTo>
                    <a:pt x="59" y="607"/>
                    <a:pt x="75" y="602"/>
                    <a:pt x="87" y="604"/>
                  </a:cubicBezTo>
                  <a:cubicBezTo>
                    <a:pt x="129" y="594"/>
                    <a:pt x="99" y="586"/>
                    <a:pt x="135" y="574"/>
                  </a:cubicBezTo>
                  <a:cubicBezTo>
                    <a:pt x="208" y="578"/>
                    <a:pt x="227" y="580"/>
                    <a:pt x="285" y="592"/>
                  </a:cubicBezTo>
                  <a:cubicBezTo>
                    <a:pt x="287" y="598"/>
                    <a:pt x="296" y="606"/>
                    <a:pt x="291" y="610"/>
                  </a:cubicBezTo>
                  <a:cubicBezTo>
                    <a:pt x="268" y="625"/>
                    <a:pt x="224" y="608"/>
                    <a:pt x="267" y="622"/>
                  </a:cubicBezTo>
                  <a:cubicBezTo>
                    <a:pt x="275" y="647"/>
                    <a:pt x="283" y="655"/>
                    <a:pt x="309" y="646"/>
                  </a:cubicBezTo>
                  <a:cubicBezTo>
                    <a:pt x="389" y="659"/>
                    <a:pt x="455" y="656"/>
                    <a:pt x="537" y="652"/>
                  </a:cubicBezTo>
                  <a:cubicBezTo>
                    <a:pt x="557" y="645"/>
                    <a:pt x="571" y="635"/>
                    <a:pt x="591" y="628"/>
                  </a:cubicBezTo>
                  <a:cubicBezTo>
                    <a:pt x="697" y="641"/>
                    <a:pt x="626" y="645"/>
                    <a:pt x="789" y="652"/>
                  </a:cubicBezTo>
                  <a:cubicBezTo>
                    <a:pt x="795" y="658"/>
                    <a:pt x="807" y="662"/>
                    <a:pt x="807" y="670"/>
                  </a:cubicBezTo>
                  <a:cubicBezTo>
                    <a:pt x="807" y="676"/>
                    <a:pt x="795" y="676"/>
                    <a:pt x="789" y="676"/>
                  </a:cubicBezTo>
                  <a:cubicBezTo>
                    <a:pt x="759" y="676"/>
                    <a:pt x="729" y="672"/>
                    <a:pt x="699" y="670"/>
                  </a:cubicBezTo>
                  <a:cubicBezTo>
                    <a:pt x="667" y="649"/>
                    <a:pt x="634" y="655"/>
                    <a:pt x="603" y="676"/>
                  </a:cubicBezTo>
                  <a:cubicBezTo>
                    <a:pt x="601" y="668"/>
                    <a:pt x="605" y="652"/>
                    <a:pt x="597" y="652"/>
                  </a:cubicBezTo>
                  <a:cubicBezTo>
                    <a:pt x="583" y="652"/>
                    <a:pt x="573" y="668"/>
                    <a:pt x="561" y="676"/>
                  </a:cubicBezTo>
                  <a:cubicBezTo>
                    <a:pt x="538" y="691"/>
                    <a:pt x="486" y="692"/>
                    <a:pt x="465" y="694"/>
                  </a:cubicBezTo>
                  <a:cubicBezTo>
                    <a:pt x="415" y="711"/>
                    <a:pt x="359" y="705"/>
                    <a:pt x="309" y="688"/>
                  </a:cubicBezTo>
                  <a:cubicBezTo>
                    <a:pt x="299" y="658"/>
                    <a:pt x="309" y="672"/>
                    <a:pt x="267" y="658"/>
                  </a:cubicBezTo>
                  <a:cubicBezTo>
                    <a:pt x="261" y="656"/>
                    <a:pt x="249" y="652"/>
                    <a:pt x="249" y="652"/>
                  </a:cubicBezTo>
                  <a:cubicBezTo>
                    <a:pt x="218" y="621"/>
                    <a:pt x="218" y="621"/>
                    <a:pt x="171" y="628"/>
                  </a:cubicBezTo>
                  <a:cubicBezTo>
                    <a:pt x="145" y="645"/>
                    <a:pt x="156" y="644"/>
                    <a:pt x="117" y="634"/>
                  </a:cubicBezTo>
                  <a:cubicBezTo>
                    <a:pt x="105" y="631"/>
                    <a:pt x="93" y="626"/>
                    <a:pt x="81" y="622"/>
                  </a:cubicBezTo>
                  <a:cubicBezTo>
                    <a:pt x="75" y="620"/>
                    <a:pt x="63" y="616"/>
                    <a:pt x="63" y="616"/>
                  </a:cubicBezTo>
                  <a:cubicBezTo>
                    <a:pt x="5" y="630"/>
                    <a:pt x="15" y="612"/>
                    <a:pt x="15" y="658"/>
                  </a:cubicBezTo>
                  <a:cubicBezTo>
                    <a:pt x="20" y="721"/>
                    <a:pt x="0" y="826"/>
                    <a:pt x="57" y="826"/>
                  </a:cubicBezTo>
                  <a:cubicBezTo>
                    <a:pt x="104" y="795"/>
                    <a:pt x="158" y="835"/>
                    <a:pt x="207" y="802"/>
                  </a:cubicBezTo>
                  <a:cubicBezTo>
                    <a:pt x="218" y="810"/>
                    <a:pt x="234" y="826"/>
                    <a:pt x="249" y="808"/>
                  </a:cubicBezTo>
                  <a:cubicBezTo>
                    <a:pt x="257" y="798"/>
                    <a:pt x="261" y="772"/>
                    <a:pt x="261" y="772"/>
                  </a:cubicBezTo>
                  <a:cubicBezTo>
                    <a:pt x="290" y="782"/>
                    <a:pt x="317" y="775"/>
                    <a:pt x="345" y="766"/>
                  </a:cubicBezTo>
                  <a:cubicBezTo>
                    <a:pt x="352" y="739"/>
                    <a:pt x="361" y="735"/>
                    <a:pt x="387" y="724"/>
                  </a:cubicBezTo>
                  <a:cubicBezTo>
                    <a:pt x="399" y="719"/>
                    <a:pt x="423" y="712"/>
                    <a:pt x="423" y="712"/>
                  </a:cubicBezTo>
                  <a:cubicBezTo>
                    <a:pt x="419" y="718"/>
                    <a:pt x="417" y="726"/>
                    <a:pt x="411" y="730"/>
                  </a:cubicBezTo>
                  <a:cubicBezTo>
                    <a:pt x="400" y="737"/>
                    <a:pt x="375" y="742"/>
                    <a:pt x="375" y="742"/>
                  </a:cubicBezTo>
                  <a:cubicBezTo>
                    <a:pt x="352" y="811"/>
                    <a:pt x="378" y="713"/>
                    <a:pt x="387" y="766"/>
                  </a:cubicBezTo>
                  <a:cubicBezTo>
                    <a:pt x="395" y="814"/>
                    <a:pt x="315" y="806"/>
                    <a:pt x="297" y="808"/>
                  </a:cubicBezTo>
                  <a:cubicBezTo>
                    <a:pt x="261" y="861"/>
                    <a:pt x="305" y="846"/>
                    <a:pt x="195" y="838"/>
                  </a:cubicBezTo>
                  <a:cubicBezTo>
                    <a:pt x="138" y="819"/>
                    <a:pt x="173" y="819"/>
                    <a:pt x="81" y="826"/>
                  </a:cubicBezTo>
                  <a:cubicBezTo>
                    <a:pt x="69" y="830"/>
                    <a:pt x="45" y="838"/>
                    <a:pt x="45" y="838"/>
                  </a:cubicBezTo>
                  <a:lnTo>
                    <a:pt x="33" y="1018"/>
                  </a:lnTo>
                  <a:cubicBezTo>
                    <a:pt x="483" y="1014"/>
                    <a:pt x="1749" y="1256"/>
                    <a:pt x="1383" y="994"/>
                  </a:cubicBezTo>
                  <a:cubicBezTo>
                    <a:pt x="1375" y="988"/>
                    <a:pt x="1366" y="983"/>
                    <a:pt x="1359" y="976"/>
                  </a:cubicBezTo>
                  <a:cubicBezTo>
                    <a:pt x="1354" y="971"/>
                    <a:pt x="1351" y="964"/>
                    <a:pt x="1347" y="958"/>
                  </a:cubicBezTo>
                  <a:cubicBezTo>
                    <a:pt x="1339" y="767"/>
                    <a:pt x="1371" y="788"/>
                    <a:pt x="1203" y="778"/>
                  </a:cubicBezTo>
                  <a:cubicBezTo>
                    <a:pt x="1201" y="772"/>
                    <a:pt x="1203" y="761"/>
                    <a:pt x="1197" y="760"/>
                  </a:cubicBezTo>
                  <a:cubicBezTo>
                    <a:pt x="1181" y="757"/>
                    <a:pt x="1165" y="763"/>
                    <a:pt x="1149" y="766"/>
                  </a:cubicBezTo>
                  <a:cubicBezTo>
                    <a:pt x="1137" y="769"/>
                    <a:pt x="1126" y="777"/>
                    <a:pt x="1113" y="778"/>
                  </a:cubicBezTo>
                  <a:cubicBezTo>
                    <a:pt x="1087" y="780"/>
                    <a:pt x="1061" y="782"/>
                    <a:pt x="1035" y="784"/>
                  </a:cubicBezTo>
                  <a:cubicBezTo>
                    <a:pt x="1005" y="782"/>
                    <a:pt x="975" y="781"/>
                    <a:pt x="945" y="778"/>
                  </a:cubicBezTo>
                  <a:cubicBezTo>
                    <a:pt x="935" y="777"/>
                    <a:pt x="913" y="782"/>
                    <a:pt x="915" y="772"/>
                  </a:cubicBezTo>
                  <a:cubicBezTo>
                    <a:pt x="918" y="758"/>
                    <a:pt x="951" y="748"/>
                    <a:pt x="951" y="748"/>
                  </a:cubicBezTo>
                  <a:cubicBezTo>
                    <a:pt x="976" y="754"/>
                    <a:pt x="989" y="761"/>
                    <a:pt x="1017" y="748"/>
                  </a:cubicBezTo>
                  <a:cubicBezTo>
                    <a:pt x="1024" y="745"/>
                    <a:pt x="1023" y="735"/>
                    <a:pt x="1029" y="730"/>
                  </a:cubicBezTo>
                  <a:cubicBezTo>
                    <a:pt x="1034" y="726"/>
                    <a:pt x="1041" y="726"/>
                    <a:pt x="1047" y="724"/>
                  </a:cubicBezTo>
                  <a:cubicBezTo>
                    <a:pt x="1061" y="726"/>
                    <a:pt x="1078" y="721"/>
                    <a:pt x="1089" y="730"/>
                  </a:cubicBezTo>
                  <a:cubicBezTo>
                    <a:pt x="1098" y="738"/>
                    <a:pt x="1090" y="755"/>
                    <a:pt x="1095" y="766"/>
                  </a:cubicBezTo>
                  <a:cubicBezTo>
                    <a:pt x="1098" y="772"/>
                    <a:pt x="1107" y="774"/>
                    <a:pt x="1113" y="778"/>
                  </a:cubicBezTo>
                  <a:cubicBezTo>
                    <a:pt x="1176" y="762"/>
                    <a:pt x="1115" y="710"/>
                    <a:pt x="1167" y="676"/>
                  </a:cubicBezTo>
                  <a:cubicBezTo>
                    <a:pt x="1173" y="658"/>
                    <a:pt x="1179" y="656"/>
                    <a:pt x="1161" y="640"/>
                  </a:cubicBezTo>
                  <a:cubicBezTo>
                    <a:pt x="1150" y="631"/>
                    <a:pt x="1125" y="616"/>
                    <a:pt x="1125" y="616"/>
                  </a:cubicBezTo>
                  <a:cubicBezTo>
                    <a:pt x="1036" y="646"/>
                    <a:pt x="1102" y="628"/>
                    <a:pt x="921" y="634"/>
                  </a:cubicBezTo>
                  <a:cubicBezTo>
                    <a:pt x="894" y="625"/>
                    <a:pt x="884" y="602"/>
                    <a:pt x="855" y="592"/>
                  </a:cubicBezTo>
                  <a:cubicBezTo>
                    <a:pt x="839" y="594"/>
                    <a:pt x="815" y="584"/>
                    <a:pt x="807" y="598"/>
                  </a:cubicBezTo>
                  <a:cubicBezTo>
                    <a:pt x="800" y="611"/>
                    <a:pt x="831" y="634"/>
                    <a:pt x="831" y="634"/>
                  </a:cubicBezTo>
                  <a:cubicBezTo>
                    <a:pt x="817" y="636"/>
                    <a:pt x="802" y="634"/>
                    <a:pt x="789" y="640"/>
                  </a:cubicBezTo>
                  <a:cubicBezTo>
                    <a:pt x="758" y="654"/>
                    <a:pt x="798" y="672"/>
                    <a:pt x="759" y="646"/>
                  </a:cubicBezTo>
                  <a:cubicBezTo>
                    <a:pt x="755" y="638"/>
                    <a:pt x="745" y="631"/>
                    <a:pt x="747" y="622"/>
                  </a:cubicBezTo>
                  <a:cubicBezTo>
                    <a:pt x="748" y="616"/>
                    <a:pt x="763" y="622"/>
                    <a:pt x="765" y="616"/>
                  </a:cubicBezTo>
                  <a:cubicBezTo>
                    <a:pt x="768" y="606"/>
                    <a:pt x="761" y="596"/>
                    <a:pt x="759" y="586"/>
                  </a:cubicBezTo>
                  <a:cubicBezTo>
                    <a:pt x="761" y="580"/>
                    <a:pt x="760" y="572"/>
                    <a:pt x="765" y="568"/>
                  </a:cubicBezTo>
                  <a:cubicBezTo>
                    <a:pt x="775" y="561"/>
                    <a:pt x="801" y="556"/>
                    <a:pt x="801" y="556"/>
                  </a:cubicBezTo>
                  <a:cubicBezTo>
                    <a:pt x="809" y="514"/>
                    <a:pt x="809" y="521"/>
                    <a:pt x="771" y="508"/>
                  </a:cubicBezTo>
                  <a:cubicBezTo>
                    <a:pt x="779" y="484"/>
                    <a:pt x="771" y="468"/>
                    <a:pt x="777" y="442"/>
                  </a:cubicBezTo>
                  <a:cubicBezTo>
                    <a:pt x="785" y="444"/>
                    <a:pt x="796" y="442"/>
                    <a:pt x="801" y="448"/>
                  </a:cubicBezTo>
                  <a:cubicBezTo>
                    <a:pt x="824" y="476"/>
                    <a:pt x="791" y="481"/>
                    <a:pt x="831" y="508"/>
                  </a:cubicBezTo>
                  <a:cubicBezTo>
                    <a:pt x="837" y="527"/>
                    <a:pt x="834" y="550"/>
                    <a:pt x="843" y="568"/>
                  </a:cubicBezTo>
                  <a:cubicBezTo>
                    <a:pt x="846" y="574"/>
                    <a:pt x="895" y="579"/>
                    <a:pt x="903" y="580"/>
                  </a:cubicBezTo>
                  <a:cubicBezTo>
                    <a:pt x="927" y="596"/>
                    <a:pt x="937" y="589"/>
                    <a:pt x="963" y="580"/>
                  </a:cubicBezTo>
                  <a:cubicBezTo>
                    <a:pt x="947" y="533"/>
                    <a:pt x="990" y="570"/>
                    <a:pt x="1005" y="580"/>
                  </a:cubicBezTo>
                  <a:cubicBezTo>
                    <a:pt x="1025" y="639"/>
                    <a:pt x="1000" y="623"/>
                    <a:pt x="1095" y="616"/>
                  </a:cubicBezTo>
                  <a:cubicBezTo>
                    <a:pt x="1110" y="571"/>
                    <a:pt x="1161" y="598"/>
                    <a:pt x="1197" y="610"/>
                  </a:cubicBezTo>
                  <a:cubicBezTo>
                    <a:pt x="1187" y="616"/>
                    <a:pt x="1177" y="623"/>
                    <a:pt x="1167" y="628"/>
                  </a:cubicBezTo>
                  <a:cubicBezTo>
                    <a:pt x="1161" y="631"/>
                    <a:pt x="1144" y="630"/>
                    <a:pt x="1149" y="634"/>
                  </a:cubicBezTo>
                  <a:cubicBezTo>
                    <a:pt x="1159" y="641"/>
                    <a:pt x="1173" y="637"/>
                    <a:pt x="1185" y="640"/>
                  </a:cubicBezTo>
                  <a:cubicBezTo>
                    <a:pt x="1197" y="643"/>
                    <a:pt x="1221" y="652"/>
                    <a:pt x="1221" y="652"/>
                  </a:cubicBezTo>
                  <a:cubicBezTo>
                    <a:pt x="1232" y="686"/>
                    <a:pt x="1242" y="685"/>
                    <a:pt x="1215" y="712"/>
                  </a:cubicBezTo>
                  <a:cubicBezTo>
                    <a:pt x="1246" y="722"/>
                    <a:pt x="1279" y="725"/>
                    <a:pt x="1311" y="730"/>
                  </a:cubicBezTo>
                  <a:cubicBezTo>
                    <a:pt x="1323" y="765"/>
                    <a:pt x="1295" y="781"/>
                    <a:pt x="1335" y="808"/>
                  </a:cubicBezTo>
                  <a:cubicBezTo>
                    <a:pt x="1350" y="852"/>
                    <a:pt x="1301" y="927"/>
                    <a:pt x="1359" y="946"/>
                  </a:cubicBezTo>
                  <a:cubicBezTo>
                    <a:pt x="1366" y="968"/>
                    <a:pt x="1370" y="990"/>
                    <a:pt x="1377" y="1012"/>
                  </a:cubicBezTo>
                  <a:cubicBezTo>
                    <a:pt x="1383" y="1010"/>
                    <a:pt x="1395" y="1006"/>
                    <a:pt x="1395" y="1006"/>
                  </a:cubicBezTo>
                  <a:cubicBezTo>
                    <a:pt x="1481" y="1002"/>
                    <a:pt x="1567" y="1004"/>
                    <a:pt x="1653" y="994"/>
                  </a:cubicBezTo>
                  <a:cubicBezTo>
                    <a:pt x="1659" y="993"/>
                    <a:pt x="1655" y="981"/>
                    <a:pt x="1659" y="976"/>
                  </a:cubicBezTo>
                  <a:cubicBezTo>
                    <a:pt x="1660" y="974"/>
                    <a:pt x="1663" y="976"/>
                    <a:pt x="1665" y="976"/>
                  </a:cubicBezTo>
                  <a:cubicBezTo>
                    <a:pt x="1658" y="466"/>
                    <a:pt x="1798" y="528"/>
                    <a:pt x="1581" y="550"/>
                  </a:cubicBezTo>
                  <a:cubicBezTo>
                    <a:pt x="1569" y="548"/>
                    <a:pt x="1551" y="555"/>
                    <a:pt x="1545" y="544"/>
                  </a:cubicBezTo>
                  <a:cubicBezTo>
                    <a:pt x="1539" y="533"/>
                    <a:pt x="1557" y="508"/>
                    <a:pt x="1557" y="508"/>
                  </a:cubicBezTo>
                  <a:cubicBezTo>
                    <a:pt x="1539" y="490"/>
                    <a:pt x="1527" y="480"/>
                    <a:pt x="1503" y="472"/>
                  </a:cubicBezTo>
                  <a:cubicBezTo>
                    <a:pt x="1353" y="485"/>
                    <a:pt x="1374" y="438"/>
                    <a:pt x="1353" y="502"/>
                  </a:cubicBezTo>
                  <a:cubicBezTo>
                    <a:pt x="1348" y="501"/>
                    <a:pt x="1285" y="495"/>
                    <a:pt x="1281" y="490"/>
                  </a:cubicBezTo>
                  <a:cubicBezTo>
                    <a:pt x="1265" y="469"/>
                    <a:pt x="1325" y="461"/>
                    <a:pt x="1329" y="460"/>
                  </a:cubicBezTo>
                  <a:cubicBezTo>
                    <a:pt x="1373" y="475"/>
                    <a:pt x="1353" y="475"/>
                    <a:pt x="1389" y="466"/>
                  </a:cubicBezTo>
                  <a:cubicBezTo>
                    <a:pt x="1403" y="444"/>
                    <a:pt x="1416" y="444"/>
                    <a:pt x="1437" y="430"/>
                  </a:cubicBezTo>
                  <a:cubicBezTo>
                    <a:pt x="1532" y="436"/>
                    <a:pt x="1542" y="411"/>
                    <a:pt x="1557" y="484"/>
                  </a:cubicBezTo>
                  <a:cubicBezTo>
                    <a:pt x="1616" y="469"/>
                    <a:pt x="1551" y="454"/>
                    <a:pt x="1623" y="466"/>
                  </a:cubicBezTo>
                  <a:cubicBezTo>
                    <a:pt x="1614" y="493"/>
                    <a:pt x="1611" y="516"/>
                    <a:pt x="1641" y="526"/>
                  </a:cubicBezTo>
                  <a:cubicBezTo>
                    <a:pt x="1643" y="532"/>
                    <a:pt x="1647" y="544"/>
                    <a:pt x="1647" y="544"/>
                  </a:cubicBezTo>
                  <a:lnTo>
                    <a:pt x="1611" y="52"/>
                  </a:lnTo>
                  <a:cubicBezTo>
                    <a:pt x="1598" y="1"/>
                    <a:pt x="1572" y="27"/>
                    <a:pt x="1533" y="40"/>
                  </a:cubicBezTo>
                  <a:cubicBezTo>
                    <a:pt x="1516" y="92"/>
                    <a:pt x="1355" y="81"/>
                    <a:pt x="1335" y="82"/>
                  </a:cubicBezTo>
                  <a:cubicBezTo>
                    <a:pt x="1322" y="121"/>
                    <a:pt x="1357" y="113"/>
                    <a:pt x="1389" y="118"/>
                  </a:cubicBezTo>
                  <a:cubicBezTo>
                    <a:pt x="1379" y="148"/>
                    <a:pt x="1351" y="163"/>
                    <a:pt x="1395" y="178"/>
                  </a:cubicBezTo>
                  <a:cubicBezTo>
                    <a:pt x="1461" y="244"/>
                    <a:pt x="1279" y="208"/>
                    <a:pt x="1275" y="208"/>
                  </a:cubicBezTo>
                  <a:cubicBezTo>
                    <a:pt x="1277" y="196"/>
                    <a:pt x="1277" y="184"/>
                    <a:pt x="1281" y="172"/>
                  </a:cubicBezTo>
                  <a:cubicBezTo>
                    <a:pt x="1283" y="165"/>
                    <a:pt x="1295" y="161"/>
                    <a:pt x="1293" y="154"/>
                  </a:cubicBezTo>
                  <a:cubicBezTo>
                    <a:pt x="1291" y="148"/>
                    <a:pt x="1281" y="150"/>
                    <a:pt x="1275" y="148"/>
                  </a:cubicBezTo>
                  <a:cubicBezTo>
                    <a:pt x="1248" y="108"/>
                    <a:pt x="1262" y="116"/>
                    <a:pt x="1275" y="76"/>
                  </a:cubicBezTo>
                  <a:cubicBezTo>
                    <a:pt x="1262" y="36"/>
                    <a:pt x="1219" y="49"/>
                    <a:pt x="1179" y="46"/>
                  </a:cubicBezTo>
                  <a:cubicBezTo>
                    <a:pt x="1166" y="42"/>
                    <a:pt x="1152" y="42"/>
                    <a:pt x="1155" y="22"/>
                  </a:cubicBezTo>
                  <a:cubicBezTo>
                    <a:pt x="1156" y="15"/>
                    <a:pt x="1174" y="5"/>
                    <a:pt x="1167" y="4"/>
                  </a:cubicBezTo>
                  <a:cubicBezTo>
                    <a:pt x="1107" y="0"/>
                    <a:pt x="1047" y="8"/>
                    <a:pt x="987" y="10"/>
                  </a:cubicBezTo>
                  <a:cubicBezTo>
                    <a:pt x="963" y="34"/>
                    <a:pt x="945" y="41"/>
                    <a:pt x="987" y="52"/>
                  </a:cubicBezTo>
                  <a:cubicBezTo>
                    <a:pt x="1007" y="67"/>
                    <a:pt x="1023" y="80"/>
                    <a:pt x="1047" y="88"/>
                  </a:cubicBezTo>
                  <a:cubicBezTo>
                    <a:pt x="1038" y="114"/>
                    <a:pt x="1040" y="98"/>
                    <a:pt x="1047" y="124"/>
                  </a:cubicBezTo>
                  <a:cubicBezTo>
                    <a:pt x="1049" y="132"/>
                    <a:pt x="1060" y="144"/>
                    <a:pt x="1053" y="148"/>
                  </a:cubicBezTo>
                  <a:cubicBezTo>
                    <a:pt x="1040" y="154"/>
                    <a:pt x="1025" y="144"/>
                    <a:pt x="1011" y="142"/>
                  </a:cubicBezTo>
                  <a:cubicBezTo>
                    <a:pt x="1009" y="139"/>
                    <a:pt x="994" y="104"/>
                    <a:pt x="981" y="130"/>
                  </a:cubicBezTo>
                  <a:cubicBezTo>
                    <a:pt x="978" y="136"/>
                    <a:pt x="985" y="142"/>
                    <a:pt x="987" y="148"/>
                  </a:cubicBezTo>
                  <a:cubicBezTo>
                    <a:pt x="989" y="158"/>
                    <a:pt x="991" y="168"/>
                    <a:pt x="993" y="178"/>
                  </a:cubicBezTo>
                  <a:cubicBezTo>
                    <a:pt x="995" y="208"/>
                    <a:pt x="983" y="243"/>
                    <a:pt x="999" y="268"/>
                  </a:cubicBezTo>
                  <a:cubicBezTo>
                    <a:pt x="1008" y="282"/>
                    <a:pt x="1034" y="272"/>
                    <a:pt x="1047" y="262"/>
                  </a:cubicBezTo>
                  <a:cubicBezTo>
                    <a:pt x="1057" y="255"/>
                    <a:pt x="1051" y="238"/>
                    <a:pt x="1053" y="226"/>
                  </a:cubicBezTo>
                  <a:cubicBezTo>
                    <a:pt x="1084" y="236"/>
                    <a:pt x="1094" y="245"/>
                    <a:pt x="1131" y="250"/>
                  </a:cubicBezTo>
                  <a:cubicBezTo>
                    <a:pt x="1152" y="281"/>
                    <a:pt x="1136" y="276"/>
                    <a:pt x="1107" y="286"/>
                  </a:cubicBezTo>
                  <a:cubicBezTo>
                    <a:pt x="1033" y="275"/>
                    <a:pt x="949" y="261"/>
                    <a:pt x="885" y="304"/>
                  </a:cubicBezTo>
                  <a:cubicBezTo>
                    <a:pt x="858" y="299"/>
                    <a:pt x="844" y="288"/>
                    <a:pt x="819" y="280"/>
                  </a:cubicBezTo>
                  <a:cubicBezTo>
                    <a:pt x="781" y="282"/>
                    <a:pt x="743" y="286"/>
                    <a:pt x="705" y="286"/>
                  </a:cubicBezTo>
                  <a:cubicBezTo>
                    <a:pt x="699" y="286"/>
                    <a:pt x="693" y="277"/>
                    <a:pt x="687" y="280"/>
                  </a:cubicBezTo>
                  <a:cubicBezTo>
                    <a:pt x="681" y="283"/>
                    <a:pt x="683" y="292"/>
                    <a:pt x="681" y="298"/>
                  </a:cubicBezTo>
                  <a:cubicBezTo>
                    <a:pt x="693" y="334"/>
                    <a:pt x="689" y="302"/>
                    <a:pt x="669" y="322"/>
                  </a:cubicBezTo>
                  <a:cubicBezTo>
                    <a:pt x="637" y="354"/>
                    <a:pt x="693" y="330"/>
                    <a:pt x="645" y="346"/>
                  </a:cubicBezTo>
                  <a:cubicBezTo>
                    <a:pt x="611" y="312"/>
                    <a:pt x="637" y="280"/>
                    <a:pt x="645" y="238"/>
                  </a:cubicBezTo>
                  <a:cubicBezTo>
                    <a:pt x="678" y="249"/>
                    <a:pt x="807" y="234"/>
                    <a:pt x="741" y="256"/>
                  </a:cubicBezTo>
                  <a:cubicBezTo>
                    <a:pt x="780" y="314"/>
                    <a:pt x="795" y="266"/>
                    <a:pt x="843" y="250"/>
                  </a:cubicBezTo>
                  <a:cubicBezTo>
                    <a:pt x="849" y="252"/>
                    <a:pt x="855" y="253"/>
                    <a:pt x="861" y="256"/>
                  </a:cubicBezTo>
                  <a:cubicBezTo>
                    <a:pt x="867" y="259"/>
                    <a:pt x="872" y="265"/>
                    <a:pt x="879" y="268"/>
                  </a:cubicBezTo>
                  <a:cubicBezTo>
                    <a:pt x="891" y="273"/>
                    <a:pt x="915" y="280"/>
                    <a:pt x="915" y="280"/>
                  </a:cubicBezTo>
                  <a:cubicBezTo>
                    <a:pt x="939" y="278"/>
                    <a:pt x="965" y="284"/>
                    <a:pt x="987" y="274"/>
                  </a:cubicBezTo>
                  <a:cubicBezTo>
                    <a:pt x="995" y="271"/>
                    <a:pt x="980" y="258"/>
                    <a:pt x="981" y="250"/>
                  </a:cubicBezTo>
                  <a:cubicBezTo>
                    <a:pt x="983" y="229"/>
                    <a:pt x="993" y="210"/>
                    <a:pt x="999" y="190"/>
                  </a:cubicBezTo>
                  <a:cubicBezTo>
                    <a:pt x="1003" y="178"/>
                    <a:pt x="1011" y="154"/>
                    <a:pt x="1011" y="154"/>
                  </a:cubicBezTo>
                  <a:cubicBezTo>
                    <a:pt x="1000" y="120"/>
                    <a:pt x="971" y="118"/>
                    <a:pt x="939" y="112"/>
                  </a:cubicBezTo>
                  <a:cubicBezTo>
                    <a:pt x="918" y="91"/>
                    <a:pt x="907" y="83"/>
                    <a:pt x="879" y="76"/>
                  </a:cubicBezTo>
                  <a:cubicBezTo>
                    <a:pt x="883" y="63"/>
                    <a:pt x="900" y="53"/>
                    <a:pt x="897" y="40"/>
                  </a:cubicBezTo>
                  <a:cubicBezTo>
                    <a:pt x="895" y="34"/>
                    <a:pt x="885" y="35"/>
                    <a:pt x="879" y="34"/>
                  </a:cubicBezTo>
                  <a:cubicBezTo>
                    <a:pt x="855" y="31"/>
                    <a:pt x="831" y="30"/>
                    <a:pt x="807" y="28"/>
                  </a:cubicBezTo>
                  <a:cubicBezTo>
                    <a:pt x="793" y="30"/>
                    <a:pt x="776" y="25"/>
                    <a:pt x="765" y="34"/>
                  </a:cubicBezTo>
                  <a:cubicBezTo>
                    <a:pt x="759" y="39"/>
                    <a:pt x="778" y="45"/>
                    <a:pt x="777" y="52"/>
                  </a:cubicBezTo>
                  <a:cubicBezTo>
                    <a:pt x="774" y="68"/>
                    <a:pt x="727" y="68"/>
                    <a:pt x="705" y="70"/>
                  </a:cubicBezTo>
                  <a:cubicBezTo>
                    <a:pt x="682" y="68"/>
                    <a:pt x="613" y="57"/>
                    <a:pt x="585" y="70"/>
                  </a:cubicBezTo>
                  <a:cubicBezTo>
                    <a:pt x="579" y="73"/>
                    <a:pt x="583" y="84"/>
                    <a:pt x="579" y="88"/>
                  </a:cubicBezTo>
                  <a:cubicBezTo>
                    <a:pt x="567" y="100"/>
                    <a:pt x="547" y="97"/>
                    <a:pt x="531" y="100"/>
                  </a:cubicBezTo>
                  <a:cubicBezTo>
                    <a:pt x="508" y="134"/>
                    <a:pt x="494" y="108"/>
                    <a:pt x="471" y="142"/>
                  </a:cubicBezTo>
                  <a:cubicBezTo>
                    <a:pt x="469" y="158"/>
                    <a:pt x="478" y="180"/>
                    <a:pt x="465" y="190"/>
                  </a:cubicBezTo>
                  <a:cubicBezTo>
                    <a:pt x="458" y="195"/>
                    <a:pt x="407" y="182"/>
                    <a:pt x="393" y="178"/>
                  </a:cubicBezTo>
                  <a:cubicBezTo>
                    <a:pt x="373" y="165"/>
                    <a:pt x="357" y="150"/>
                    <a:pt x="327" y="160"/>
                  </a:cubicBezTo>
                  <a:cubicBezTo>
                    <a:pt x="320" y="162"/>
                    <a:pt x="334" y="172"/>
                    <a:pt x="339" y="178"/>
                  </a:cubicBezTo>
                  <a:cubicBezTo>
                    <a:pt x="344" y="185"/>
                    <a:pt x="351" y="190"/>
                    <a:pt x="357" y="196"/>
                  </a:cubicBezTo>
                  <a:cubicBezTo>
                    <a:pt x="355" y="190"/>
                    <a:pt x="355" y="183"/>
                    <a:pt x="351" y="178"/>
                  </a:cubicBezTo>
                  <a:cubicBezTo>
                    <a:pt x="346" y="171"/>
                    <a:pt x="333" y="168"/>
                    <a:pt x="333" y="160"/>
                  </a:cubicBezTo>
                  <a:cubicBezTo>
                    <a:pt x="333" y="153"/>
                    <a:pt x="345" y="151"/>
                    <a:pt x="351" y="148"/>
                  </a:cubicBezTo>
                  <a:cubicBezTo>
                    <a:pt x="368" y="140"/>
                    <a:pt x="396" y="138"/>
                    <a:pt x="411" y="136"/>
                  </a:cubicBezTo>
                  <a:cubicBezTo>
                    <a:pt x="385" y="97"/>
                    <a:pt x="401" y="133"/>
                    <a:pt x="453" y="112"/>
                  </a:cubicBezTo>
                  <a:cubicBezTo>
                    <a:pt x="459" y="110"/>
                    <a:pt x="455" y="98"/>
                    <a:pt x="459" y="94"/>
                  </a:cubicBezTo>
                  <a:cubicBezTo>
                    <a:pt x="463" y="90"/>
                    <a:pt x="471" y="90"/>
                    <a:pt x="477" y="88"/>
                  </a:cubicBezTo>
                  <a:cubicBezTo>
                    <a:pt x="497" y="95"/>
                    <a:pt x="517" y="99"/>
                    <a:pt x="537" y="106"/>
                  </a:cubicBezTo>
                  <a:cubicBezTo>
                    <a:pt x="549" y="104"/>
                    <a:pt x="564" y="108"/>
                    <a:pt x="573" y="100"/>
                  </a:cubicBezTo>
                  <a:cubicBezTo>
                    <a:pt x="578" y="96"/>
                    <a:pt x="570" y="88"/>
                    <a:pt x="567" y="82"/>
                  </a:cubicBezTo>
                  <a:cubicBezTo>
                    <a:pt x="554" y="56"/>
                    <a:pt x="555" y="64"/>
                    <a:pt x="525" y="58"/>
                  </a:cubicBezTo>
                  <a:cubicBezTo>
                    <a:pt x="472" y="23"/>
                    <a:pt x="331" y="54"/>
                    <a:pt x="273" y="58"/>
                  </a:cubicBezTo>
                  <a:cubicBezTo>
                    <a:pt x="284" y="90"/>
                    <a:pt x="274" y="107"/>
                    <a:pt x="249" y="124"/>
                  </a:cubicBezTo>
                  <a:cubicBezTo>
                    <a:pt x="225" y="159"/>
                    <a:pt x="232" y="165"/>
                    <a:pt x="237" y="214"/>
                  </a:cubicBezTo>
                  <a:cubicBezTo>
                    <a:pt x="202" y="232"/>
                    <a:pt x="210" y="218"/>
                    <a:pt x="225" y="262"/>
                  </a:cubicBezTo>
                  <a:cubicBezTo>
                    <a:pt x="242" y="313"/>
                    <a:pt x="247" y="305"/>
                    <a:pt x="291" y="334"/>
                  </a:cubicBezTo>
                  <a:cubicBezTo>
                    <a:pt x="297" y="330"/>
                    <a:pt x="302" y="322"/>
                    <a:pt x="309" y="322"/>
                  </a:cubicBezTo>
                  <a:cubicBezTo>
                    <a:pt x="323" y="322"/>
                    <a:pt x="396" y="351"/>
                    <a:pt x="411" y="358"/>
                  </a:cubicBezTo>
                  <a:cubicBezTo>
                    <a:pt x="421" y="356"/>
                    <a:pt x="434" y="359"/>
                    <a:pt x="441" y="352"/>
                  </a:cubicBezTo>
                  <a:cubicBezTo>
                    <a:pt x="450" y="343"/>
                    <a:pt x="453" y="316"/>
                    <a:pt x="453" y="316"/>
                  </a:cubicBezTo>
                  <a:cubicBezTo>
                    <a:pt x="538" y="337"/>
                    <a:pt x="530" y="340"/>
                    <a:pt x="633" y="346"/>
                  </a:cubicBezTo>
                  <a:cubicBezTo>
                    <a:pt x="621" y="348"/>
                    <a:pt x="608" y="347"/>
                    <a:pt x="597" y="352"/>
                  </a:cubicBezTo>
                  <a:cubicBezTo>
                    <a:pt x="589" y="355"/>
                    <a:pt x="587" y="368"/>
                    <a:pt x="579" y="370"/>
                  </a:cubicBezTo>
                  <a:cubicBezTo>
                    <a:pt x="566" y="373"/>
                    <a:pt x="539" y="363"/>
                    <a:pt x="525" y="358"/>
                  </a:cubicBezTo>
                  <a:cubicBezTo>
                    <a:pt x="509" y="360"/>
                    <a:pt x="490" y="354"/>
                    <a:pt x="477" y="364"/>
                  </a:cubicBezTo>
                  <a:cubicBezTo>
                    <a:pt x="467" y="371"/>
                    <a:pt x="476" y="389"/>
                    <a:pt x="471" y="400"/>
                  </a:cubicBezTo>
                  <a:cubicBezTo>
                    <a:pt x="468" y="406"/>
                    <a:pt x="459" y="408"/>
                    <a:pt x="453" y="412"/>
                  </a:cubicBezTo>
                  <a:cubicBezTo>
                    <a:pt x="453" y="412"/>
                    <a:pt x="407" y="406"/>
                    <a:pt x="399" y="400"/>
                  </a:cubicBezTo>
                  <a:cubicBezTo>
                    <a:pt x="393" y="395"/>
                    <a:pt x="393" y="387"/>
                    <a:pt x="387" y="382"/>
                  </a:cubicBezTo>
                  <a:cubicBezTo>
                    <a:pt x="366" y="366"/>
                    <a:pt x="329" y="367"/>
                    <a:pt x="303" y="358"/>
                  </a:cubicBezTo>
                  <a:cubicBezTo>
                    <a:pt x="216" y="365"/>
                    <a:pt x="132" y="358"/>
                    <a:pt x="45" y="352"/>
                  </a:cubicBezTo>
                  <a:cubicBezTo>
                    <a:pt x="93" y="320"/>
                    <a:pt x="33" y="352"/>
                    <a:pt x="81" y="352"/>
                  </a:cubicBezTo>
                  <a:cubicBezTo>
                    <a:pt x="88" y="352"/>
                    <a:pt x="92" y="343"/>
                    <a:pt x="99" y="340"/>
                  </a:cubicBezTo>
                  <a:cubicBezTo>
                    <a:pt x="107" y="337"/>
                    <a:pt x="115" y="336"/>
                    <a:pt x="123" y="334"/>
                  </a:cubicBezTo>
                  <a:cubicBezTo>
                    <a:pt x="161" y="309"/>
                    <a:pt x="215" y="345"/>
                    <a:pt x="231" y="298"/>
                  </a:cubicBezTo>
                  <a:cubicBezTo>
                    <a:pt x="224" y="247"/>
                    <a:pt x="212" y="228"/>
                    <a:pt x="207" y="172"/>
                  </a:cubicBezTo>
                  <a:cubicBezTo>
                    <a:pt x="210" y="130"/>
                    <a:pt x="228" y="82"/>
                    <a:pt x="207" y="46"/>
                  </a:cubicBezTo>
                  <a:cubicBezTo>
                    <a:pt x="197" y="28"/>
                    <a:pt x="167" y="37"/>
                    <a:pt x="147" y="34"/>
                  </a:cubicBezTo>
                  <a:cubicBezTo>
                    <a:pt x="101" y="19"/>
                    <a:pt x="123" y="20"/>
                    <a:pt x="81" y="28"/>
                  </a:cubicBezTo>
                  <a:cubicBezTo>
                    <a:pt x="77" y="34"/>
                    <a:pt x="76" y="43"/>
                    <a:pt x="69" y="46"/>
                  </a:cubicBezTo>
                  <a:cubicBezTo>
                    <a:pt x="43" y="57"/>
                    <a:pt x="52" y="9"/>
                    <a:pt x="33" y="28"/>
                  </a:cubicBezTo>
                  <a:close/>
                </a:path>
              </a:pathLst>
            </a:custGeom>
            <a:pattFill prst="horzBrick">
              <a:fgClr>
                <a:schemeClr val="bg2"/>
              </a:fgClr>
              <a:bgClr>
                <a:srgbClr val="B2B2B2"/>
              </a:bgClr>
            </a:pattFill>
            <a:ln w="12700" cap="flat" cmpd="sng">
              <a:noFill/>
              <a:prstDash val="solid"/>
              <a:round/>
              <a:headEnd type="none" w="med" len="med"/>
              <a:tailEnd type="none" w="med" len="med"/>
            </a:ln>
            <a:effectLst/>
          </p:spPr>
          <p:txBody>
            <a:bodyPr/>
            <a:lstStyle/>
            <a:p>
              <a:endParaRPr lang="en-US"/>
            </a:p>
          </p:txBody>
        </p:sp>
        <p:sp>
          <p:nvSpPr>
            <p:cNvPr id="268324" name="Freeform 36" descr="Horizontal brick"/>
            <p:cNvSpPr>
              <a:spLocks/>
            </p:cNvSpPr>
            <p:nvPr/>
          </p:nvSpPr>
          <p:spPr bwMode="auto">
            <a:xfrm>
              <a:off x="5734049" y="4805364"/>
              <a:ext cx="3259139" cy="2016125"/>
            </a:xfrm>
            <a:custGeom>
              <a:avLst/>
              <a:gdLst/>
              <a:ahLst/>
              <a:cxnLst>
                <a:cxn ang="0">
                  <a:pos x="54" y="573"/>
                </a:cxn>
                <a:cxn ang="0">
                  <a:pos x="180" y="561"/>
                </a:cxn>
                <a:cxn ang="0">
                  <a:pos x="144" y="615"/>
                </a:cxn>
                <a:cxn ang="0">
                  <a:pos x="42" y="669"/>
                </a:cxn>
                <a:cxn ang="0">
                  <a:pos x="192" y="861"/>
                </a:cxn>
                <a:cxn ang="0">
                  <a:pos x="330" y="867"/>
                </a:cxn>
                <a:cxn ang="0">
                  <a:pos x="48" y="993"/>
                </a:cxn>
                <a:cxn ang="0">
                  <a:pos x="216" y="999"/>
                </a:cxn>
                <a:cxn ang="0">
                  <a:pos x="222" y="1065"/>
                </a:cxn>
                <a:cxn ang="0">
                  <a:pos x="150" y="1077"/>
                </a:cxn>
                <a:cxn ang="0">
                  <a:pos x="696" y="1005"/>
                </a:cxn>
                <a:cxn ang="0">
                  <a:pos x="588" y="909"/>
                </a:cxn>
                <a:cxn ang="0">
                  <a:pos x="492" y="843"/>
                </a:cxn>
                <a:cxn ang="0">
                  <a:pos x="480" y="801"/>
                </a:cxn>
                <a:cxn ang="0">
                  <a:pos x="576" y="819"/>
                </a:cxn>
                <a:cxn ang="0">
                  <a:pos x="666" y="873"/>
                </a:cxn>
                <a:cxn ang="0">
                  <a:pos x="690" y="987"/>
                </a:cxn>
                <a:cxn ang="0">
                  <a:pos x="1014" y="1065"/>
                </a:cxn>
                <a:cxn ang="0">
                  <a:pos x="1128" y="903"/>
                </a:cxn>
                <a:cxn ang="0">
                  <a:pos x="918" y="615"/>
                </a:cxn>
                <a:cxn ang="0">
                  <a:pos x="714" y="651"/>
                </a:cxn>
                <a:cxn ang="0">
                  <a:pos x="348" y="603"/>
                </a:cxn>
                <a:cxn ang="0">
                  <a:pos x="576" y="519"/>
                </a:cxn>
                <a:cxn ang="0">
                  <a:pos x="720" y="429"/>
                </a:cxn>
                <a:cxn ang="0">
                  <a:pos x="984" y="609"/>
                </a:cxn>
                <a:cxn ang="0">
                  <a:pos x="1086" y="699"/>
                </a:cxn>
                <a:cxn ang="0">
                  <a:pos x="1074" y="1077"/>
                </a:cxn>
                <a:cxn ang="0">
                  <a:pos x="1818" y="717"/>
                </a:cxn>
                <a:cxn ang="0">
                  <a:pos x="1128" y="663"/>
                </a:cxn>
                <a:cxn ang="0">
                  <a:pos x="1446" y="675"/>
                </a:cxn>
                <a:cxn ang="0">
                  <a:pos x="1458" y="615"/>
                </a:cxn>
                <a:cxn ang="0">
                  <a:pos x="1326" y="435"/>
                </a:cxn>
                <a:cxn ang="0">
                  <a:pos x="1290" y="309"/>
                </a:cxn>
                <a:cxn ang="0">
                  <a:pos x="1392" y="477"/>
                </a:cxn>
                <a:cxn ang="0">
                  <a:pos x="1476" y="567"/>
                </a:cxn>
                <a:cxn ang="0">
                  <a:pos x="1650" y="669"/>
                </a:cxn>
                <a:cxn ang="0">
                  <a:pos x="1854" y="639"/>
                </a:cxn>
                <a:cxn ang="0">
                  <a:pos x="1728" y="165"/>
                </a:cxn>
                <a:cxn ang="0">
                  <a:pos x="1776" y="231"/>
                </a:cxn>
                <a:cxn ang="0">
                  <a:pos x="1662" y="327"/>
                </a:cxn>
                <a:cxn ang="0">
                  <a:pos x="1626" y="273"/>
                </a:cxn>
                <a:cxn ang="0">
                  <a:pos x="1674" y="159"/>
                </a:cxn>
                <a:cxn ang="0">
                  <a:pos x="1476" y="129"/>
                </a:cxn>
                <a:cxn ang="0">
                  <a:pos x="1464" y="201"/>
                </a:cxn>
                <a:cxn ang="0">
                  <a:pos x="1284" y="99"/>
                </a:cxn>
                <a:cxn ang="0">
                  <a:pos x="1152" y="93"/>
                </a:cxn>
                <a:cxn ang="0">
                  <a:pos x="1218" y="201"/>
                </a:cxn>
                <a:cxn ang="0">
                  <a:pos x="1218" y="291"/>
                </a:cxn>
                <a:cxn ang="0">
                  <a:pos x="1080" y="171"/>
                </a:cxn>
                <a:cxn ang="0">
                  <a:pos x="792" y="159"/>
                </a:cxn>
                <a:cxn ang="0">
                  <a:pos x="762" y="237"/>
                </a:cxn>
                <a:cxn ang="0">
                  <a:pos x="738" y="339"/>
                </a:cxn>
                <a:cxn ang="0">
                  <a:pos x="654" y="465"/>
                </a:cxn>
                <a:cxn ang="0">
                  <a:pos x="612" y="321"/>
                </a:cxn>
                <a:cxn ang="0">
                  <a:pos x="708" y="159"/>
                </a:cxn>
                <a:cxn ang="0">
                  <a:pos x="474" y="117"/>
                </a:cxn>
                <a:cxn ang="0">
                  <a:pos x="222" y="171"/>
                </a:cxn>
                <a:cxn ang="0">
                  <a:pos x="72" y="129"/>
                </a:cxn>
              </a:cxnLst>
              <a:rect l="0" t="0" r="r" b="b"/>
              <a:pathLst>
                <a:path w="2053" h="1318">
                  <a:moveTo>
                    <a:pt x="0" y="129"/>
                  </a:moveTo>
                  <a:lnTo>
                    <a:pt x="6" y="441"/>
                  </a:lnTo>
                  <a:cubicBezTo>
                    <a:pt x="11" y="472"/>
                    <a:pt x="6" y="491"/>
                    <a:pt x="36" y="501"/>
                  </a:cubicBezTo>
                  <a:cubicBezTo>
                    <a:pt x="44" y="524"/>
                    <a:pt x="43" y="551"/>
                    <a:pt x="54" y="573"/>
                  </a:cubicBezTo>
                  <a:cubicBezTo>
                    <a:pt x="57" y="579"/>
                    <a:pt x="66" y="581"/>
                    <a:pt x="72" y="585"/>
                  </a:cubicBezTo>
                  <a:cubicBezTo>
                    <a:pt x="90" y="583"/>
                    <a:pt x="108" y="583"/>
                    <a:pt x="126" y="579"/>
                  </a:cubicBezTo>
                  <a:cubicBezTo>
                    <a:pt x="138" y="577"/>
                    <a:pt x="150" y="571"/>
                    <a:pt x="162" y="567"/>
                  </a:cubicBezTo>
                  <a:cubicBezTo>
                    <a:pt x="168" y="565"/>
                    <a:pt x="180" y="561"/>
                    <a:pt x="180" y="561"/>
                  </a:cubicBezTo>
                  <a:cubicBezTo>
                    <a:pt x="225" y="576"/>
                    <a:pt x="171" y="554"/>
                    <a:pt x="210" y="585"/>
                  </a:cubicBezTo>
                  <a:cubicBezTo>
                    <a:pt x="246" y="614"/>
                    <a:pt x="302" y="595"/>
                    <a:pt x="348" y="597"/>
                  </a:cubicBezTo>
                  <a:cubicBezTo>
                    <a:pt x="337" y="631"/>
                    <a:pt x="351" y="609"/>
                    <a:pt x="300" y="609"/>
                  </a:cubicBezTo>
                  <a:cubicBezTo>
                    <a:pt x="248" y="609"/>
                    <a:pt x="196" y="613"/>
                    <a:pt x="144" y="615"/>
                  </a:cubicBezTo>
                  <a:cubicBezTo>
                    <a:pt x="138" y="619"/>
                    <a:pt x="133" y="624"/>
                    <a:pt x="126" y="627"/>
                  </a:cubicBezTo>
                  <a:cubicBezTo>
                    <a:pt x="116" y="631"/>
                    <a:pt x="104" y="627"/>
                    <a:pt x="96" y="633"/>
                  </a:cubicBezTo>
                  <a:cubicBezTo>
                    <a:pt x="91" y="637"/>
                    <a:pt x="94" y="646"/>
                    <a:pt x="90" y="651"/>
                  </a:cubicBezTo>
                  <a:cubicBezTo>
                    <a:pt x="79" y="665"/>
                    <a:pt x="58" y="669"/>
                    <a:pt x="42" y="669"/>
                  </a:cubicBezTo>
                  <a:cubicBezTo>
                    <a:pt x="40" y="723"/>
                    <a:pt x="32" y="777"/>
                    <a:pt x="36" y="831"/>
                  </a:cubicBezTo>
                  <a:cubicBezTo>
                    <a:pt x="36" y="838"/>
                    <a:pt x="47" y="840"/>
                    <a:pt x="54" y="843"/>
                  </a:cubicBezTo>
                  <a:cubicBezTo>
                    <a:pt x="92" y="860"/>
                    <a:pt x="133" y="862"/>
                    <a:pt x="174" y="867"/>
                  </a:cubicBezTo>
                  <a:cubicBezTo>
                    <a:pt x="180" y="865"/>
                    <a:pt x="189" y="866"/>
                    <a:pt x="192" y="861"/>
                  </a:cubicBezTo>
                  <a:cubicBezTo>
                    <a:pt x="198" y="850"/>
                    <a:pt x="188" y="832"/>
                    <a:pt x="198" y="825"/>
                  </a:cubicBezTo>
                  <a:cubicBezTo>
                    <a:pt x="209" y="817"/>
                    <a:pt x="238" y="835"/>
                    <a:pt x="252" y="837"/>
                  </a:cubicBezTo>
                  <a:cubicBezTo>
                    <a:pt x="274" y="840"/>
                    <a:pt x="296" y="841"/>
                    <a:pt x="318" y="843"/>
                  </a:cubicBezTo>
                  <a:cubicBezTo>
                    <a:pt x="325" y="845"/>
                    <a:pt x="355" y="849"/>
                    <a:pt x="330" y="867"/>
                  </a:cubicBezTo>
                  <a:cubicBezTo>
                    <a:pt x="320" y="874"/>
                    <a:pt x="294" y="879"/>
                    <a:pt x="294" y="879"/>
                  </a:cubicBezTo>
                  <a:cubicBezTo>
                    <a:pt x="242" y="875"/>
                    <a:pt x="204" y="877"/>
                    <a:pt x="162" y="849"/>
                  </a:cubicBezTo>
                  <a:cubicBezTo>
                    <a:pt x="68" y="856"/>
                    <a:pt x="106" y="855"/>
                    <a:pt x="48" y="855"/>
                  </a:cubicBezTo>
                  <a:lnTo>
                    <a:pt x="48" y="993"/>
                  </a:lnTo>
                  <a:cubicBezTo>
                    <a:pt x="65" y="1068"/>
                    <a:pt x="61" y="1055"/>
                    <a:pt x="138" y="1047"/>
                  </a:cubicBezTo>
                  <a:cubicBezTo>
                    <a:pt x="150" y="999"/>
                    <a:pt x="132" y="1041"/>
                    <a:pt x="168" y="1017"/>
                  </a:cubicBezTo>
                  <a:cubicBezTo>
                    <a:pt x="222" y="981"/>
                    <a:pt x="139" y="1013"/>
                    <a:pt x="198" y="993"/>
                  </a:cubicBezTo>
                  <a:cubicBezTo>
                    <a:pt x="204" y="995"/>
                    <a:pt x="211" y="995"/>
                    <a:pt x="216" y="999"/>
                  </a:cubicBezTo>
                  <a:cubicBezTo>
                    <a:pt x="262" y="1036"/>
                    <a:pt x="164" y="1045"/>
                    <a:pt x="150" y="1047"/>
                  </a:cubicBezTo>
                  <a:cubicBezTo>
                    <a:pt x="144" y="1051"/>
                    <a:pt x="132" y="1052"/>
                    <a:pt x="132" y="1059"/>
                  </a:cubicBezTo>
                  <a:cubicBezTo>
                    <a:pt x="132" y="1066"/>
                    <a:pt x="143" y="1071"/>
                    <a:pt x="150" y="1071"/>
                  </a:cubicBezTo>
                  <a:cubicBezTo>
                    <a:pt x="174" y="1073"/>
                    <a:pt x="198" y="1067"/>
                    <a:pt x="222" y="1065"/>
                  </a:cubicBezTo>
                  <a:cubicBezTo>
                    <a:pt x="232" y="1063"/>
                    <a:pt x="244" y="1065"/>
                    <a:pt x="252" y="1059"/>
                  </a:cubicBezTo>
                  <a:cubicBezTo>
                    <a:pt x="282" y="1039"/>
                    <a:pt x="244" y="1041"/>
                    <a:pt x="264" y="1041"/>
                  </a:cubicBezTo>
                  <a:cubicBezTo>
                    <a:pt x="252" y="1057"/>
                    <a:pt x="246" y="1081"/>
                    <a:pt x="228" y="1089"/>
                  </a:cubicBezTo>
                  <a:cubicBezTo>
                    <a:pt x="176" y="1112"/>
                    <a:pt x="183" y="1080"/>
                    <a:pt x="150" y="1077"/>
                  </a:cubicBezTo>
                  <a:cubicBezTo>
                    <a:pt x="114" y="1074"/>
                    <a:pt x="78" y="1073"/>
                    <a:pt x="42" y="1071"/>
                  </a:cubicBezTo>
                  <a:cubicBezTo>
                    <a:pt x="56" y="1028"/>
                    <a:pt x="27" y="1053"/>
                    <a:pt x="6" y="1053"/>
                  </a:cubicBezTo>
                  <a:lnTo>
                    <a:pt x="24" y="1113"/>
                  </a:lnTo>
                  <a:cubicBezTo>
                    <a:pt x="655" y="1107"/>
                    <a:pt x="672" y="1318"/>
                    <a:pt x="696" y="1005"/>
                  </a:cubicBezTo>
                  <a:cubicBezTo>
                    <a:pt x="694" y="991"/>
                    <a:pt x="699" y="974"/>
                    <a:pt x="690" y="963"/>
                  </a:cubicBezTo>
                  <a:cubicBezTo>
                    <a:pt x="682" y="953"/>
                    <a:pt x="628" y="948"/>
                    <a:pt x="618" y="945"/>
                  </a:cubicBezTo>
                  <a:cubicBezTo>
                    <a:pt x="606" y="942"/>
                    <a:pt x="582" y="933"/>
                    <a:pt x="582" y="933"/>
                  </a:cubicBezTo>
                  <a:cubicBezTo>
                    <a:pt x="584" y="925"/>
                    <a:pt x="583" y="915"/>
                    <a:pt x="588" y="909"/>
                  </a:cubicBezTo>
                  <a:cubicBezTo>
                    <a:pt x="592" y="904"/>
                    <a:pt x="605" y="909"/>
                    <a:pt x="606" y="903"/>
                  </a:cubicBezTo>
                  <a:cubicBezTo>
                    <a:pt x="608" y="894"/>
                    <a:pt x="598" y="887"/>
                    <a:pt x="594" y="879"/>
                  </a:cubicBezTo>
                  <a:cubicBezTo>
                    <a:pt x="580" y="854"/>
                    <a:pt x="575" y="829"/>
                    <a:pt x="546" y="819"/>
                  </a:cubicBezTo>
                  <a:cubicBezTo>
                    <a:pt x="526" y="826"/>
                    <a:pt x="512" y="836"/>
                    <a:pt x="492" y="843"/>
                  </a:cubicBezTo>
                  <a:cubicBezTo>
                    <a:pt x="468" y="879"/>
                    <a:pt x="442" y="869"/>
                    <a:pt x="420" y="837"/>
                  </a:cubicBezTo>
                  <a:cubicBezTo>
                    <a:pt x="426" y="833"/>
                    <a:pt x="431" y="827"/>
                    <a:pt x="438" y="825"/>
                  </a:cubicBezTo>
                  <a:cubicBezTo>
                    <a:pt x="450" y="821"/>
                    <a:pt x="463" y="825"/>
                    <a:pt x="474" y="819"/>
                  </a:cubicBezTo>
                  <a:cubicBezTo>
                    <a:pt x="479" y="816"/>
                    <a:pt x="476" y="805"/>
                    <a:pt x="480" y="801"/>
                  </a:cubicBezTo>
                  <a:cubicBezTo>
                    <a:pt x="484" y="797"/>
                    <a:pt x="492" y="797"/>
                    <a:pt x="498" y="795"/>
                  </a:cubicBezTo>
                  <a:cubicBezTo>
                    <a:pt x="504" y="797"/>
                    <a:pt x="510" y="800"/>
                    <a:pt x="516" y="801"/>
                  </a:cubicBezTo>
                  <a:cubicBezTo>
                    <a:pt x="530" y="804"/>
                    <a:pt x="544" y="803"/>
                    <a:pt x="558" y="807"/>
                  </a:cubicBezTo>
                  <a:cubicBezTo>
                    <a:pt x="565" y="809"/>
                    <a:pt x="569" y="816"/>
                    <a:pt x="576" y="819"/>
                  </a:cubicBezTo>
                  <a:cubicBezTo>
                    <a:pt x="596" y="828"/>
                    <a:pt x="649" y="830"/>
                    <a:pt x="660" y="831"/>
                  </a:cubicBezTo>
                  <a:cubicBezTo>
                    <a:pt x="704" y="846"/>
                    <a:pt x="685" y="837"/>
                    <a:pt x="720" y="855"/>
                  </a:cubicBezTo>
                  <a:cubicBezTo>
                    <a:pt x="714" y="859"/>
                    <a:pt x="709" y="865"/>
                    <a:pt x="702" y="867"/>
                  </a:cubicBezTo>
                  <a:cubicBezTo>
                    <a:pt x="690" y="871"/>
                    <a:pt x="674" y="864"/>
                    <a:pt x="666" y="873"/>
                  </a:cubicBezTo>
                  <a:cubicBezTo>
                    <a:pt x="659" y="881"/>
                    <a:pt x="670" y="893"/>
                    <a:pt x="672" y="903"/>
                  </a:cubicBezTo>
                  <a:cubicBezTo>
                    <a:pt x="674" y="909"/>
                    <a:pt x="674" y="917"/>
                    <a:pt x="678" y="921"/>
                  </a:cubicBezTo>
                  <a:cubicBezTo>
                    <a:pt x="682" y="925"/>
                    <a:pt x="690" y="925"/>
                    <a:pt x="696" y="927"/>
                  </a:cubicBezTo>
                  <a:cubicBezTo>
                    <a:pt x="686" y="958"/>
                    <a:pt x="690" y="939"/>
                    <a:pt x="690" y="987"/>
                  </a:cubicBezTo>
                  <a:cubicBezTo>
                    <a:pt x="688" y="1043"/>
                    <a:pt x="673" y="1100"/>
                    <a:pt x="684" y="1155"/>
                  </a:cubicBezTo>
                  <a:cubicBezTo>
                    <a:pt x="686" y="1167"/>
                    <a:pt x="709" y="1150"/>
                    <a:pt x="720" y="1143"/>
                  </a:cubicBezTo>
                  <a:cubicBezTo>
                    <a:pt x="761" y="1115"/>
                    <a:pt x="742" y="1124"/>
                    <a:pt x="774" y="1113"/>
                  </a:cubicBezTo>
                  <a:cubicBezTo>
                    <a:pt x="821" y="1043"/>
                    <a:pt x="955" y="1067"/>
                    <a:pt x="1014" y="1065"/>
                  </a:cubicBezTo>
                  <a:cubicBezTo>
                    <a:pt x="1038" y="1063"/>
                    <a:pt x="1064" y="1068"/>
                    <a:pt x="1086" y="1059"/>
                  </a:cubicBezTo>
                  <a:cubicBezTo>
                    <a:pt x="1094" y="1056"/>
                    <a:pt x="1088" y="1042"/>
                    <a:pt x="1092" y="1035"/>
                  </a:cubicBezTo>
                  <a:cubicBezTo>
                    <a:pt x="1106" y="1008"/>
                    <a:pt x="1125" y="991"/>
                    <a:pt x="1134" y="963"/>
                  </a:cubicBezTo>
                  <a:cubicBezTo>
                    <a:pt x="1132" y="943"/>
                    <a:pt x="1134" y="922"/>
                    <a:pt x="1128" y="903"/>
                  </a:cubicBezTo>
                  <a:cubicBezTo>
                    <a:pt x="1124" y="889"/>
                    <a:pt x="1109" y="881"/>
                    <a:pt x="1104" y="867"/>
                  </a:cubicBezTo>
                  <a:cubicBezTo>
                    <a:pt x="1102" y="835"/>
                    <a:pt x="1098" y="803"/>
                    <a:pt x="1098" y="771"/>
                  </a:cubicBezTo>
                  <a:cubicBezTo>
                    <a:pt x="1098" y="636"/>
                    <a:pt x="1137" y="671"/>
                    <a:pt x="954" y="663"/>
                  </a:cubicBezTo>
                  <a:cubicBezTo>
                    <a:pt x="946" y="639"/>
                    <a:pt x="939" y="629"/>
                    <a:pt x="918" y="615"/>
                  </a:cubicBezTo>
                  <a:cubicBezTo>
                    <a:pt x="906" y="617"/>
                    <a:pt x="894" y="620"/>
                    <a:pt x="882" y="621"/>
                  </a:cubicBezTo>
                  <a:cubicBezTo>
                    <a:pt x="850" y="624"/>
                    <a:pt x="818" y="622"/>
                    <a:pt x="786" y="627"/>
                  </a:cubicBezTo>
                  <a:cubicBezTo>
                    <a:pt x="779" y="628"/>
                    <a:pt x="775" y="637"/>
                    <a:pt x="768" y="639"/>
                  </a:cubicBezTo>
                  <a:cubicBezTo>
                    <a:pt x="751" y="645"/>
                    <a:pt x="731" y="645"/>
                    <a:pt x="714" y="651"/>
                  </a:cubicBezTo>
                  <a:cubicBezTo>
                    <a:pt x="641" y="641"/>
                    <a:pt x="695" y="646"/>
                    <a:pt x="648" y="615"/>
                  </a:cubicBezTo>
                  <a:cubicBezTo>
                    <a:pt x="612" y="621"/>
                    <a:pt x="599" y="628"/>
                    <a:pt x="564" y="621"/>
                  </a:cubicBezTo>
                  <a:cubicBezTo>
                    <a:pt x="522" y="625"/>
                    <a:pt x="478" y="626"/>
                    <a:pt x="438" y="639"/>
                  </a:cubicBezTo>
                  <a:cubicBezTo>
                    <a:pt x="395" y="632"/>
                    <a:pt x="384" y="615"/>
                    <a:pt x="348" y="603"/>
                  </a:cubicBezTo>
                  <a:cubicBezTo>
                    <a:pt x="453" y="593"/>
                    <a:pt x="397" y="613"/>
                    <a:pt x="414" y="561"/>
                  </a:cubicBezTo>
                  <a:cubicBezTo>
                    <a:pt x="401" y="522"/>
                    <a:pt x="432" y="541"/>
                    <a:pt x="462" y="531"/>
                  </a:cubicBezTo>
                  <a:cubicBezTo>
                    <a:pt x="486" y="537"/>
                    <a:pt x="498" y="545"/>
                    <a:pt x="522" y="537"/>
                  </a:cubicBezTo>
                  <a:cubicBezTo>
                    <a:pt x="542" y="517"/>
                    <a:pt x="548" y="510"/>
                    <a:pt x="576" y="519"/>
                  </a:cubicBezTo>
                  <a:cubicBezTo>
                    <a:pt x="583" y="493"/>
                    <a:pt x="585" y="467"/>
                    <a:pt x="594" y="441"/>
                  </a:cubicBezTo>
                  <a:cubicBezTo>
                    <a:pt x="618" y="447"/>
                    <a:pt x="634" y="451"/>
                    <a:pt x="654" y="465"/>
                  </a:cubicBezTo>
                  <a:cubicBezTo>
                    <a:pt x="666" y="461"/>
                    <a:pt x="683" y="464"/>
                    <a:pt x="690" y="453"/>
                  </a:cubicBezTo>
                  <a:cubicBezTo>
                    <a:pt x="706" y="430"/>
                    <a:pt x="695" y="437"/>
                    <a:pt x="720" y="429"/>
                  </a:cubicBezTo>
                  <a:cubicBezTo>
                    <a:pt x="719" y="440"/>
                    <a:pt x="707" y="526"/>
                    <a:pt x="720" y="537"/>
                  </a:cubicBezTo>
                  <a:cubicBezTo>
                    <a:pt x="729" y="545"/>
                    <a:pt x="744" y="542"/>
                    <a:pt x="756" y="543"/>
                  </a:cubicBezTo>
                  <a:cubicBezTo>
                    <a:pt x="782" y="546"/>
                    <a:pt x="808" y="547"/>
                    <a:pt x="834" y="549"/>
                  </a:cubicBezTo>
                  <a:cubicBezTo>
                    <a:pt x="817" y="633"/>
                    <a:pt x="924" y="606"/>
                    <a:pt x="984" y="609"/>
                  </a:cubicBezTo>
                  <a:cubicBezTo>
                    <a:pt x="1008" y="601"/>
                    <a:pt x="1013" y="589"/>
                    <a:pt x="1038" y="597"/>
                  </a:cubicBezTo>
                  <a:cubicBezTo>
                    <a:pt x="1050" y="615"/>
                    <a:pt x="1062" y="633"/>
                    <a:pt x="1074" y="651"/>
                  </a:cubicBezTo>
                  <a:cubicBezTo>
                    <a:pt x="1074" y="652"/>
                    <a:pt x="1132" y="666"/>
                    <a:pt x="1146" y="669"/>
                  </a:cubicBezTo>
                  <a:cubicBezTo>
                    <a:pt x="1120" y="678"/>
                    <a:pt x="1117" y="699"/>
                    <a:pt x="1086" y="699"/>
                  </a:cubicBezTo>
                  <a:lnTo>
                    <a:pt x="1086" y="789"/>
                  </a:lnTo>
                  <a:cubicBezTo>
                    <a:pt x="1080" y="841"/>
                    <a:pt x="1083" y="846"/>
                    <a:pt x="1092" y="891"/>
                  </a:cubicBezTo>
                  <a:cubicBezTo>
                    <a:pt x="1072" y="952"/>
                    <a:pt x="1079" y="914"/>
                    <a:pt x="1086" y="1005"/>
                  </a:cubicBezTo>
                  <a:cubicBezTo>
                    <a:pt x="1083" y="1027"/>
                    <a:pt x="1074" y="1054"/>
                    <a:pt x="1074" y="1077"/>
                  </a:cubicBezTo>
                  <a:cubicBezTo>
                    <a:pt x="1362" y="1077"/>
                    <a:pt x="1650" y="1077"/>
                    <a:pt x="1938" y="1077"/>
                  </a:cubicBezTo>
                  <a:lnTo>
                    <a:pt x="1938" y="729"/>
                  </a:lnTo>
                  <a:cubicBezTo>
                    <a:pt x="1934" y="717"/>
                    <a:pt x="1938" y="698"/>
                    <a:pt x="1926" y="693"/>
                  </a:cubicBezTo>
                  <a:cubicBezTo>
                    <a:pt x="1894" y="680"/>
                    <a:pt x="1849" y="711"/>
                    <a:pt x="1818" y="717"/>
                  </a:cubicBezTo>
                  <a:cubicBezTo>
                    <a:pt x="1729" y="710"/>
                    <a:pt x="1715" y="705"/>
                    <a:pt x="1620" y="711"/>
                  </a:cubicBezTo>
                  <a:cubicBezTo>
                    <a:pt x="1551" y="720"/>
                    <a:pt x="1570" y="731"/>
                    <a:pt x="1494" y="723"/>
                  </a:cubicBezTo>
                  <a:cubicBezTo>
                    <a:pt x="1390" y="697"/>
                    <a:pt x="1292" y="692"/>
                    <a:pt x="1182" y="687"/>
                  </a:cubicBezTo>
                  <a:cubicBezTo>
                    <a:pt x="1158" y="684"/>
                    <a:pt x="1122" y="685"/>
                    <a:pt x="1128" y="663"/>
                  </a:cubicBezTo>
                  <a:cubicBezTo>
                    <a:pt x="1130" y="657"/>
                    <a:pt x="1140" y="659"/>
                    <a:pt x="1146" y="657"/>
                  </a:cubicBezTo>
                  <a:cubicBezTo>
                    <a:pt x="1183" y="662"/>
                    <a:pt x="1219" y="669"/>
                    <a:pt x="1254" y="681"/>
                  </a:cubicBezTo>
                  <a:cubicBezTo>
                    <a:pt x="1297" y="667"/>
                    <a:pt x="1291" y="671"/>
                    <a:pt x="1332" y="681"/>
                  </a:cubicBezTo>
                  <a:cubicBezTo>
                    <a:pt x="1382" y="671"/>
                    <a:pt x="1385" y="669"/>
                    <a:pt x="1446" y="675"/>
                  </a:cubicBezTo>
                  <a:cubicBezTo>
                    <a:pt x="1458" y="671"/>
                    <a:pt x="1470" y="667"/>
                    <a:pt x="1482" y="663"/>
                  </a:cubicBezTo>
                  <a:cubicBezTo>
                    <a:pt x="1488" y="661"/>
                    <a:pt x="1500" y="657"/>
                    <a:pt x="1500" y="657"/>
                  </a:cubicBezTo>
                  <a:cubicBezTo>
                    <a:pt x="1498" y="651"/>
                    <a:pt x="1498" y="643"/>
                    <a:pt x="1494" y="639"/>
                  </a:cubicBezTo>
                  <a:cubicBezTo>
                    <a:pt x="1484" y="629"/>
                    <a:pt x="1458" y="615"/>
                    <a:pt x="1458" y="615"/>
                  </a:cubicBezTo>
                  <a:cubicBezTo>
                    <a:pt x="1444" y="595"/>
                    <a:pt x="1414" y="575"/>
                    <a:pt x="1392" y="561"/>
                  </a:cubicBezTo>
                  <a:cubicBezTo>
                    <a:pt x="1384" y="549"/>
                    <a:pt x="1376" y="537"/>
                    <a:pt x="1368" y="525"/>
                  </a:cubicBezTo>
                  <a:cubicBezTo>
                    <a:pt x="1364" y="519"/>
                    <a:pt x="1356" y="507"/>
                    <a:pt x="1356" y="507"/>
                  </a:cubicBezTo>
                  <a:cubicBezTo>
                    <a:pt x="1381" y="470"/>
                    <a:pt x="1342" y="468"/>
                    <a:pt x="1326" y="435"/>
                  </a:cubicBezTo>
                  <a:cubicBezTo>
                    <a:pt x="1318" y="419"/>
                    <a:pt x="1318" y="398"/>
                    <a:pt x="1314" y="381"/>
                  </a:cubicBezTo>
                  <a:cubicBezTo>
                    <a:pt x="1307" y="348"/>
                    <a:pt x="1310" y="377"/>
                    <a:pt x="1296" y="345"/>
                  </a:cubicBezTo>
                  <a:cubicBezTo>
                    <a:pt x="1288" y="328"/>
                    <a:pt x="1284" y="309"/>
                    <a:pt x="1278" y="291"/>
                  </a:cubicBezTo>
                  <a:cubicBezTo>
                    <a:pt x="1276" y="284"/>
                    <a:pt x="1287" y="303"/>
                    <a:pt x="1290" y="309"/>
                  </a:cubicBezTo>
                  <a:cubicBezTo>
                    <a:pt x="1293" y="315"/>
                    <a:pt x="1292" y="323"/>
                    <a:pt x="1296" y="327"/>
                  </a:cubicBezTo>
                  <a:cubicBezTo>
                    <a:pt x="1306" y="337"/>
                    <a:pt x="1332" y="351"/>
                    <a:pt x="1332" y="351"/>
                  </a:cubicBezTo>
                  <a:cubicBezTo>
                    <a:pt x="1341" y="379"/>
                    <a:pt x="1349" y="403"/>
                    <a:pt x="1362" y="429"/>
                  </a:cubicBezTo>
                  <a:cubicBezTo>
                    <a:pt x="1374" y="453"/>
                    <a:pt x="1363" y="467"/>
                    <a:pt x="1392" y="477"/>
                  </a:cubicBezTo>
                  <a:cubicBezTo>
                    <a:pt x="1394" y="483"/>
                    <a:pt x="1394" y="490"/>
                    <a:pt x="1398" y="495"/>
                  </a:cubicBezTo>
                  <a:cubicBezTo>
                    <a:pt x="1403" y="501"/>
                    <a:pt x="1413" y="501"/>
                    <a:pt x="1416" y="507"/>
                  </a:cubicBezTo>
                  <a:cubicBezTo>
                    <a:pt x="1421" y="518"/>
                    <a:pt x="1417" y="532"/>
                    <a:pt x="1422" y="543"/>
                  </a:cubicBezTo>
                  <a:cubicBezTo>
                    <a:pt x="1428" y="554"/>
                    <a:pt x="1473" y="566"/>
                    <a:pt x="1476" y="567"/>
                  </a:cubicBezTo>
                  <a:cubicBezTo>
                    <a:pt x="1542" y="589"/>
                    <a:pt x="1442" y="554"/>
                    <a:pt x="1512" y="585"/>
                  </a:cubicBezTo>
                  <a:cubicBezTo>
                    <a:pt x="1524" y="590"/>
                    <a:pt x="1548" y="597"/>
                    <a:pt x="1548" y="597"/>
                  </a:cubicBezTo>
                  <a:cubicBezTo>
                    <a:pt x="1544" y="632"/>
                    <a:pt x="1530" y="654"/>
                    <a:pt x="1548" y="681"/>
                  </a:cubicBezTo>
                  <a:cubicBezTo>
                    <a:pt x="1581" y="673"/>
                    <a:pt x="1617" y="678"/>
                    <a:pt x="1650" y="669"/>
                  </a:cubicBezTo>
                  <a:cubicBezTo>
                    <a:pt x="1657" y="667"/>
                    <a:pt x="1657" y="656"/>
                    <a:pt x="1662" y="651"/>
                  </a:cubicBezTo>
                  <a:cubicBezTo>
                    <a:pt x="1667" y="646"/>
                    <a:pt x="1674" y="643"/>
                    <a:pt x="1680" y="639"/>
                  </a:cubicBezTo>
                  <a:cubicBezTo>
                    <a:pt x="1723" y="650"/>
                    <a:pt x="1708" y="659"/>
                    <a:pt x="1758" y="651"/>
                  </a:cubicBezTo>
                  <a:cubicBezTo>
                    <a:pt x="1720" y="595"/>
                    <a:pt x="1831" y="635"/>
                    <a:pt x="1854" y="639"/>
                  </a:cubicBezTo>
                  <a:cubicBezTo>
                    <a:pt x="1876" y="672"/>
                    <a:pt x="1884" y="687"/>
                    <a:pt x="1926" y="687"/>
                  </a:cubicBezTo>
                  <a:cubicBezTo>
                    <a:pt x="1920" y="117"/>
                    <a:pt x="2053" y="256"/>
                    <a:pt x="1908" y="111"/>
                  </a:cubicBezTo>
                  <a:cubicBezTo>
                    <a:pt x="1778" y="86"/>
                    <a:pt x="1794" y="79"/>
                    <a:pt x="1698" y="111"/>
                  </a:cubicBezTo>
                  <a:cubicBezTo>
                    <a:pt x="1705" y="131"/>
                    <a:pt x="1728" y="165"/>
                    <a:pt x="1728" y="165"/>
                  </a:cubicBezTo>
                  <a:cubicBezTo>
                    <a:pt x="1723" y="168"/>
                    <a:pt x="1695" y="184"/>
                    <a:pt x="1698" y="195"/>
                  </a:cubicBezTo>
                  <a:cubicBezTo>
                    <a:pt x="1700" y="201"/>
                    <a:pt x="1710" y="198"/>
                    <a:pt x="1716" y="201"/>
                  </a:cubicBezTo>
                  <a:cubicBezTo>
                    <a:pt x="1735" y="210"/>
                    <a:pt x="1780" y="223"/>
                    <a:pt x="1794" y="237"/>
                  </a:cubicBezTo>
                  <a:cubicBezTo>
                    <a:pt x="1798" y="241"/>
                    <a:pt x="1782" y="233"/>
                    <a:pt x="1776" y="231"/>
                  </a:cubicBezTo>
                  <a:cubicBezTo>
                    <a:pt x="1762" y="272"/>
                    <a:pt x="1783" y="226"/>
                    <a:pt x="1740" y="255"/>
                  </a:cubicBezTo>
                  <a:cubicBezTo>
                    <a:pt x="1735" y="259"/>
                    <a:pt x="1739" y="269"/>
                    <a:pt x="1734" y="273"/>
                  </a:cubicBezTo>
                  <a:cubicBezTo>
                    <a:pt x="1726" y="279"/>
                    <a:pt x="1714" y="277"/>
                    <a:pt x="1704" y="279"/>
                  </a:cubicBezTo>
                  <a:cubicBezTo>
                    <a:pt x="1697" y="313"/>
                    <a:pt x="1694" y="316"/>
                    <a:pt x="1662" y="327"/>
                  </a:cubicBezTo>
                  <a:cubicBezTo>
                    <a:pt x="1658" y="333"/>
                    <a:pt x="1656" y="348"/>
                    <a:pt x="1650" y="345"/>
                  </a:cubicBezTo>
                  <a:cubicBezTo>
                    <a:pt x="1637" y="339"/>
                    <a:pt x="1634" y="321"/>
                    <a:pt x="1626" y="309"/>
                  </a:cubicBezTo>
                  <a:cubicBezTo>
                    <a:pt x="1622" y="303"/>
                    <a:pt x="1614" y="291"/>
                    <a:pt x="1614" y="291"/>
                  </a:cubicBezTo>
                  <a:cubicBezTo>
                    <a:pt x="1618" y="285"/>
                    <a:pt x="1620" y="277"/>
                    <a:pt x="1626" y="273"/>
                  </a:cubicBezTo>
                  <a:cubicBezTo>
                    <a:pt x="1637" y="266"/>
                    <a:pt x="1662" y="261"/>
                    <a:pt x="1662" y="261"/>
                  </a:cubicBezTo>
                  <a:cubicBezTo>
                    <a:pt x="1664" y="255"/>
                    <a:pt x="1670" y="249"/>
                    <a:pt x="1668" y="243"/>
                  </a:cubicBezTo>
                  <a:cubicBezTo>
                    <a:pt x="1663" y="229"/>
                    <a:pt x="1644" y="207"/>
                    <a:pt x="1644" y="207"/>
                  </a:cubicBezTo>
                  <a:cubicBezTo>
                    <a:pt x="1658" y="164"/>
                    <a:pt x="1645" y="178"/>
                    <a:pt x="1674" y="159"/>
                  </a:cubicBezTo>
                  <a:cubicBezTo>
                    <a:pt x="1684" y="130"/>
                    <a:pt x="1672" y="116"/>
                    <a:pt x="1704" y="105"/>
                  </a:cubicBezTo>
                  <a:cubicBezTo>
                    <a:pt x="1691" y="67"/>
                    <a:pt x="1664" y="83"/>
                    <a:pt x="1626" y="87"/>
                  </a:cubicBezTo>
                  <a:cubicBezTo>
                    <a:pt x="1568" y="126"/>
                    <a:pt x="1352" y="67"/>
                    <a:pt x="1440" y="111"/>
                  </a:cubicBezTo>
                  <a:cubicBezTo>
                    <a:pt x="1487" y="134"/>
                    <a:pt x="1431" y="114"/>
                    <a:pt x="1476" y="129"/>
                  </a:cubicBezTo>
                  <a:cubicBezTo>
                    <a:pt x="1472" y="135"/>
                    <a:pt x="1470" y="142"/>
                    <a:pt x="1464" y="147"/>
                  </a:cubicBezTo>
                  <a:cubicBezTo>
                    <a:pt x="1459" y="151"/>
                    <a:pt x="1449" y="147"/>
                    <a:pt x="1446" y="153"/>
                  </a:cubicBezTo>
                  <a:cubicBezTo>
                    <a:pt x="1431" y="184"/>
                    <a:pt x="1560" y="182"/>
                    <a:pt x="1566" y="183"/>
                  </a:cubicBezTo>
                  <a:cubicBezTo>
                    <a:pt x="1533" y="194"/>
                    <a:pt x="1497" y="190"/>
                    <a:pt x="1464" y="201"/>
                  </a:cubicBezTo>
                  <a:cubicBezTo>
                    <a:pt x="1345" y="194"/>
                    <a:pt x="1367" y="218"/>
                    <a:pt x="1380" y="141"/>
                  </a:cubicBezTo>
                  <a:cubicBezTo>
                    <a:pt x="1358" y="134"/>
                    <a:pt x="1336" y="130"/>
                    <a:pt x="1314" y="123"/>
                  </a:cubicBezTo>
                  <a:cubicBezTo>
                    <a:pt x="1310" y="117"/>
                    <a:pt x="1308" y="110"/>
                    <a:pt x="1302" y="105"/>
                  </a:cubicBezTo>
                  <a:cubicBezTo>
                    <a:pt x="1297" y="101"/>
                    <a:pt x="1284" y="105"/>
                    <a:pt x="1284" y="99"/>
                  </a:cubicBezTo>
                  <a:cubicBezTo>
                    <a:pt x="1284" y="75"/>
                    <a:pt x="1357" y="66"/>
                    <a:pt x="1374" y="63"/>
                  </a:cubicBezTo>
                  <a:cubicBezTo>
                    <a:pt x="1360" y="42"/>
                    <a:pt x="1350" y="35"/>
                    <a:pt x="1326" y="27"/>
                  </a:cubicBezTo>
                  <a:cubicBezTo>
                    <a:pt x="1262" y="30"/>
                    <a:pt x="1183" y="0"/>
                    <a:pt x="1206" y="69"/>
                  </a:cubicBezTo>
                  <a:cubicBezTo>
                    <a:pt x="1190" y="80"/>
                    <a:pt x="1152" y="93"/>
                    <a:pt x="1152" y="93"/>
                  </a:cubicBezTo>
                  <a:cubicBezTo>
                    <a:pt x="1148" y="99"/>
                    <a:pt x="1139" y="104"/>
                    <a:pt x="1140" y="111"/>
                  </a:cubicBezTo>
                  <a:cubicBezTo>
                    <a:pt x="1147" y="146"/>
                    <a:pt x="1184" y="97"/>
                    <a:pt x="1140" y="141"/>
                  </a:cubicBezTo>
                  <a:cubicBezTo>
                    <a:pt x="1149" y="168"/>
                    <a:pt x="1159" y="164"/>
                    <a:pt x="1182" y="177"/>
                  </a:cubicBezTo>
                  <a:cubicBezTo>
                    <a:pt x="1195" y="184"/>
                    <a:pt x="1206" y="193"/>
                    <a:pt x="1218" y="201"/>
                  </a:cubicBezTo>
                  <a:cubicBezTo>
                    <a:pt x="1224" y="205"/>
                    <a:pt x="1236" y="213"/>
                    <a:pt x="1236" y="213"/>
                  </a:cubicBezTo>
                  <a:cubicBezTo>
                    <a:pt x="1245" y="241"/>
                    <a:pt x="1261" y="237"/>
                    <a:pt x="1290" y="243"/>
                  </a:cubicBezTo>
                  <a:cubicBezTo>
                    <a:pt x="1299" y="278"/>
                    <a:pt x="1321" y="276"/>
                    <a:pt x="1290" y="297"/>
                  </a:cubicBezTo>
                  <a:cubicBezTo>
                    <a:pt x="1266" y="295"/>
                    <a:pt x="1240" y="302"/>
                    <a:pt x="1218" y="291"/>
                  </a:cubicBezTo>
                  <a:cubicBezTo>
                    <a:pt x="1207" y="285"/>
                    <a:pt x="1218" y="259"/>
                    <a:pt x="1206" y="255"/>
                  </a:cubicBezTo>
                  <a:cubicBezTo>
                    <a:pt x="1173" y="244"/>
                    <a:pt x="1194" y="250"/>
                    <a:pt x="1140" y="243"/>
                  </a:cubicBezTo>
                  <a:cubicBezTo>
                    <a:pt x="1119" y="236"/>
                    <a:pt x="1102" y="229"/>
                    <a:pt x="1092" y="207"/>
                  </a:cubicBezTo>
                  <a:cubicBezTo>
                    <a:pt x="1087" y="195"/>
                    <a:pt x="1084" y="183"/>
                    <a:pt x="1080" y="171"/>
                  </a:cubicBezTo>
                  <a:cubicBezTo>
                    <a:pt x="1078" y="165"/>
                    <a:pt x="1074" y="153"/>
                    <a:pt x="1074" y="153"/>
                  </a:cubicBezTo>
                  <a:cubicBezTo>
                    <a:pt x="1100" y="144"/>
                    <a:pt x="1100" y="136"/>
                    <a:pt x="1092" y="111"/>
                  </a:cubicBezTo>
                  <a:cubicBezTo>
                    <a:pt x="1011" y="115"/>
                    <a:pt x="932" y="124"/>
                    <a:pt x="852" y="135"/>
                  </a:cubicBezTo>
                  <a:cubicBezTo>
                    <a:pt x="838" y="176"/>
                    <a:pt x="858" y="135"/>
                    <a:pt x="792" y="159"/>
                  </a:cubicBezTo>
                  <a:cubicBezTo>
                    <a:pt x="783" y="162"/>
                    <a:pt x="776" y="188"/>
                    <a:pt x="774" y="195"/>
                  </a:cubicBezTo>
                  <a:cubicBezTo>
                    <a:pt x="776" y="203"/>
                    <a:pt x="775" y="213"/>
                    <a:pt x="780" y="219"/>
                  </a:cubicBezTo>
                  <a:cubicBezTo>
                    <a:pt x="784" y="224"/>
                    <a:pt x="802" y="221"/>
                    <a:pt x="798" y="225"/>
                  </a:cubicBezTo>
                  <a:cubicBezTo>
                    <a:pt x="789" y="234"/>
                    <a:pt x="762" y="237"/>
                    <a:pt x="762" y="237"/>
                  </a:cubicBezTo>
                  <a:cubicBezTo>
                    <a:pt x="755" y="257"/>
                    <a:pt x="745" y="271"/>
                    <a:pt x="738" y="291"/>
                  </a:cubicBezTo>
                  <a:cubicBezTo>
                    <a:pt x="740" y="297"/>
                    <a:pt x="740" y="305"/>
                    <a:pt x="744" y="309"/>
                  </a:cubicBezTo>
                  <a:cubicBezTo>
                    <a:pt x="748" y="313"/>
                    <a:pt x="759" y="309"/>
                    <a:pt x="762" y="315"/>
                  </a:cubicBezTo>
                  <a:cubicBezTo>
                    <a:pt x="771" y="333"/>
                    <a:pt x="745" y="337"/>
                    <a:pt x="738" y="339"/>
                  </a:cubicBezTo>
                  <a:cubicBezTo>
                    <a:pt x="732" y="365"/>
                    <a:pt x="718" y="374"/>
                    <a:pt x="726" y="399"/>
                  </a:cubicBezTo>
                  <a:cubicBezTo>
                    <a:pt x="715" y="431"/>
                    <a:pt x="707" y="409"/>
                    <a:pt x="696" y="441"/>
                  </a:cubicBezTo>
                  <a:cubicBezTo>
                    <a:pt x="694" y="457"/>
                    <a:pt x="700" y="477"/>
                    <a:pt x="690" y="489"/>
                  </a:cubicBezTo>
                  <a:cubicBezTo>
                    <a:pt x="666" y="517"/>
                    <a:pt x="656" y="471"/>
                    <a:pt x="654" y="465"/>
                  </a:cubicBezTo>
                  <a:cubicBezTo>
                    <a:pt x="662" y="442"/>
                    <a:pt x="668" y="428"/>
                    <a:pt x="660" y="405"/>
                  </a:cubicBezTo>
                  <a:cubicBezTo>
                    <a:pt x="674" y="364"/>
                    <a:pt x="639" y="359"/>
                    <a:pt x="606" y="351"/>
                  </a:cubicBezTo>
                  <a:cubicBezTo>
                    <a:pt x="608" y="345"/>
                    <a:pt x="615" y="339"/>
                    <a:pt x="612" y="333"/>
                  </a:cubicBezTo>
                  <a:cubicBezTo>
                    <a:pt x="605" y="319"/>
                    <a:pt x="571" y="335"/>
                    <a:pt x="612" y="321"/>
                  </a:cubicBezTo>
                  <a:cubicBezTo>
                    <a:pt x="615" y="302"/>
                    <a:pt x="622" y="241"/>
                    <a:pt x="630" y="225"/>
                  </a:cubicBezTo>
                  <a:cubicBezTo>
                    <a:pt x="633" y="219"/>
                    <a:pt x="642" y="222"/>
                    <a:pt x="648" y="219"/>
                  </a:cubicBezTo>
                  <a:cubicBezTo>
                    <a:pt x="661" y="212"/>
                    <a:pt x="684" y="195"/>
                    <a:pt x="684" y="195"/>
                  </a:cubicBezTo>
                  <a:cubicBezTo>
                    <a:pt x="692" y="183"/>
                    <a:pt x="700" y="171"/>
                    <a:pt x="708" y="159"/>
                  </a:cubicBezTo>
                  <a:cubicBezTo>
                    <a:pt x="714" y="150"/>
                    <a:pt x="680" y="130"/>
                    <a:pt x="678" y="129"/>
                  </a:cubicBezTo>
                  <a:cubicBezTo>
                    <a:pt x="657" y="119"/>
                    <a:pt x="643" y="123"/>
                    <a:pt x="618" y="123"/>
                  </a:cubicBezTo>
                  <a:cubicBezTo>
                    <a:pt x="566" y="115"/>
                    <a:pt x="515" y="101"/>
                    <a:pt x="462" y="99"/>
                  </a:cubicBezTo>
                  <a:cubicBezTo>
                    <a:pt x="455" y="99"/>
                    <a:pt x="476" y="110"/>
                    <a:pt x="474" y="117"/>
                  </a:cubicBezTo>
                  <a:cubicBezTo>
                    <a:pt x="471" y="130"/>
                    <a:pt x="449" y="128"/>
                    <a:pt x="438" y="135"/>
                  </a:cubicBezTo>
                  <a:cubicBezTo>
                    <a:pt x="454" y="159"/>
                    <a:pt x="457" y="179"/>
                    <a:pt x="426" y="189"/>
                  </a:cubicBezTo>
                  <a:cubicBezTo>
                    <a:pt x="379" y="182"/>
                    <a:pt x="331" y="186"/>
                    <a:pt x="288" y="165"/>
                  </a:cubicBezTo>
                  <a:cubicBezTo>
                    <a:pt x="266" y="167"/>
                    <a:pt x="239" y="157"/>
                    <a:pt x="222" y="171"/>
                  </a:cubicBezTo>
                  <a:cubicBezTo>
                    <a:pt x="212" y="179"/>
                    <a:pt x="234" y="207"/>
                    <a:pt x="234" y="207"/>
                  </a:cubicBezTo>
                  <a:cubicBezTo>
                    <a:pt x="209" y="223"/>
                    <a:pt x="203" y="226"/>
                    <a:pt x="174" y="219"/>
                  </a:cubicBezTo>
                  <a:cubicBezTo>
                    <a:pt x="160" y="198"/>
                    <a:pt x="154" y="190"/>
                    <a:pt x="162" y="165"/>
                  </a:cubicBezTo>
                  <a:cubicBezTo>
                    <a:pt x="148" y="122"/>
                    <a:pt x="117" y="133"/>
                    <a:pt x="72" y="129"/>
                  </a:cubicBezTo>
                  <a:cubicBezTo>
                    <a:pt x="64" y="126"/>
                    <a:pt x="0" y="98"/>
                    <a:pt x="0" y="129"/>
                  </a:cubicBezTo>
                  <a:close/>
                </a:path>
              </a:pathLst>
            </a:custGeom>
            <a:pattFill prst="horzBrick">
              <a:fgClr>
                <a:schemeClr val="bg2"/>
              </a:fgClr>
              <a:bgClr>
                <a:srgbClr val="B2B2B2"/>
              </a:bgClr>
            </a:pattFill>
            <a:ln w="12700" cap="flat" cmpd="sng">
              <a:noFill/>
              <a:prstDash val="solid"/>
              <a:round/>
              <a:headEnd type="none" w="med" len="med"/>
              <a:tailEnd type="none" w="med" len="med"/>
            </a:ln>
            <a:effectLst/>
          </p:spPr>
          <p:txBody>
            <a:bodyPr/>
            <a:lstStyle/>
            <a:p>
              <a:endParaRPr lang="en-US"/>
            </a:p>
          </p:txBody>
        </p:sp>
        <p:sp>
          <p:nvSpPr>
            <p:cNvPr id="268332" name="Freeform 44"/>
            <p:cNvSpPr>
              <a:spLocks/>
            </p:cNvSpPr>
            <p:nvPr/>
          </p:nvSpPr>
          <p:spPr bwMode="auto">
            <a:xfrm>
              <a:off x="5715000" y="3048000"/>
              <a:ext cx="3200400" cy="1144589"/>
            </a:xfrm>
            <a:custGeom>
              <a:avLst/>
              <a:gdLst/>
              <a:ahLst/>
              <a:cxnLst>
                <a:cxn ang="0">
                  <a:pos x="0" y="0"/>
                </a:cxn>
                <a:cxn ang="0">
                  <a:pos x="1673" y="0"/>
                </a:cxn>
                <a:cxn ang="0">
                  <a:pos x="1673" y="493"/>
                </a:cxn>
                <a:cxn ang="0">
                  <a:pos x="1207" y="429"/>
                </a:cxn>
                <a:cxn ang="0">
                  <a:pos x="0" y="0"/>
                </a:cxn>
              </a:cxnLst>
              <a:rect l="0" t="0" r="r" b="b"/>
              <a:pathLst>
                <a:path w="1673" h="493">
                  <a:moveTo>
                    <a:pt x="0" y="0"/>
                  </a:moveTo>
                  <a:lnTo>
                    <a:pt x="1673" y="0"/>
                  </a:lnTo>
                  <a:lnTo>
                    <a:pt x="1673" y="493"/>
                  </a:lnTo>
                  <a:lnTo>
                    <a:pt x="1207" y="429"/>
                  </a:lnTo>
                  <a:lnTo>
                    <a:pt x="0" y="0"/>
                  </a:lnTo>
                  <a:close/>
                </a:path>
              </a:pathLst>
            </a:custGeom>
            <a:solidFill>
              <a:schemeClr val="accent1"/>
            </a:solidFill>
            <a:ln w="12700" cap="flat" cmpd="sng">
              <a:noFill/>
              <a:prstDash val="solid"/>
              <a:round/>
              <a:headEnd/>
              <a:tailEnd/>
            </a:ln>
            <a:effectLst/>
          </p:spPr>
          <p:txBody>
            <a:bodyPr/>
            <a:lstStyle/>
            <a:p>
              <a:endParaRPr lang="en-US"/>
            </a:p>
          </p:txBody>
        </p:sp>
        <p:sp>
          <p:nvSpPr>
            <p:cNvPr id="268333" name="Text Box 45"/>
            <p:cNvSpPr txBox="1">
              <a:spLocks noChangeArrowheads="1"/>
            </p:cNvSpPr>
            <p:nvPr/>
          </p:nvSpPr>
          <p:spPr bwMode="auto">
            <a:xfrm>
              <a:off x="7802563" y="3392488"/>
              <a:ext cx="1065212" cy="400087"/>
            </a:xfrm>
            <a:prstGeom prst="rect">
              <a:avLst/>
            </a:prstGeom>
            <a:noFill/>
            <a:ln w="12700">
              <a:noFill/>
              <a:miter lim="800000"/>
              <a:headEnd/>
              <a:tailEnd/>
            </a:ln>
            <a:effectLst/>
          </p:spPr>
          <p:txBody>
            <a:bodyPr lIns="91417" tIns="45709" rIns="91417" bIns="45709">
              <a:spAutoFit/>
            </a:bodyPr>
            <a:lstStyle/>
            <a:p>
              <a:pPr eaLnBrk="0" hangingPunct="0">
                <a:spcBef>
                  <a:spcPct val="50000"/>
                </a:spcBef>
              </a:pPr>
              <a:r>
                <a:rPr lang="pt-BR" sz="2000" smtClean="0">
                  <a:latin typeface="+mn-lt"/>
                </a:rPr>
                <a:t>Lago</a:t>
              </a:r>
              <a:endParaRPr lang="pt-BR" sz="2000">
                <a:latin typeface="+mn-lt"/>
              </a:endParaRPr>
            </a:p>
          </p:txBody>
        </p:sp>
        <p:sp>
          <p:nvSpPr>
            <p:cNvPr id="268334" name="Freeform 46" descr="Brown marble"/>
            <p:cNvSpPr>
              <a:spLocks/>
            </p:cNvSpPr>
            <p:nvPr/>
          </p:nvSpPr>
          <p:spPr bwMode="auto">
            <a:xfrm>
              <a:off x="6035040" y="4434840"/>
              <a:ext cx="1066800" cy="1066800"/>
            </a:xfrm>
            <a:custGeom>
              <a:avLst/>
              <a:gdLst/>
              <a:ahLst/>
              <a:cxnLst>
                <a:cxn ang="0">
                  <a:pos x="0" y="94"/>
                </a:cxn>
                <a:cxn ang="0">
                  <a:pos x="24" y="130"/>
                </a:cxn>
                <a:cxn ang="0">
                  <a:pos x="30" y="148"/>
                </a:cxn>
                <a:cxn ang="0">
                  <a:pos x="156" y="298"/>
                </a:cxn>
                <a:cxn ang="0">
                  <a:pos x="210" y="418"/>
                </a:cxn>
                <a:cxn ang="0">
                  <a:pos x="270" y="412"/>
                </a:cxn>
                <a:cxn ang="0">
                  <a:pos x="306" y="322"/>
                </a:cxn>
                <a:cxn ang="0">
                  <a:pos x="486" y="58"/>
                </a:cxn>
                <a:cxn ang="0">
                  <a:pos x="438" y="46"/>
                </a:cxn>
                <a:cxn ang="0">
                  <a:pos x="396" y="28"/>
                </a:cxn>
                <a:cxn ang="0">
                  <a:pos x="162" y="16"/>
                </a:cxn>
                <a:cxn ang="0">
                  <a:pos x="42" y="76"/>
                </a:cxn>
                <a:cxn ang="0">
                  <a:pos x="30" y="94"/>
                </a:cxn>
                <a:cxn ang="0">
                  <a:pos x="0" y="94"/>
                </a:cxn>
              </a:cxnLst>
              <a:rect l="0" t="0" r="r" b="b"/>
              <a:pathLst>
                <a:path w="493" h="418">
                  <a:moveTo>
                    <a:pt x="0" y="94"/>
                  </a:moveTo>
                  <a:cubicBezTo>
                    <a:pt x="29" y="104"/>
                    <a:pt x="15" y="93"/>
                    <a:pt x="24" y="130"/>
                  </a:cubicBezTo>
                  <a:cubicBezTo>
                    <a:pt x="26" y="136"/>
                    <a:pt x="30" y="148"/>
                    <a:pt x="30" y="148"/>
                  </a:cubicBezTo>
                  <a:cubicBezTo>
                    <a:pt x="72" y="198"/>
                    <a:pt x="119" y="244"/>
                    <a:pt x="156" y="298"/>
                  </a:cubicBezTo>
                  <a:cubicBezTo>
                    <a:pt x="185" y="339"/>
                    <a:pt x="150" y="398"/>
                    <a:pt x="210" y="418"/>
                  </a:cubicBezTo>
                  <a:cubicBezTo>
                    <a:pt x="266" y="412"/>
                    <a:pt x="246" y="412"/>
                    <a:pt x="270" y="412"/>
                  </a:cubicBezTo>
                  <a:cubicBezTo>
                    <a:pt x="306" y="376"/>
                    <a:pt x="306" y="371"/>
                    <a:pt x="306" y="322"/>
                  </a:cubicBezTo>
                  <a:cubicBezTo>
                    <a:pt x="366" y="234"/>
                    <a:pt x="440" y="154"/>
                    <a:pt x="486" y="58"/>
                  </a:cubicBezTo>
                  <a:cubicBezTo>
                    <a:pt x="493" y="43"/>
                    <a:pt x="454" y="51"/>
                    <a:pt x="438" y="46"/>
                  </a:cubicBezTo>
                  <a:cubicBezTo>
                    <a:pt x="424" y="41"/>
                    <a:pt x="411" y="31"/>
                    <a:pt x="396" y="28"/>
                  </a:cubicBezTo>
                  <a:cubicBezTo>
                    <a:pt x="319" y="14"/>
                    <a:pt x="240" y="19"/>
                    <a:pt x="162" y="16"/>
                  </a:cubicBezTo>
                  <a:cubicBezTo>
                    <a:pt x="113" y="0"/>
                    <a:pt x="74" y="44"/>
                    <a:pt x="42" y="76"/>
                  </a:cubicBezTo>
                  <a:cubicBezTo>
                    <a:pt x="37" y="81"/>
                    <a:pt x="37" y="91"/>
                    <a:pt x="30" y="94"/>
                  </a:cubicBezTo>
                  <a:cubicBezTo>
                    <a:pt x="21" y="98"/>
                    <a:pt x="10" y="94"/>
                    <a:pt x="0" y="94"/>
                  </a:cubicBezTo>
                  <a:close/>
                </a:path>
              </a:pathLst>
            </a:custGeom>
            <a:blipFill dpi="0" rotWithShape="1">
              <a:blip r:embed="rId4" cstate="print"/>
              <a:srcRect/>
              <a:tile tx="0" ty="0" sx="100000" sy="100000" flip="none" algn="tl"/>
            </a:blipFill>
            <a:ln w="31750" cap="flat" cmpd="sng">
              <a:noFill/>
              <a:prstDash val="solid"/>
              <a:round/>
              <a:headEnd type="none" w="med" len="med"/>
              <a:tailEnd type="none" w="med" len="med"/>
            </a:ln>
            <a:effectLst/>
          </p:spPr>
          <p:txBody>
            <a:bodyPr/>
            <a:lstStyle/>
            <a:p>
              <a:endParaRPr lang="en-US"/>
            </a:p>
          </p:txBody>
        </p:sp>
        <p:sp>
          <p:nvSpPr>
            <p:cNvPr id="268336" name="Freeform 48"/>
            <p:cNvSpPr>
              <a:spLocks/>
            </p:cNvSpPr>
            <p:nvPr/>
          </p:nvSpPr>
          <p:spPr bwMode="auto">
            <a:xfrm>
              <a:off x="219076" y="6054725"/>
              <a:ext cx="7248525" cy="207963"/>
            </a:xfrm>
            <a:custGeom>
              <a:avLst/>
              <a:gdLst/>
              <a:ahLst/>
              <a:cxnLst>
                <a:cxn ang="0">
                  <a:pos x="0" y="2"/>
                </a:cxn>
                <a:cxn ang="0">
                  <a:pos x="432" y="20"/>
                </a:cxn>
                <a:cxn ang="0">
                  <a:pos x="678" y="80"/>
                </a:cxn>
                <a:cxn ang="0">
                  <a:pos x="858" y="116"/>
                </a:cxn>
                <a:cxn ang="0">
                  <a:pos x="996" y="110"/>
                </a:cxn>
                <a:cxn ang="0">
                  <a:pos x="1170" y="74"/>
                </a:cxn>
                <a:cxn ang="0">
                  <a:pos x="1968" y="116"/>
                </a:cxn>
                <a:cxn ang="0">
                  <a:pos x="2556" y="98"/>
                </a:cxn>
                <a:cxn ang="0">
                  <a:pos x="3108" y="104"/>
                </a:cxn>
                <a:cxn ang="0">
                  <a:pos x="3516" y="98"/>
                </a:cxn>
                <a:cxn ang="0">
                  <a:pos x="3948" y="104"/>
                </a:cxn>
                <a:cxn ang="0">
                  <a:pos x="3996" y="116"/>
                </a:cxn>
                <a:cxn ang="0">
                  <a:pos x="4452" y="98"/>
                </a:cxn>
                <a:cxn ang="0">
                  <a:pos x="4566" y="98"/>
                </a:cxn>
              </a:cxnLst>
              <a:rect l="0" t="0" r="r" b="b"/>
              <a:pathLst>
                <a:path w="4566" h="131">
                  <a:moveTo>
                    <a:pt x="0" y="2"/>
                  </a:moveTo>
                  <a:cubicBezTo>
                    <a:pt x="143" y="8"/>
                    <a:pt x="290" y="0"/>
                    <a:pt x="432" y="20"/>
                  </a:cubicBezTo>
                  <a:cubicBezTo>
                    <a:pt x="524" y="81"/>
                    <a:pt x="554" y="75"/>
                    <a:pt x="678" y="80"/>
                  </a:cubicBezTo>
                  <a:cubicBezTo>
                    <a:pt x="738" y="95"/>
                    <a:pt x="796" y="108"/>
                    <a:pt x="858" y="116"/>
                  </a:cubicBezTo>
                  <a:cubicBezTo>
                    <a:pt x="904" y="114"/>
                    <a:pt x="950" y="113"/>
                    <a:pt x="996" y="110"/>
                  </a:cubicBezTo>
                  <a:cubicBezTo>
                    <a:pt x="1054" y="106"/>
                    <a:pt x="1112" y="81"/>
                    <a:pt x="1170" y="74"/>
                  </a:cubicBezTo>
                  <a:cubicBezTo>
                    <a:pt x="1543" y="78"/>
                    <a:pt x="1685" y="59"/>
                    <a:pt x="1968" y="116"/>
                  </a:cubicBezTo>
                  <a:cubicBezTo>
                    <a:pt x="2096" y="113"/>
                    <a:pt x="2456" y="131"/>
                    <a:pt x="2556" y="98"/>
                  </a:cubicBezTo>
                  <a:cubicBezTo>
                    <a:pt x="2745" y="102"/>
                    <a:pt x="2921" y="111"/>
                    <a:pt x="3108" y="104"/>
                  </a:cubicBezTo>
                  <a:cubicBezTo>
                    <a:pt x="3244" y="115"/>
                    <a:pt x="3380" y="112"/>
                    <a:pt x="3516" y="98"/>
                  </a:cubicBezTo>
                  <a:cubicBezTo>
                    <a:pt x="3660" y="100"/>
                    <a:pt x="3804" y="99"/>
                    <a:pt x="3948" y="104"/>
                  </a:cubicBezTo>
                  <a:cubicBezTo>
                    <a:pt x="3964" y="105"/>
                    <a:pt x="3996" y="116"/>
                    <a:pt x="3996" y="116"/>
                  </a:cubicBezTo>
                  <a:cubicBezTo>
                    <a:pt x="4148" y="112"/>
                    <a:pt x="4300" y="108"/>
                    <a:pt x="4452" y="98"/>
                  </a:cubicBezTo>
                  <a:cubicBezTo>
                    <a:pt x="4493" y="105"/>
                    <a:pt x="4522" y="98"/>
                    <a:pt x="4566" y="98"/>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42" name="Freeform 54"/>
            <p:cNvSpPr>
              <a:spLocks/>
            </p:cNvSpPr>
            <p:nvPr/>
          </p:nvSpPr>
          <p:spPr bwMode="auto">
            <a:xfrm>
              <a:off x="247650" y="5794376"/>
              <a:ext cx="3105151" cy="111125"/>
            </a:xfrm>
            <a:custGeom>
              <a:avLst/>
              <a:gdLst/>
              <a:ahLst/>
              <a:cxnLst>
                <a:cxn ang="0">
                  <a:pos x="0" y="34"/>
                </a:cxn>
                <a:cxn ang="0">
                  <a:pos x="162" y="70"/>
                </a:cxn>
                <a:cxn ang="0">
                  <a:pos x="330" y="58"/>
                </a:cxn>
                <a:cxn ang="0">
                  <a:pos x="366" y="40"/>
                </a:cxn>
                <a:cxn ang="0">
                  <a:pos x="558" y="34"/>
                </a:cxn>
                <a:cxn ang="0">
                  <a:pos x="1164" y="40"/>
                </a:cxn>
                <a:cxn ang="0">
                  <a:pos x="1314" y="28"/>
                </a:cxn>
                <a:cxn ang="0">
                  <a:pos x="1350" y="16"/>
                </a:cxn>
                <a:cxn ang="0">
                  <a:pos x="1368" y="10"/>
                </a:cxn>
                <a:cxn ang="0">
                  <a:pos x="1638" y="22"/>
                </a:cxn>
                <a:cxn ang="0">
                  <a:pos x="1692" y="40"/>
                </a:cxn>
                <a:cxn ang="0">
                  <a:pos x="1956" y="64"/>
                </a:cxn>
              </a:cxnLst>
              <a:rect l="0" t="0" r="r" b="b"/>
              <a:pathLst>
                <a:path w="1956" h="70">
                  <a:moveTo>
                    <a:pt x="0" y="34"/>
                  </a:moveTo>
                  <a:cubicBezTo>
                    <a:pt x="54" y="44"/>
                    <a:pt x="111" y="49"/>
                    <a:pt x="162" y="70"/>
                  </a:cubicBezTo>
                  <a:cubicBezTo>
                    <a:pt x="164" y="70"/>
                    <a:pt x="321" y="60"/>
                    <a:pt x="330" y="58"/>
                  </a:cubicBezTo>
                  <a:cubicBezTo>
                    <a:pt x="379" y="49"/>
                    <a:pt x="319" y="43"/>
                    <a:pt x="366" y="40"/>
                  </a:cubicBezTo>
                  <a:cubicBezTo>
                    <a:pt x="430" y="36"/>
                    <a:pt x="494" y="36"/>
                    <a:pt x="558" y="34"/>
                  </a:cubicBezTo>
                  <a:cubicBezTo>
                    <a:pt x="757" y="1"/>
                    <a:pt x="966" y="0"/>
                    <a:pt x="1164" y="40"/>
                  </a:cubicBezTo>
                  <a:cubicBezTo>
                    <a:pt x="1205" y="38"/>
                    <a:pt x="1267" y="41"/>
                    <a:pt x="1314" y="28"/>
                  </a:cubicBezTo>
                  <a:cubicBezTo>
                    <a:pt x="1326" y="25"/>
                    <a:pt x="1338" y="20"/>
                    <a:pt x="1350" y="16"/>
                  </a:cubicBezTo>
                  <a:cubicBezTo>
                    <a:pt x="1356" y="14"/>
                    <a:pt x="1368" y="10"/>
                    <a:pt x="1368" y="10"/>
                  </a:cubicBezTo>
                  <a:cubicBezTo>
                    <a:pt x="1458" y="13"/>
                    <a:pt x="1549" y="9"/>
                    <a:pt x="1638" y="22"/>
                  </a:cubicBezTo>
                  <a:cubicBezTo>
                    <a:pt x="1657" y="25"/>
                    <a:pt x="1673" y="38"/>
                    <a:pt x="1692" y="40"/>
                  </a:cubicBezTo>
                  <a:cubicBezTo>
                    <a:pt x="1782" y="51"/>
                    <a:pt x="1865" y="64"/>
                    <a:pt x="1956" y="64"/>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60" name="Text Box 72"/>
            <p:cNvSpPr txBox="1">
              <a:spLocks noChangeArrowheads="1"/>
            </p:cNvSpPr>
            <p:nvPr/>
          </p:nvSpPr>
          <p:spPr bwMode="auto">
            <a:xfrm>
              <a:off x="3505201" y="3505201"/>
              <a:ext cx="2028825" cy="461643"/>
            </a:xfrm>
            <a:prstGeom prst="rect">
              <a:avLst/>
            </a:prstGeom>
            <a:noFill/>
            <a:ln w="12700">
              <a:noFill/>
              <a:miter lim="800000"/>
              <a:headEnd/>
              <a:tailEnd/>
            </a:ln>
            <a:effectLst/>
          </p:spPr>
          <p:txBody>
            <a:bodyPr lIns="91417" tIns="45709" rIns="91417" bIns="45709">
              <a:spAutoFit/>
            </a:bodyPr>
            <a:lstStyle/>
            <a:p>
              <a:pPr eaLnBrk="0" hangingPunct="0">
                <a:spcBef>
                  <a:spcPct val="50000"/>
                </a:spcBef>
              </a:pPr>
              <a:r>
                <a:rPr lang="pt-BR" sz="2400" smtClean="0">
                  <a:solidFill>
                    <a:srgbClr val="FFFFFF"/>
                  </a:solidFill>
                  <a:latin typeface="+mn-lt"/>
                </a:rPr>
                <a:t>Aterro</a:t>
              </a:r>
              <a:endParaRPr lang="pt-BR" sz="2400">
                <a:solidFill>
                  <a:srgbClr val="FFFFFF"/>
                </a:solidFill>
                <a:latin typeface="+mn-lt"/>
              </a:endParaRPr>
            </a:p>
          </p:txBody>
        </p:sp>
        <p:sp>
          <p:nvSpPr>
            <p:cNvPr id="268362" name="Text Box 74"/>
            <p:cNvSpPr txBox="1">
              <a:spLocks noChangeArrowheads="1"/>
            </p:cNvSpPr>
            <p:nvPr/>
          </p:nvSpPr>
          <p:spPr bwMode="auto">
            <a:xfrm>
              <a:off x="5373006" y="3953592"/>
              <a:ext cx="1666876" cy="584753"/>
            </a:xfrm>
            <a:prstGeom prst="rect">
              <a:avLst/>
            </a:prstGeom>
            <a:noFill/>
            <a:ln w="12700" algn="ctr">
              <a:noFill/>
              <a:miter lim="800000"/>
              <a:headEnd/>
              <a:tailEnd/>
            </a:ln>
            <a:effectLst/>
          </p:spPr>
          <p:txBody>
            <a:bodyPr wrap="square" lIns="91417" tIns="45709" rIns="91417" bIns="45709">
              <a:spAutoFit/>
            </a:bodyPr>
            <a:lstStyle/>
            <a:p>
              <a:pPr eaLnBrk="0" hangingPunct="0">
                <a:spcBef>
                  <a:spcPct val="50000"/>
                </a:spcBef>
              </a:pPr>
              <a:r>
                <a:rPr lang="pt-BR" sz="1600" smtClean="0">
                  <a:solidFill>
                    <a:srgbClr val="FFFFFF"/>
                  </a:solidFill>
                  <a:latin typeface="+mn-lt"/>
                </a:rPr>
                <a:t>Trincheira de Vedação</a:t>
              </a:r>
              <a:endParaRPr lang="pt-BR" sz="1600">
                <a:solidFill>
                  <a:srgbClr val="FFFFFF"/>
                </a:solidFill>
                <a:latin typeface="+mn-lt"/>
              </a:endParaRPr>
            </a:p>
          </p:txBody>
        </p:sp>
        <p:sp>
          <p:nvSpPr>
            <p:cNvPr id="268363" name="Line 75"/>
            <p:cNvSpPr>
              <a:spLocks noChangeShapeType="1"/>
            </p:cNvSpPr>
            <p:nvPr/>
          </p:nvSpPr>
          <p:spPr bwMode="auto">
            <a:xfrm>
              <a:off x="6400800" y="4343400"/>
              <a:ext cx="152400" cy="609600"/>
            </a:xfrm>
            <a:prstGeom prst="line">
              <a:avLst/>
            </a:prstGeom>
            <a:noFill/>
            <a:ln w="38100">
              <a:solidFill>
                <a:srgbClr val="FFFFFF"/>
              </a:solidFill>
              <a:round/>
              <a:headEnd/>
              <a:tailEnd type="triangle" w="med" len="med"/>
            </a:ln>
            <a:effectLst/>
          </p:spPr>
          <p:txBody>
            <a:bodyPr/>
            <a:lstStyle/>
            <a:p>
              <a:endParaRPr lang="en-US"/>
            </a:p>
          </p:txBody>
        </p:sp>
        <p:sp>
          <p:nvSpPr>
            <p:cNvPr id="268364" name="Text Box 76"/>
            <p:cNvSpPr txBox="1">
              <a:spLocks noChangeArrowheads="1"/>
            </p:cNvSpPr>
            <p:nvPr/>
          </p:nvSpPr>
          <p:spPr bwMode="auto">
            <a:xfrm>
              <a:off x="304800" y="6324600"/>
              <a:ext cx="3048000" cy="338532"/>
            </a:xfrm>
            <a:prstGeom prst="rect">
              <a:avLst/>
            </a:prstGeom>
            <a:noFill/>
            <a:ln w="12700">
              <a:noFill/>
              <a:miter lim="800000"/>
              <a:headEnd/>
              <a:tailEnd/>
            </a:ln>
            <a:effectLst/>
          </p:spPr>
          <p:txBody>
            <a:bodyPr wrap="square" lIns="91417" tIns="45709" rIns="91417" bIns="45709">
              <a:spAutoFit/>
            </a:bodyPr>
            <a:lstStyle/>
            <a:p>
              <a:pPr eaLnBrk="0" hangingPunct="0">
                <a:spcBef>
                  <a:spcPct val="50000"/>
                </a:spcBef>
              </a:pPr>
              <a:r>
                <a:rPr lang="pt-BR" sz="1600" dirty="0" smtClean="0">
                  <a:latin typeface="+mn-lt"/>
                </a:rPr>
                <a:t>Fundação de Calcário </a:t>
              </a:r>
              <a:r>
                <a:rPr lang="pt-BR" sz="1600" dirty="0" err="1" smtClean="0">
                  <a:latin typeface="+mn-lt"/>
                </a:rPr>
                <a:t>Karst</a:t>
              </a:r>
              <a:endParaRPr lang="pt-BR" sz="1600" dirty="0">
                <a:latin typeface="+mn-lt"/>
              </a:endParaRPr>
            </a:p>
          </p:txBody>
        </p:sp>
        <p:cxnSp>
          <p:nvCxnSpPr>
            <p:cNvPr id="66" name="Straight Connector 65"/>
            <p:cNvCxnSpPr/>
            <p:nvPr/>
          </p:nvCxnSpPr>
          <p:spPr>
            <a:xfrm rot="10800000">
              <a:off x="3429000" y="2819400"/>
              <a:ext cx="121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3314700" y="2506980"/>
              <a:ext cx="1524000" cy="338554"/>
            </a:xfrm>
            <a:prstGeom prst="rect">
              <a:avLst/>
            </a:prstGeom>
            <a:noFill/>
          </p:spPr>
          <p:txBody>
            <a:bodyPr wrap="square" rtlCol="0">
              <a:spAutoFit/>
            </a:bodyPr>
            <a:lstStyle/>
            <a:p>
              <a:r>
                <a:rPr lang="en-US" sz="1600" dirty="0" smtClean="0"/>
                <a:t>Elev</a:t>
              </a:r>
              <a:r>
                <a:rPr lang="en-US" sz="1600" smtClean="0"/>
                <a:t>. </a:t>
              </a:r>
              <a:r>
                <a:rPr lang="pt-BR" sz="1600" smtClean="0"/>
                <a:t>235.6 </a:t>
              </a:r>
              <a:r>
                <a:rPr lang="en-US" sz="1600" smtClean="0"/>
                <a:t>m</a:t>
              </a:r>
              <a:endParaRPr lang="en-US" sz="1600" dirty="0"/>
            </a:p>
          </p:txBody>
        </p:sp>
        <p:sp>
          <p:nvSpPr>
            <p:cNvPr id="68" name="TextBox 67"/>
            <p:cNvSpPr txBox="1"/>
            <p:nvPr/>
          </p:nvSpPr>
          <p:spPr>
            <a:xfrm>
              <a:off x="0" y="3352800"/>
              <a:ext cx="2671762" cy="338554"/>
            </a:xfrm>
            <a:prstGeom prst="rect">
              <a:avLst/>
            </a:prstGeom>
            <a:noFill/>
          </p:spPr>
          <p:txBody>
            <a:bodyPr wrap="square" rtlCol="0">
              <a:spAutoFit/>
            </a:bodyPr>
            <a:lstStyle/>
            <a:p>
              <a:r>
                <a:rPr lang="pt-BR" sz="1600" smtClean="0"/>
                <a:t>Topo da Rocha elev. 173 ±</a:t>
              </a:r>
              <a:endParaRPr lang="pt-BR" sz="1600"/>
            </a:p>
          </p:txBody>
        </p:sp>
        <p:cxnSp>
          <p:nvCxnSpPr>
            <p:cNvPr id="71" name="Straight Arrow Connector 70"/>
            <p:cNvCxnSpPr/>
            <p:nvPr/>
          </p:nvCxnSpPr>
          <p:spPr>
            <a:xfrm>
              <a:off x="1600200" y="3657600"/>
              <a:ext cx="228600" cy="1219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2" name="Freeform 71"/>
            <p:cNvSpPr/>
            <p:nvPr/>
          </p:nvSpPr>
          <p:spPr>
            <a:xfrm>
              <a:off x="236220" y="5829300"/>
              <a:ext cx="1935480" cy="411480"/>
            </a:xfrm>
            <a:custGeom>
              <a:avLst/>
              <a:gdLst>
                <a:gd name="connsiteX0" fmla="*/ 7620 w 1935480"/>
                <a:gd name="connsiteY0" fmla="*/ 297180 h 411480"/>
                <a:gd name="connsiteX1" fmla="*/ 144780 w 1935480"/>
                <a:gd name="connsiteY1" fmla="*/ 289560 h 411480"/>
                <a:gd name="connsiteX2" fmla="*/ 358140 w 1935480"/>
                <a:gd name="connsiteY2" fmla="*/ 304800 h 411480"/>
                <a:gd name="connsiteX3" fmla="*/ 609600 w 1935480"/>
                <a:gd name="connsiteY3" fmla="*/ 320040 h 411480"/>
                <a:gd name="connsiteX4" fmla="*/ 731520 w 1935480"/>
                <a:gd name="connsiteY4" fmla="*/ 289560 h 411480"/>
                <a:gd name="connsiteX5" fmla="*/ 899160 w 1935480"/>
                <a:gd name="connsiteY5" fmla="*/ 281940 h 411480"/>
                <a:gd name="connsiteX6" fmla="*/ 1021080 w 1935480"/>
                <a:gd name="connsiteY6" fmla="*/ 274320 h 411480"/>
                <a:gd name="connsiteX7" fmla="*/ 1135380 w 1935480"/>
                <a:gd name="connsiteY7" fmla="*/ 281940 h 411480"/>
                <a:gd name="connsiteX8" fmla="*/ 1249680 w 1935480"/>
                <a:gd name="connsiteY8" fmla="*/ 259080 h 411480"/>
                <a:gd name="connsiteX9" fmla="*/ 1325880 w 1935480"/>
                <a:gd name="connsiteY9" fmla="*/ 213360 h 411480"/>
                <a:gd name="connsiteX10" fmla="*/ 1432560 w 1935480"/>
                <a:gd name="connsiteY10" fmla="*/ 190500 h 411480"/>
                <a:gd name="connsiteX11" fmla="*/ 1546860 w 1935480"/>
                <a:gd name="connsiteY11" fmla="*/ 160020 h 411480"/>
                <a:gd name="connsiteX12" fmla="*/ 1630680 w 1935480"/>
                <a:gd name="connsiteY12" fmla="*/ 152400 h 411480"/>
                <a:gd name="connsiteX13" fmla="*/ 1714500 w 1935480"/>
                <a:gd name="connsiteY13" fmla="*/ 99060 h 411480"/>
                <a:gd name="connsiteX14" fmla="*/ 1798320 w 1935480"/>
                <a:gd name="connsiteY14" fmla="*/ 83820 h 411480"/>
                <a:gd name="connsiteX15" fmla="*/ 1821180 w 1935480"/>
                <a:gd name="connsiteY15" fmla="*/ 0 h 411480"/>
                <a:gd name="connsiteX16" fmla="*/ 1935480 w 1935480"/>
                <a:gd name="connsiteY16" fmla="*/ 7620 h 411480"/>
                <a:gd name="connsiteX17" fmla="*/ 1912620 w 1935480"/>
                <a:gd name="connsiteY17" fmla="*/ 91440 h 411480"/>
                <a:gd name="connsiteX18" fmla="*/ 1889760 w 1935480"/>
                <a:gd name="connsiteY18" fmla="*/ 144780 h 411480"/>
                <a:gd name="connsiteX19" fmla="*/ 1874520 w 1935480"/>
                <a:gd name="connsiteY19" fmla="*/ 205740 h 411480"/>
                <a:gd name="connsiteX20" fmla="*/ 1790700 w 1935480"/>
                <a:gd name="connsiteY20" fmla="*/ 251460 h 411480"/>
                <a:gd name="connsiteX21" fmla="*/ 1691640 w 1935480"/>
                <a:gd name="connsiteY21" fmla="*/ 259080 h 411480"/>
                <a:gd name="connsiteX22" fmla="*/ 1584960 w 1935480"/>
                <a:gd name="connsiteY22" fmla="*/ 289560 h 411480"/>
                <a:gd name="connsiteX23" fmla="*/ 1516380 w 1935480"/>
                <a:gd name="connsiteY23" fmla="*/ 320040 h 411480"/>
                <a:gd name="connsiteX24" fmla="*/ 1432560 w 1935480"/>
                <a:gd name="connsiteY24" fmla="*/ 358140 h 411480"/>
                <a:gd name="connsiteX25" fmla="*/ 1280160 w 1935480"/>
                <a:gd name="connsiteY25" fmla="*/ 358140 h 411480"/>
                <a:gd name="connsiteX26" fmla="*/ 1104900 w 1935480"/>
                <a:gd name="connsiteY26" fmla="*/ 358140 h 411480"/>
                <a:gd name="connsiteX27" fmla="*/ 914400 w 1935480"/>
                <a:gd name="connsiteY27" fmla="*/ 365760 h 411480"/>
                <a:gd name="connsiteX28" fmla="*/ 746760 w 1935480"/>
                <a:gd name="connsiteY28" fmla="*/ 396240 h 411480"/>
                <a:gd name="connsiteX29" fmla="*/ 579120 w 1935480"/>
                <a:gd name="connsiteY29" fmla="*/ 396240 h 411480"/>
                <a:gd name="connsiteX30" fmla="*/ 365760 w 1935480"/>
                <a:gd name="connsiteY30" fmla="*/ 396240 h 411480"/>
                <a:gd name="connsiteX31" fmla="*/ 160020 w 1935480"/>
                <a:gd name="connsiteY31" fmla="*/ 396240 h 411480"/>
                <a:gd name="connsiteX32" fmla="*/ 99060 w 1935480"/>
                <a:gd name="connsiteY32" fmla="*/ 396240 h 411480"/>
                <a:gd name="connsiteX33" fmla="*/ 0 w 1935480"/>
                <a:gd name="connsiteY33" fmla="*/ 411480 h 411480"/>
                <a:gd name="connsiteX34" fmla="*/ 7620 w 1935480"/>
                <a:gd name="connsiteY34" fmla="*/ 29718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35480" h="411480">
                  <a:moveTo>
                    <a:pt x="7620" y="297180"/>
                  </a:moveTo>
                  <a:lnTo>
                    <a:pt x="144780" y="289560"/>
                  </a:lnTo>
                  <a:lnTo>
                    <a:pt x="358140" y="304800"/>
                  </a:lnTo>
                  <a:lnTo>
                    <a:pt x="609600" y="320040"/>
                  </a:lnTo>
                  <a:lnTo>
                    <a:pt x="731520" y="289560"/>
                  </a:lnTo>
                  <a:lnTo>
                    <a:pt x="899160" y="281940"/>
                  </a:lnTo>
                  <a:lnTo>
                    <a:pt x="1021080" y="274320"/>
                  </a:lnTo>
                  <a:lnTo>
                    <a:pt x="1135380" y="281940"/>
                  </a:lnTo>
                  <a:lnTo>
                    <a:pt x="1249680" y="259080"/>
                  </a:lnTo>
                  <a:lnTo>
                    <a:pt x="1325880" y="213360"/>
                  </a:lnTo>
                  <a:lnTo>
                    <a:pt x="1432560" y="190500"/>
                  </a:lnTo>
                  <a:lnTo>
                    <a:pt x="1546860" y="160020"/>
                  </a:lnTo>
                  <a:lnTo>
                    <a:pt x="1630680" y="152400"/>
                  </a:lnTo>
                  <a:lnTo>
                    <a:pt x="1714500" y="99060"/>
                  </a:lnTo>
                  <a:lnTo>
                    <a:pt x="1798320" y="83820"/>
                  </a:lnTo>
                  <a:lnTo>
                    <a:pt x="1821180" y="0"/>
                  </a:lnTo>
                  <a:lnTo>
                    <a:pt x="1935480" y="7620"/>
                  </a:lnTo>
                  <a:lnTo>
                    <a:pt x="1912620" y="91440"/>
                  </a:lnTo>
                  <a:lnTo>
                    <a:pt x="1889760" y="144780"/>
                  </a:lnTo>
                  <a:lnTo>
                    <a:pt x="1874520" y="205740"/>
                  </a:lnTo>
                  <a:lnTo>
                    <a:pt x="1790700" y="251460"/>
                  </a:lnTo>
                  <a:lnTo>
                    <a:pt x="1691640" y="259080"/>
                  </a:lnTo>
                  <a:lnTo>
                    <a:pt x="1584960" y="289560"/>
                  </a:lnTo>
                  <a:lnTo>
                    <a:pt x="1516380" y="320040"/>
                  </a:lnTo>
                  <a:lnTo>
                    <a:pt x="1432560" y="358140"/>
                  </a:lnTo>
                  <a:lnTo>
                    <a:pt x="1280160" y="358140"/>
                  </a:lnTo>
                  <a:lnTo>
                    <a:pt x="1104900" y="358140"/>
                  </a:lnTo>
                  <a:lnTo>
                    <a:pt x="914400" y="365760"/>
                  </a:lnTo>
                  <a:lnTo>
                    <a:pt x="746760" y="396240"/>
                  </a:lnTo>
                  <a:lnTo>
                    <a:pt x="579120" y="396240"/>
                  </a:lnTo>
                  <a:lnTo>
                    <a:pt x="365760" y="396240"/>
                  </a:lnTo>
                  <a:lnTo>
                    <a:pt x="160020" y="396240"/>
                  </a:lnTo>
                  <a:lnTo>
                    <a:pt x="99060" y="396240"/>
                  </a:lnTo>
                  <a:lnTo>
                    <a:pt x="0" y="411480"/>
                  </a:lnTo>
                  <a:lnTo>
                    <a:pt x="7620" y="2971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a:off x="1828800" y="3863340"/>
              <a:ext cx="533400" cy="2004060"/>
            </a:xfrm>
            <a:custGeom>
              <a:avLst/>
              <a:gdLst>
                <a:gd name="connsiteX0" fmla="*/ 243840 w 632460"/>
                <a:gd name="connsiteY0" fmla="*/ 1965960 h 1973580"/>
                <a:gd name="connsiteX1" fmla="*/ 266700 w 632460"/>
                <a:gd name="connsiteY1" fmla="*/ 1866900 h 1973580"/>
                <a:gd name="connsiteX2" fmla="*/ 304800 w 632460"/>
                <a:gd name="connsiteY2" fmla="*/ 1752600 h 1973580"/>
                <a:gd name="connsiteX3" fmla="*/ 327660 w 632460"/>
                <a:gd name="connsiteY3" fmla="*/ 1699260 h 1973580"/>
                <a:gd name="connsiteX4" fmla="*/ 350520 w 632460"/>
                <a:gd name="connsiteY4" fmla="*/ 1623060 h 1973580"/>
                <a:gd name="connsiteX5" fmla="*/ 396240 w 632460"/>
                <a:gd name="connsiteY5" fmla="*/ 1554480 h 1973580"/>
                <a:gd name="connsiteX6" fmla="*/ 457200 w 632460"/>
                <a:gd name="connsiteY6" fmla="*/ 1524000 h 1973580"/>
                <a:gd name="connsiteX7" fmla="*/ 495300 w 632460"/>
                <a:gd name="connsiteY7" fmla="*/ 1432560 h 1973580"/>
                <a:gd name="connsiteX8" fmla="*/ 480060 w 632460"/>
                <a:gd name="connsiteY8" fmla="*/ 1363980 h 1973580"/>
                <a:gd name="connsiteX9" fmla="*/ 419100 w 632460"/>
                <a:gd name="connsiteY9" fmla="*/ 1272540 h 1973580"/>
                <a:gd name="connsiteX10" fmla="*/ 457200 w 632460"/>
                <a:gd name="connsiteY10" fmla="*/ 1188720 h 1973580"/>
                <a:gd name="connsiteX11" fmla="*/ 419100 w 632460"/>
                <a:gd name="connsiteY11" fmla="*/ 1135380 h 1973580"/>
                <a:gd name="connsiteX12" fmla="*/ 358140 w 632460"/>
                <a:gd name="connsiteY12" fmla="*/ 1097280 h 1973580"/>
                <a:gd name="connsiteX13" fmla="*/ 342900 w 632460"/>
                <a:gd name="connsiteY13" fmla="*/ 1043940 h 1973580"/>
                <a:gd name="connsiteX14" fmla="*/ 304800 w 632460"/>
                <a:gd name="connsiteY14" fmla="*/ 952500 h 1973580"/>
                <a:gd name="connsiteX15" fmla="*/ 304800 w 632460"/>
                <a:gd name="connsiteY15" fmla="*/ 853440 h 1973580"/>
                <a:gd name="connsiteX16" fmla="*/ 281940 w 632460"/>
                <a:gd name="connsiteY16" fmla="*/ 777240 h 1973580"/>
                <a:gd name="connsiteX17" fmla="*/ 213360 w 632460"/>
                <a:gd name="connsiteY17" fmla="*/ 670560 h 1973580"/>
                <a:gd name="connsiteX18" fmla="*/ 175260 w 632460"/>
                <a:gd name="connsiteY18" fmla="*/ 571500 h 1973580"/>
                <a:gd name="connsiteX19" fmla="*/ 144780 w 632460"/>
                <a:gd name="connsiteY19" fmla="*/ 495300 h 1973580"/>
                <a:gd name="connsiteX20" fmla="*/ 129540 w 632460"/>
                <a:gd name="connsiteY20" fmla="*/ 419100 h 1973580"/>
                <a:gd name="connsiteX21" fmla="*/ 91440 w 632460"/>
                <a:gd name="connsiteY21" fmla="*/ 342900 h 1973580"/>
                <a:gd name="connsiteX22" fmla="*/ 53340 w 632460"/>
                <a:gd name="connsiteY22" fmla="*/ 266700 h 1973580"/>
                <a:gd name="connsiteX23" fmla="*/ 45720 w 632460"/>
                <a:gd name="connsiteY23" fmla="*/ 167640 h 1973580"/>
                <a:gd name="connsiteX24" fmla="*/ 22860 w 632460"/>
                <a:gd name="connsiteY24" fmla="*/ 137160 h 1973580"/>
                <a:gd name="connsiteX25" fmla="*/ 15240 w 632460"/>
                <a:gd name="connsiteY25" fmla="*/ 99060 h 1973580"/>
                <a:gd name="connsiteX26" fmla="*/ 15240 w 632460"/>
                <a:gd name="connsiteY26" fmla="*/ 53340 h 1973580"/>
                <a:gd name="connsiteX27" fmla="*/ 0 w 632460"/>
                <a:gd name="connsiteY27" fmla="*/ 30480 h 1973580"/>
                <a:gd name="connsiteX28" fmla="*/ 274320 w 632460"/>
                <a:gd name="connsiteY28" fmla="*/ 0 h 1973580"/>
                <a:gd name="connsiteX29" fmla="*/ 251460 w 632460"/>
                <a:gd name="connsiteY29" fmla="*/ 91440 h 1973580"/>
                <a:gd name="connsiteX30" fmla="*/ 259080 w 632460"/>
                <a:gd name="connsiteY30" fmla="*/ 167640 h 1973580"/>
                <a:gd name="connsiteX31" fmla="*/ 274320 w 632460"/>
                <a:gd name="connsiteY31" fmla="*/ 220980 h 1973580"/>
                <a:gd name="connsiteX32" fmla="*/ 274320 w 632460"/>
                <a:gd name="connsiteY32" fmla="*/ 289560 h 1973580"/>
                <a:gd name="connsiteX33" fmla="*/ 281940 w 632460"/>
                <a:gd name="connsiteY33" fmla="*/ 358140 h 1973580"/>
                <a:gd name="connsiteX34" fmla="*/ 281940 w 632460"/>
                <a:gd name="connsiteY34" fmla="*/ 396240 h 1973580"/>
                <a:gd name="connsiteX35" fmla="*/ 320040 w 632460"/>
                <a:gd name="connsiteY35" fmla="*/ 480060 h 1973580"/>
                <a:gd name="connsiteX36" fmla="*/ 320040 w 632460"/>
                <a:gd name="connsiteY36" fmla="*/ 480060 h 1973580"/>
                <a:gd name="connsiteX37" fmla="*/ 373380 w 632460"/>
                <a:gd name="connsiteY37" fmla="*/ 594360 h 1973580"/>
                <a:gd name="connsiteX38" fmla="*/ 373380 w 632460"/>
                <a:gd name="connsiteY38" fmla="*/ 655320 h 1973580"/>
                <a:gd name="connsiteX39" fmla="*/ 381000 w 632460"/>
                <a:gd name="connsiteY39" fmla="*/ 708660 h 1973580"/>
                <a:gd name="connsiteX40" fmla="*/ 434340 w 632460"/>
                <a:gd name="connsiteY40" fmla="*/ 777240 h 1973580"/>
                <a:gd name="connsiteX41" fmla="*/ 472440 w 632460"/>
                <a:gd name="connsiteY41" fmla="*/ 845820 h 1973580"/>
                <a:gd name="connsiteX42" fmla="*/ 533400 w 632460"/>
                <a:gd name="connsiteY42" fmla="*/ 952500 h 1973580"/>
                <a:gd name="connsiteX43" fmla="*/ 541020 w 632460"/>
                <a:gd name="connsiteY43" fmla="*/ 1021080 h 1973580"/>
                <a:gd name="connsiteX44" fmla="*/ 586740 w 632460"/>
                <a:gd name="connsiteY44" fmla="*/ 1089660 h 1973580"/>
                <a:gd name="connsiteX45" fmla="*/ 586740 w 632460"/>
                <a:gd name="connsiteY45" fmla="*/ 1089660 h 1973580"/>
                <a:gd name="connsiteX46" fmla="*/ 632460 w 632460"/>
                <a:gd name="connsiteY46" fmla="*/ 1143000 h 1973580"/>
                <a:gd name="connsiteX47" fmla="*/ 632460 w 632460"/>
                <a:gd name="connsiteY47" fmla="*/ 1188720 h 1973580"/>
                <a:gd name="connsiteX48" fmla="*/ 632460 w 632460"/>
                <a:gd name="connsiteY48" fmla="*/ 1188720 h 1973580"/>
                <a:gd name="connsiteX49" fmla="*/ 579120 w 632460"/>
                <a:gd name="connsiteY49" fmla="*/ 1272540 h 1973580"/>
                <a:gd name="connsiteX50" fmla="*/ 579120 w 632460"/>
                <a:gd name="connsiteY50" fmla="*/ 1272540 h 1973580"/>
                <a:gd name="connsiteX51" fmla="*/ 594360 w 632460"/>
                <a:gd name="connsiteY51" fmla="*/ 1371600 h 1973580"/>
                <a:gd name="connsiteX52" fmla="*/ 594360 w 632460"/>
                <a:gd name="connsiteY52" fmla="*/ 1371600 h 1973580"/>
                <a:gd name="connsiteX53" fmla="*/ 579120 w 632460"/>
                <a:gd name="connsiteY53" fmla="*/ 1501140 h 1973580"/>
                <a:gd name="connsiteX54" fmla="*/ 571500 w 632460"/>
                <a:gd name="connsiteY54" fmla="*/ 1524000 h 1973580"/>
                <a:gd name="connsiteX55" fmla="*/ 510540 w 632460"/>
                <a:gd name="connsiteY55" fmla="*/ 1584960 h 1973580"/>
                <a:gd name="connsiteX56" fmla="*/ 472440 w 632460"/>
                <a:gd name="connsiteY56" fmla="*/ 1668780 h 1973580"/>
                <a:gd name="connsiteX57" fmla="*/ 449580 w 632460"/>
                <a:gd name="connsiteY57" fmla="*/ 1783080 h 1973580"/>
                <a:gd name="connsiteX58" fmla="*/ 434340 w 632460"/>
                <a:gd name="connsiteY58" fmla="*/ 1851660 h 1973580"/>
                <a:gd name="connsiteX59" fmla="*/ 403860 w 632460"/>
                <a:gd name="connsiteY59" fmla="*/ 1905000 h 1973580"/>
                <a:gd name="connsiteX60" fmla="*/ 373380 w 632460"/>
                <a:gd name="connsiteY60" fmla="*/ 1950720 h 1973580"/>
                <a:gd name="connsiteX61" fmla="*/ 342900 w 632460"/>
                <a:gd name="connsiteY61" fmla="*/ 1973580 h 1973580"/>
                <a:gd name="connsiteX62" fmla="*/ 243840 w 632460"/>
                <a:gd name="connsiteY62" fmla="*/ 1965960 h 197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32460" h="1973580">
                  <a:moveTo>
                    <a:pt x="243840" y="1965960"/>
                  </a:moveTo>
                  <a:lnTo>
                    <a:pt x="266700" y="1866900"/>
                  </a:lnTo>
                  <a:lnTo>
                    <a:pt x="304800" y="1752600"/>
                  </a:lnTo>
                  <a:lnTo>
                    <a:pt x="327660" y="1699260"/>
                  </a:lnTo>
                  <a:lnTo>
                    <a:pt x="350520" y="1623060"/>
                  </a:lnTo>
                  <a:lnTo>
                    <a:pt x="396240" y="1554480"/>
                  </a:lnTo>
                  <a:lnTo>
                    <a:pt x="457200" y="1524000"/>
                  </a:lnTo>
                  <a:lnTo>
                    <a:pt x="495300" y="1432560"/>
                  </a:lnTo>
                  <a:lnTo>
                    <a:pt x="480060" y="1363980"/>
                  </a:lnTo>
                  <a:lnTo>
                    <a:pt x="419100" y="1272540"/>
                  </a:lnTo>
                  <a:lnTo>
                    <a:pt x="457200" y="1188720"/>
                  </a:lnTo>
                  <a:lnTo>
                    <a:pt x="419100" y="1135380"/>
                  </a:lnTo>
                  <a:lnTo>
                    <a:pt x="358140" y="1097280"/>
                  </a:lnTo>
                  <a:lnTo>
                    <a:pt x="342900" y="1043940"/>
                  </a:lnTo>
                  <a:lnTo>
                    <a:pt x="304800" y="952500"/>
                  </a:lnTo>
                  <a:lnTo>
                    <a:pt x="304800" y="853440"/>
                  </a:lnTo>
                  <a:lnTo>
                    <a:pt x="281940" y="777240"/>
                  </a:lnTo>
                  <a:lnTo>
                    <a:pt x="213360" y="670560"/>
                  </a:lnTo>
                  <a:lnTo>
                    <a:pt x="175260" y="571500"/>
                  </a:lnTo>
                  <a:lnTo>
                    <a:pt x="144780" y="495300"/>
                  </a:lnTo>
                  <a:lnTo>
                    <a:pt x="129540" y="419100"/>
                  </a:lnTo>
                  <a:lnTo>
                    <a:pt x="91440" y="342900"/>
                  </a:lnTo>
                  <a:lnTo>
                    <a:pt x="53340" y="266700"/>
                  </a:lnTo>
                  <a:lnTo>
                    <a:pt x="45720" y="167640"/>
                  </a:lnTo>
                  <a:lnTo>
                    <a:pt x="22860" y="137160"/>
                  </a:lnTo>
                  <a:lnTo>
                    <a:pt x="15240" y="99060"/>
                  </a:lnTo>
                  <a:lnTo>
                    <a:pt x="15240" y="53340"/>
                  </a:lnTo>
                  <a:lnTo>
                    <a:pt x="0" y="30480"/>
                  </a:lnTo>
                  <a:lnTo>
                    <a:pt x="274320" y="0"/>
                  </a:lnTo>
                  <a:lnTo>
                    <a:pt x="251460" y="91440"/>
                  </a:lnTo>
                  <a:lnTo>
                    <a:pt x="259080" y="167640"/>
                  </a:lnTo>
                  <a:lnTo>
                    <a:pt x="274320" y="220980"/>
                  </a:lnTo>
                  <a:lnTo>
                    <a:pt x="274320" y="289560"/>
                  </a:lnTo>
                  <a:lnTo>
                    <a:pt x="281940" y="358140"/>
                  </a:lnTo>
                  <a:lnTo>
                    <a:pt x="281940" y="396240"/>
                  </a:lnTo>
                  <a:lnTo>
                    <a:pt x="320040" y="480060"/>
                  </a:lnTo>
                  <a:lnTo>
                    <a:pt x="320040" y="480060"/>
                  </a:lnTo>
                  <a:lnTo>
                    <a:pt x="373380" y="594360"/>
                  </a:lnTo>
                  <a:lnTo>
                    <a:pt x="373380" y="655320"/>
                  </a:lnTo>
                  <a:lnTo>
                    <a:pt x="381000" y="708660"/>
                  </a:lnTo>
                  <a:lnTo>
                    <a:pt x="434340" y="777240"/>
                  </a:lnTo>
                  <a:lnTo>
                    <a:pt x="472440" y="845820"/>
                  </a:lnTo>
                  <a:lnTo>
                    <a:pt x="533400" y="952500"/>
                  </a:lnTo>
                  <a:lnTo>
                    <a:pt x="541020" y="1021080"/>
                  </a:lnTo>
                  <a:lnTo>
                    <a:pt x="586740" y="1089660"/>
                  </a:lnTo>
                  <a:lnTo>
                    <a:pt x="586740" y="1089660"/>
                  </a:lnTo>
                  <a:lnTo>
                    <a:pt x="632460" y="1143000"/>
                  </a:lnTo>
                  <a:lnTo>
                    <a:pt x="632460" y="1188720"/>
                  </a:lnTo>
                  <a:lnTo>
                    <a:pt x="632460" y="1188720"/>
                  </a:lnTo>
                  <a:lnTo>
                    <a:pt x="579120" y="1272540"/>
                  </a:lnTo>
                  <a:lnTo>
                    <a:pt x="579120" y="1272540"/>
                  </a:lnTo>
                  <a:lnTo>
                    <a:pt x="594360" y="1371600"/>
                  </a:lnTo>
                  <a:lnTo>
                    <a:pt x="594360" y="1371600"/>
                  </a:lnTo>
                  <a:lnTo>
                    <a:pt x="579120" y="1501140"/>
                  </a:lnTo>
                  <a:lnTo>
                    <a:pt x="571500" y="1524000"/>
                  </a:lnTo>
                  <a:lnTo>
                    <a:pt x="510540" y="1584960"/>
                  </a:lnTo>
                  <a:lnTo>
                    <a:pt x="472440" y="1668780"/>
                  </a:lnTo>
                  <a:lnTo>
                    <a:pt x="449580" y="1783080"/>
                  </a:lnTo>
                  <a:lnTo>
                    <a:pt x="434340" y="1851660"/>
                  </a:lnTo>
                  <a:lnTo>
                    <a:pt x="403860" y="1905000"/>
                  </a:lnTo>
                  <a:lnTo>
                    <a:pt x="373380" y="1950720"/>
                  </a:lnTo>
                  <a:lnTo>
                    <a:pt x="342900" y="1973580"/>
                  </a:lnTo>
                  <a:lnTo>
                    <a:pt x="243840" y="196596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p:cNvSpPr/>
            <p:nvPr/>
          </p:nvSpPr>
          <p:spPr>
            <a:xfrm>
              <a:off x="2110740" y="5570220"/>
              <a:ext cx="4671060" cy="441960"/>
            </a:xfrm>
            <a:custGeom>
              <a:avLst/>
              <a:gdLst>
                <a:gd name="connsiteX0" fmla="*/ 22860 w 6827520"/>
                <a:gd name="connsiteY0" fmla="*/ 327660 h 441960"/>
                <a:gd name="connsiteX1" fmla="*/ 160020 w 6827520"/>
                <a:gd name="connsiteY1" fmla="*/ 289560 h 441960"/>
                <a:gd name="connsiteX2" fmla="*/ 350520 w 6827520"/>
                <a:gd name="connsiteY2" fmla="*/ 266700 h 441960"/>
                <a:gd name="connsiteX3" fmla="*/ 518160 w 6827520"/>
                <a:gd name="connsiteY3" fmla="*/ 274320 h 441960"/>
                <a:gd name="connsiteX4" fmla="*/ 586740 w 6827520"/>
                <a:gd name="connsiteY4" fmla="*/ 281940 h 441960"/>
                <a:gd name="connsiteX5" fmla="*/ 609600 w 6827520"/>
                <a:gd name="connsiteY5" fmla="*/ 297180 h 441960"/>
                <a:gd name="connsiteX6" fmla="*/ 640080 w 6827520"/>
                <a:gd name="connsiteY6" fmla="*/ 304800 h 441960"/>
                <a:gd name="connsiteX7" fmla="*/ 853440 w 6827520"/>
                <a:gd name="connsiteY7" fmla="*/ 304800 h 441960"/>
                <a:gd name="connsiteX8" fmla="*/ 1097280 w 6827520"/>
                <a:gd name="connsiteY8" fmla="*/ 342900 h 441960"/>
                <a:gd name="connsiteX9" fmla="*/ 1264920 w 6827520"/>
                <a:gd name="connsiteY9" fmla="*/ 289560 h 441960"/>
                <a:gd name="connsiteX10" fmla="*/ 1432560 w 6827520"/>
                <a:gd name="connsiteY10" fmla="*/ 274320 h 441960"/>
                <a:gd name="connsiteX11" fmla="*/ 1615440 w 6827520"/>
                <a:gd name="connsiteY11" fmla="*/ 289560 h 441960"/>
                <a:gd name="connsiteX12" fmla="*/ 1623060 w 6827520"/>
                <a:gd name="connsiteY12" fmla="*/ 342900 h 441960"/>
                <a:gd name="connsiteX13" fmla="*/ 1729740 w 6827520"/>
                <a:gd name="connsiteY13" fmla="*/ 388620 h 441960"/>
                <a:gd name="connsiteX14" fmla="*/ 1889760 w 6827520"/>
                <a:gd name="connsiteY14" fmla="*/ 373380 h 441960"/>
                <a:gd name="connsiteX15" fmla="*/ 2019300 w 6827520"/>
                <a:gd name="connsiteY15" fmla="*/ 373380 h 441960"/>
                <a:gd name="connsiteX16" fmla="*/ 2110740 w 6827520"/>
                <a:gd name="connsiteY16" fmla="*/ 365760 h 441960"/>
                <a:gd name="connsiteX17" fmla="*/ 2247900 w 6827520"/>
                <a:gd name="connsiteY17" fmla="*/ 350520 h 441960"/>
                <a:gd name="connsiteX18" fmla="*/ 2354580 w 6827520"/>
                <a:gd name="connsiteY18" fmla="*/ 350520 h 441960"/>
                <a:gd name="connsiteX19" fmla="*/ 2400300 w 6827520"/>
                <a:gd name="connsiteY19" fmla="*/ 274320 h 441960"/>
                <a:gd name="connsiteX20" fmla="*/ 2484120 w 6827520"/>
                <a:gd name="connsiteY20" fmla="*/ 243840 h 441960"/>
                <a:gd name="connsiteX21" fmla="*/ 2598420 w 6827520"/>
                <a:gd name="connsiteY21" fmla="*/ 266700 h 441960"/>
                <a:gd name="connsiteX22" fmla="*/ 2689860 w 6827520"/>
                <a:gd name="connsiteY22" fmla="*/ 274320 h 441960"/>
                <a:gd name="connsiteX23" fmla="*/ 2842260 w 6827520"/>
                <a:gd name="connsiteY23" fmla="*/ 281940 h 441960"/>
                <a:gd name="connsiteX24" fmla="*/ 2964180 w 6827520"/>
                <a:gd name="connsiteY24" fmla="*/ 304800 h 441960"/>
                <a:gd name="connsiteX25" fmla="*/ 2964180 w 6827520"/>
                <a:gd name="connsiteY25" fmla="*/ 304800 h 441960"/>
                <a:gd name="connsiteX26" fmla="*/ 3040380 w 6827520"/>
                <a:gd name="connsiteY26" fmla="*/ 304800 h 441960"/>
                <a:gd name="connsiteX27" fmla="*/ 3070860 w 6827520"/>
                <a:gd name="connsiteY27" fmla="*/ 304800 h 441960"/>
                <a:gd name="connsiteX28" fmla="*/ 3147060 w 6827520"/>
                <a:gd name="connsiteY28" fmla="*/ 289560 h 441960"/>
                <a:gd name="connsiteX29" fmla="*/ 3215640 w 6827520"/>
                <a:gd name="connsiteY29" fmla="*/ 274320 h 441960"/>
                <a:gd name="connsiteX30" fmla="*/ 3314700 w 6827520"/>
                <a:gd name="connsiteY30" fmla="*/ 236220 h 441960"/>
                <a:gd name="connsiteX31" fmla="*/ 3406140 w 6827520"/>
                <a:gd name="connsiteY31" fmla="*/ 236220 h 441960"/>
                <a:gd name="connsiteX32" fmla="*/ 3474720 w 6827520"/>
                <a:gd name="connsiteY32" fmla="*/ 236220 h 441960"/>
                <a:gd name="connsiteX33" fmla="*/ 3627120 w 6827520"/>
                <a:gd name="connsiteY33" fmla="*/ 228600 h 441960"/>
                <a:gd name="connsiteX34" fmla="*/ 3718560 w 6827520"/>
                <a:gd name="connsiteY34" fmla="*/ 182880 h 441960"/>
                <a:gd name="connsiteX35" fmla="*/ 3825240 w 6827520"/>
                <a:gd name="connsiteY35" fmla="*/ 137160 h 441960"/>
                <a:gd name="connsiteX36" fmla="*/ 3977640 w 6827520"/>
                <a:gd name="connsiteY36" fmla="*/ 129540 h 441960"/>
                <a:gd name="connsiteX37" fmla="*/ 4122420 w 6827520"/>
                <a:gd name="connsiteY37" fmla="*/ 144780 h 441960"/>
                <a:gd name="connsiteX38" fmla="*/ 4236720 w 6827520"/>
                <a:gd name="connsiteY38" fmla="*/ 144780 h 441960"/>
                <a:gd name="connsiteX39" fmla="*/ 4244340 w 6827520"/>
                <a:gd name="connsiteY39" fmla="*/ 144780 h 441960"/>
                <a:gd name="connsiteX40" fmla="*/ 4351020 w 6827520"/>
                <a:gd name="connsiteY40" fmla="*/ 60960 h 441960"/>
                <a:gd name="connsiteX41" fmla="*/ 4419600 w 6827520"/>
                <a:gd name="connsiteY41" fmla="*/ 53340 h 441960"/>
                <a:gd name="connsiteX42" fmla="*/ 4472940 w 6827520"/>
                <a:gd name="connsiteY42" fmla="*/ 53340 h 441960"/>
                <a:gd name="connsiteX43" fmla="*/ 4602480 w 6827520"/>
                <a:gd name="connsiteY43" fmla="*/ 7620 h 441960"/>
                <a:gd name="connsiteX44" fmla="*/ 4709160 w 6827520"/>
                <a:gd name="connsiteY44" fmla="*/ 0 h 441960"/>
                <a:gd name="connsiteX45" fmla="*/ 4709160 w 6827520"/>
                <a:gd name="connsiteY45" fmla="*/ 0 h 441960"/>
                <a:gd name="connsiteX46" fmla="*/ 4815840 w 6827520"/>
                <a:gd name="connsiteY46" fmla="*/ 68580 h 441960"/>
                <a:gd name="connsiteX47" fmla="*/ 4869180 w 6827520"/>
                <a:gd name="connsiteY47" fmla="*/ 68580 h 441960"/>
                <a:gd name="connsiteX48" fmla="*/ 4968240 w 6827520"/>
                <a:gd name="connsiteY48" fmla="*/ 76200 h 441960"/>
                <a:gd name="connsiteX49" fmla="*/ 5036820 w 6827520"/>
                <a:gd name="connsiteY49" fmla="*/ 106680 h 441960"/>
                <a:gd name="connsiteX50" fmla="*/ 5128260 w 6827520"/>
                <a:gd name="connsiteY50" fmla="*/ 152400 h 441960"/>
                <a:gd name="connsiteX51" fmla="*/ 5204460 w 6827520"/>
                <a:gd name="connsiteY51" fmla="*/ 152400 h 441960"/>
                <a:gd name="connsiteX52" fmla="*/ 5311140 w 6827520"/>
                <a:gd name="connsiteY52" fmla="*/ 144780 h 441960"/>
                <a:gd name="connsiteX53" fmla="*/ 5440680 w 6827520"/>
                <a:gd name="connsiteY53" fmla="*/ 198120 h 441960"/>
                <a:gd name="connsiteX54" fmla="*/ 5524500 w 6827520"/>
                <a:gd name="connsiteY54" fmla="*/ 213360 h 441960"/>
                <a:gd name="connsiteX55" fmla="*/ 5631180 w 6827520"/>
                <a:gd name="connsiteY55" fmla="*/ 228600 h 441960"/>
                <a:gd name="connsiteX56" fmla="*/ 5775960 w 6827520"/>
                <a:gd name="connsiteY56" fmla="*/ 243840 h 441960"/>
                <a:gd name="connsiteX57" fmla="*/ 5928360 w 6827520"/>
                <a:gd name="connsiteY57" fmla="*/ 243840 h 441960"/>
                <a:gd name="connsiteX58" fmla="*/ 5928360 w 6827520"/>
                <a:gd name="connsiteY58" fmla="*/ 243840 h 441960"/>
                <a:gd name="connsiteX59" fmla="*/ 6111240 w 6827520"/>
                <a:gd name="connsiteY59" fmla="*/ 243840 h 441960"/>
                <a:gd name="connsiteX60" fmla="*/ 6263640 w 6827520"/>
                <a:gd name="connsiteY60" fmla="*/ 213360 h 441960"/>
                <a:gd name="connsiteX61" fmla="*/ 6324600 w 6827520"/>
                <a:gd name="connsiteY61" fmla="*/ 198120 h 441960"/>
                <a:gd name="connsiteX62" fmla="*/ 6393180 w 6827520"/>
                <a:gd name="connsiteY62" fmla="*/ 205740 h 441960"/>
                <a:gd name="connsiteX63" fmla="*/ 6492240 w 6827520"/>
                <a:gd name="connsiteY63" fmla="*/ 182880 h 441960"/>
                <a:gd name="connsiteX64" fmla="*/ 6560820 w 6827520"/>
                <a:gd name="connsiteY64" fmla="*/ 182880 h 441960"/>
                <a:gd name="connsiteX65" fmla="*/ 6652260 w 6827520"/>
                <a:gd name="connsiteY65" fmla="*/ 182880 h 441960"/>
                <a:gd name="connsiteX66" fmla="*/ 6713220 w 6827520"/>
                <a:gd name="connsiteY66" fmla="*/ 190500 h 441960"/>
                <a:gd name="connsiteX67" fmla="*/ 6812280 w 6827520"/>
                <a:gd name="connsiteY67" fmla="*/ 182880 h 441960"/>
                <a:gd name="connsiteX68" fmla="*/ 6812280 w 6827520"/>
                <a:gd name="connsiteY68" fmla="*/ 182880 h 441960"/>
                <a:gd name="connsiteX69" fmla="*/ 6827520 w 6827520"/>
                <a:gd name="connsiteY69" fmla="*/ 358140 h 441960"/>
                <a:gd name="connsiteX70" fmla="*/ 6507480 w 6827520"/>
                <a:gd name="connsiteY70" fmla="*/ 327660 h 441960"/>
                <a:gd name="connsiteX71" fmla="*/ 6316980 w 6827520"/>
                <a:gd name="connsiteY71" fmla="*/ 350520 h 441960"/>
                <a:gd name="connsiteX72" fmla="*/ 6088380 w 6827520"/>
                <a:gd name="connsiteY72" fmla="*/ 358140 h 441960"/>
                <a:gd name="connsiteX73" fmla="*/ 5897880 w 6827520"/>
                <a:gd name="connsiteY73" fmla="*/ 365760 h 441960"/>
                <a:gd name="connsiteX74" fmla="*/ 5829300 w 6827520"/>
                <a:gd name="connsiteY74" fmla="*/ 365760 h 441960"/>
                <a:gd name="connsiteX75" fmla="*/ 5707380 w 6827520"/>
                <a:gd name="connsiteY75" fmla="*/ 365760 h 441960"/>
                <a:gd name="connsiteX76" fmla="*/ 5562600 w 6827520"/>
                <a:gd name="connsiteY76" fmla="*/ 320040 h 441960"/>
                <a:gd name="connsiteX77" fmla="*/ 5448300 w 6827520"/>
                <a:gd name="connsiteY77" fmla="*/ 320040 h 441960"/>
                <a:gd name="connsiteX78" fmla="*/ 5234940 w 6827520"/>
                <a:gd name="connsiteY78" fmla="*/ 320040 h 441960"/>
                <a:gd name="connsiteX79" fmla="*/ 5120640 w 6827520"/>
                <a:gd name="connsiteY79" fmla="*/ 228600 h 441960"/>
                <a:gd name="connsiteX80" fmla="*/ 4960620 w 6827520"/>
                <a:gd name="connsiteY80" fmla="*/ 220980 h 441960"/>
                <a:gd name="connsiteX81" fmla="*/ 4808220 w 6827520"/>
                <a:gd name="connsiteY81" fmla="*/ 220980 h 441960"/>
                <a:gd name="connsiteX82" fmla="*/ 4663440 w 6827520"/>
                <a:gd name="connsiteY82" fmla="*/ 228600 h 441960"/>
                <a:gd name="connsiteX83" fmla="*/ 4564380 w 6827520"/>
                <a:gd name="connsiteY83" fmla="*/ 213360 h 441960"/>
                <a:gd name="connsiteX84" fmla="*/ 4411980 w 6827520"/>
                <a:gd name="connsiteY84" fmla="*/ 220980 h 441960"/>
                <a:gd name="connsiteX85" fmla="*/ 4229100 w 6827520"/>
                <a:gd name="connsiteY85" fmla="*/ 236220 h 441960"/>
                <a:gd name="connsiteX86" fmla="*/ 4122420 w 6827520"/>
                <a:gd name="connsiteY86" fmla="*/ 213360 h 441960"/>
                <a:gd name="connsiteX87" fmla="*/ 3893820 w 6827520"/>
                <a:gd name="connsiteY87" fmla="*/ 251460 h 441960"/>
                <a:gd name="connsiteX88" fmla="*/ 3794760 w 6827520"/>
                <a:gd name="connsiteY88" fmla="*/ 281940 h 441960"/>
                <a:gd name="connsiteX89" fmla="*/ 3589020 w 6827520"/>
                <a:gd name="connsiteY89" fmla="*/ 320040 h 441960"/>
                <a:gd name="connsiteX90" fmla="*/ 3444240 w 6827520"/>
                <a:gd name="connsiteY90" fmla="*/ 320040 h 441960"/>
                <a:gd name="connsiteX91" fmla="*/ 3307080 w 6827520"/>
                <a:gd name="connsiteY91" fmla="*/ 327660 h 441960"/>
                <a:gd name="connsiteX92" fmla="*/ 3276600 w 6827520"/>
                <a:gd name="connsiteY92" fmla="*/ 335280 h 441960"/>
                <a:gd name="connsiteX93" fmla="*/ 3177540 w 6827520"/>
                <a:gd name="connsiteY93" fmla="*/ 388620 h 441960"/>
                <a:gd name="connsiteX94" fmla="*/ 2933700 w 6827520"/>
                <a:gd name="connsiteY94" fmla="*/ 381000 h 441960"/>
                <a:gd name="connsiteX95" fmla="*/ 2788920 w 6827520"/>
                <a:gd name="connsiteY95" fmla="*/ 373380 h 441960"/>
                <a:gd name="connsiteX96" fmla="*/ 2682240 w 6827520"/>
                <a:gd name="connsiteY96" fmla="*/ 365760 h 441960"/>
                <a:gd name="connsiteX97" fmla="*/ 2621280 w 6827520"/>
                <a:gd name="connsiteY97" fmla="*/ 365760 h 441960"/>
                <a:gd name="connsiteX98" fmla="*/ 2468880 w 6827520"/>
                <a:gd name="connsiteY98" fmla="*/ 365760 h 441960"/>
                <a:gd name="connsiteX99" fmla="*/ 2339340 w 6827520"/>
                <a:gd name="connsiteY99" fmla="*/ 441960 h 441960"/>
                <a:gd name="connsiteX100" fmla="*/ 2186940 w 6827520"/>
                <a:gd name="connsiteY100" fmla="*/ 441960 h 441960"/>
                <a:gd name="connsiteX101" fmla="*/ 2072640 w 6827520"/>
                <a:gd name="connsiteY101" fmla="*/ 419100 h 441960"/>
                <a:gd name="connsiteX102" fmla="*/ 1950720 w 6827520"/>
                <a:gd name="connsiteY102" fmla="*/ 434340 h 441960"/>
                <a:gd name="connsiteX103" fmla="*/ 1821180 w 6827520"/>
                <a:gd name="connsiteY103" fmla="*/ 434340 h 441960"/>
                <a:gd name="connsiteX104" fmla="*/ 1691640 w 6827520"/>
                <a:gd name="connsiteY104" fmla="*/ 434340 h 441960"/>
                <a:gd name="connsiteX105" fmla="*/ 1600200 w 6827520"/>
                <a:gd name="connsiteY105" fmla="*/ 419100 h 441960"/>
                <a:gd name="connsiteX106" fmla="*/ 1524000 w 6827520"/>
                <a:gd name="connsiteY106" fmla="*/ 403860 h 441960"/>
                <a:gd name="connsiteX107" fmla="*/ 1432560 w 6827520"/>
                <a:gd name="connsiteY107" fmla="*/ 381000 h 441960"/>
                <a:gd name="connsiteX108" fmla="*/ 1363980 w 6827520"/>
                <a:gd name="connsiteY108" fmla="*/ 373380 h 441960"/>
                <a:gd name="connsiteX109" fmla="*/ 1341120 w 6827520"/>
                <a:gd name="connsiteY109" fmla="*/ 373380 h 441960"/>
                <a:gd name="connsiteX110" fmla="*/ 1242060 w 6827520"/>
                <a:gd name="connsiteY110" fmla="*/ 388620 h 441960"/>
                <a:gd name="connsiteX111" fmla="*/ 1082040 w 6827520"/>
                <a:gd name="connsiteY111" fmla="*/ 411480 h 441960"/>
                <a:gd name="connsiteX112" fmla="*/ 982980 w 6827520"/>
                <a:gd name="connsiteY112" fmla="*/ 388620 h 441960"/>
                <a:gd name="connsiteX113" fmla="*/ 891540 w 6827520"/>
                <a:gd name="connsiteY113" fmla="*/ 388620 h 441960"/>
                <a:gd name="connsiteX114" fmla="*/ 815340 w 6827520"/>
                <a:gd name="connsiteY114" fmla="*/ 388620 h 441960"/>
                <a:gd name="connsiteX115" fmla="*/ 739140 w 6827520"/>
                <a:gd name="connsiteY115" fmla="*/ 388620 h 441960"/>
                <a:gd name="connsiteX116" fmla="*/ 670560 w 6827520"/>
                <a:gd name="connsiteY116" fmla="*/ 388620 h 441960"/>
                <a:gd name="connsiteX117" fmla="*/ 541020 w 6827520"/>
                <a:gd name="connsiteY117" fmla="*/ 381000 h 441960"/>
                <a:gd name="connsiteX118" fmla="*/ 480060 w 6827520"/>
                <a:gd name="connsiteY118" fmla="*/ 381000 h 441960"/>
                <a:gd name="connsiteX119" fmla="*/ 342900 w 6827520"/>
                <a:gd name="connsiteY119" fmla="*/ 381000 h 441960"/>
                <a:gd name="connsiteX120" fmla="*/ 205740 w 6827520"/>
                <a:gd name="connsiteY120" fmla="*/ 381000 h 441960"/>
                <a:gd name="connsiteX121" fmla="*/ 114300 w 6827520"/>
                <a:gd name="connsiteY121" fmla="*/ 396240 h 441960"/>
                <a:gd name="connsiteX122" fmla="*/ 0 w 6827520"/>
                <a:gd name="connsiteY122" fmla="*/ 396240 h 441960"/>
                <a:gd name="connsiteX123" fmla="*/ 22860 w 6827520"/>
                <a:gd name="connsiteY123" fmla="*/ 327660 h 4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6827520" h="441960">
                  <a:moveTo>
                    <a:pt x="22860" y="327660"/>
                  </a:moveTo>
                  <a:lnTo>
                    <a:pt x="160020" y="289560"/>
                  </a:lnTo>
                  <a:lnTo>
                    <a:pt x="350520" y="266700"/>
                  </a:lnTo>
                  <a:lnTo>
                    <a:pt x="518160" y="274320"/>
                  </a:lnTo>
                  <a:cubicBezTo>
                    <a:pt x="541020" y="276860"/>
                    <a:pt x="564426" y="276362"/>
                    <a:pt x="586740" y="281940"/>
                  </a:cubicBezTo>
                  <a:cubicBezTo>
                    <a:pt x="595625" y="284161"/>
                    <a:pt x="601409" y="293084"/>
                    <a:pt x="609600" y="297180"/>
                  </a:cubicBezTo>
                  <a:cubicBezTo>
                    <a:pt x="626446" y="305603"/>
                    <a:pt x="627091" y="304800"/>
                    <a:pt x="640080" y="304800"/>
                  </a:cubicBezTo>
                  <a:lnTo>
                    <a:pt x="853440" y="304800"/>
                  </a:lnTo>
                  <a:lnTo>
                    <a:pt x="1097280" y="342900"/>
                  </a:lnTo>
                  <a:lnTo>
                    <a:pt x="1264920" y="289560"/>
                  </a:lnTo>
                  <a:lnTo>
                    <a:pt x="1432560" y="274320"/>
                  </a:lnTo>
                  <a:lnTo>
                    <a:pt x="1615440" y="289560"/>
                  </a:lnTo>
                  <a:lnTo>
                    <a:pt x="1623060" y="342900"/>
                  </a:lnTo>
                  <a:lnTo>
                    <a:pt x="1729740" y="388620"/>
                  </a:lnTo>
                  <a:lnTo>
                    <a:pt x="1889760" y="373380"/>
                  </a:lnTo>
                  <a:lnTo>
                    <a:pt x="2019300" y="373380"/>
                  </a:lnTo>
                  <a:lnTo>
                    <a:pt x="2110740" y="365760"/>
                  </a:lnTo>
                  <a:lnTo>
                    <a:pt x="2247900" y="350520"/>
                  </a:lnTo>
                  <a:lnTo>
                    <a:pt x="2354580" y="350520"/>
                  </a:lnTo>
                  <a:lnTo>
                    <a:pt x="2400300" y="274320"/>
                  </a:lnTo>
                  <a:lnTo>
                    <a:pt x="2484120" y="243840"/>
                  </a:lnTo>
                  <a:lnTo>
                    <a:pt x="2598420" y="266700"/>
                  </a:lnTo>
                  <a:lnTo>
                    <a:pt x="2689860" y="274320"/>
                  </a:lnTo>
                  <a:lnTo>
                    <a:pt x="2842260" y="281940"/>
                  </a:lnTo>
                  <a:lnTo>
                    <a:pt x="2964180" y="304800"/>
                  </a:lnTo>
                  <a:lnTo>
                    <a:pt x="2964180" y="304800"/>
                  </a:lnTo>
                  <a:lnTo>
                    <a:pt x="3040380" y="304800"/>
                  </a:lnTo>
                  <a:lnTo>
                    <a:pt x="3070860" y="304800"/>
                  </a:lnTo>
                  <a:cubicBezTo>
                    <a:pt x="3141920" y="289009"/>
                    <a:pt x="3116022" y="289560"/>
                    <a:pt x="3147060" y="289560"/>
                  </a:cubicBezTo>
                  <a:lnTo>
                    <a:pt x="3215640" y="274320"/>
                  </a:lnTo>
                  <a:lnTo>
                    <a:pt x="3314700" y="236220"/>
                  </a:lnTo>
                  <a:lnTo>
                    <a:pt x="3406140" y="236220"/>
                  </a:lnTo>
                  <a:lnTo>
                    <a:pt x="3474720" y="236220"/>
                  </a:lnTo>
                  <a:lnTo>
                    <a:pt x="3627120" y="228600"/>
                  </a:lnTo>
                  <a:lnTo>
                    <a:pt x="3718560" y="182880"/>
                  </a:lnTo>
                  <a:lnTo>
                    <a:pt x="3825240" y="137160"/>
                  </a:lnTo>
                  <a:lnTo>
                    <a:pt x="3977640" y="129540"/>
                  </a:lnTo>
                  <a:lnTo>
                    <a:pt x="4122420" y="144780"/>
                  </a:lnTo>
                  <a:lnTo>
                    <a:pt x="4236720" y="144780"/>
                  </a:lnTo>
                  <a:lnTo>
                    <a:pt x="4244340" y="144780"/>
                  </a:lnTo>
                  <a:lnTo>
                    <a:pt x="4351020" y="60960"/>
                  </a:lnTo>
                  <a:lnTo>
                    <a:pt x="4419600" y="53340"/>
                  </a:lnTo>
                  <a:lnTo>
                    <a:pt x="4472940" y="53340"/>
                  </a:lnTo>
                  <a:lnTo>
                    <a:pt x="4602480" y="7620"/>
                  </a:lnTo>
                  <a:lnTo>
                    <a:pt x="4709160" y="0"/>
                  </a:lnTo>
                  <a:lnTo>
                    <a:pt x="4709160" y="0"/>
                  </a:lnTo>
                  <a:lnTo>
                    <a:pt x="4815840" y="68580"/>
                  </a:lnTo>
                  <a:lnTo>
                    <a:pt x="4869180" y="68580"/>
                  </a:lnTo>
                  <a:lnTo>
                    <a:pt x="4968240" y="76200"/>
                  </a:lnTo>
                  <a:lnTo>
                    <a:pt x="5036820" y="106680"/>
                  </a:lnTo>
                  <a:lnTo>
                    <a:pt x="5128260" y="152400"/>
                  </a:lnTo>
                  <a:lnTo>
                    <a:pt x="5204460" y="152400"/>
                  </a:lnTo>
                  <a:lnTo>
                    <a:pt x="5311140" y="144780"/>
                  </a:lnTo>
                  <a:lnTo>
                    <a:pt x="5440680" y="198120"/>
                  </a:lnTo>
                  <a:lnTo>
                    <a:pt x="5524500" y="213360"/>
                  </a:lnTo>
                  <a:lnTo>
                    <a:pt x="5631180" y="228600"/>
                  </a:lnTo>
                  <a:lnTo>
                    <a:pt x="5775960" y="243840"/>
                  </a:lnTo>
                  <a:lnTo>
                    <a:pt x="5928360" y="243840"/>
                  </a:lnTo>
                  <a:lnTo>
                    <a:pt x="5928360" y="243840"/>
                  </a:lnTo>
                  <a:lnTo>
                    <a:pt x="6111240" y="243840"/>
                  </a:lnTo>
                  <a:lnTo>
                    <a:pt x="6263640" y="213360"/>
                  </a:lnTo>
                  <a:lnTo>
                    <a:pt x="6324600" y="198120"/>
                  </a:lnTo>
                  <a:lnTo>
                    <a:pt x="6393180" y="205740"/>
                  </a:lnTo>
                  <a:lnTo>
                    <a:pt x="6492240" y="182880"/>
                  </a:lnTo>
                  <a:lnTo>
                    <a:pt x="6560820" y="182880"/>
                  </a:lnTo>
                  <a:lnTo>
                    <a:pt x="6652260" y="182880"/>
                  </a:lnTo>
                  <a:lnTo>
                    <a:pt x="6713220" y="190500"/>
                  </a:lnTo>
                  <a:lnTo>
                    <a:pt x="6812280" y="182880"/>
                  </a:lnTo>
                  <a:lnTo>
                    <a:pt x="6812280" y="182880"/>
                  </a:lnTo>
                  <a:lnTo>
                    <a:pt x="6827520" y="358140"/>
                  </a:lnTo>
                  <a:lnTo>
                    <a:pt x="6507480" y="327660"/>
                  </a:lnTo>
                  <a:lnTo>
                    <a:pt x="6316980" y="350520"/>
                  </a:lnTo>
                  <a:lnTo>
                    <a:pt x="6088380" y="358140"/>
                  </a:lnTo>
                  <a:lnTo>
                    <a:pt x="5897880" y="365760"/>
                  </a:lnTo>
                  <a:lnTo>
                    <a:pt x="5829300" y="365760"/>
                  </a:lnTo>
                  <a:lnTo>
                    <a:pt x="5707380" y="365760"/>
                  </a:lnTo>
                  <a:lnTo>
                    <a:pt x="5562600" y="320040"/>
                  </a:lnTo>
                  <a:lnTo>
                    <a:pt x="5448300" y="320040"/>
                  </a:lnTo>
                  <a:lnTo>
                    <a:pt x="5234940" y="320040"/>
                  </a:lnTo>
                  <a:lnTo>
                    <a:pt x="5120640" y="228600"/>
                  </a:lnTo>
                  <a:lnTo>
                    <a:pt x="4960620" y="220980"/>
                  </a:lnTo>
                  <a:lnTo>
                    <a:pt x="4808220" y="220980"/>
                  </a:lnTo>
                  <a:lnTo>
                    <a:pt x="4663440" y="228600"/>
                  </a:lnTo>
                  <a:lnTo>
                    <a:pt x="4564380" y="213360"/>
                  </a:lnTo>
                  <a:lnTo>
                    <a:pt x="4411980" y="220980"/>
                  </a:lnTo>
                  <a:lnTo>
                    <a:pt x="4229100" y="236220"/>
                  </a:lnTo>
                  <a:lnTo>
                    <a:pt x="4122420" y="213360"/>
                  </a:lnTo>
                  <a:lnTo>
                    <a:pt x="3893820" y="251460"/>
                  </a:lnTo>
                  <a:lnTo>
                    <a:pt x="3794760" y="281940"/>
                  </a:lnTo>
                  <a:lnTo>
                    <a:pt x="3589020" y="320040"/>
                  </a:lnTo>
                  <a:lnTo>
                    <a:pt x="3444240" y="320040"/>
                  </a:lnTo>
                  <a:lnTo>
                    <a:pt x="3307080" y="327660"/>
                  </a:lnTo>
                  <a:lnTo>
                    <a:pt x="3276600" y="335280"/>
                  </a:lnTo>
                  <a:lnTo>
                    <a:pt x="3177540" y="388620"/>
                  </a:lnTo>
                  <a:lnTo>
                    <a:pt x="2933700" y="381000"/>
                  </a:lnTo>
                  <a:lnTo>
                    <a:pt x="2788920" y="373380"/>
                  </a:lnTo>
                  <a:lnTo>
                    <a:pt x="2682240" y="365760"/>
                  </a:lnTo>
                  <a:lnTo>
                    <a:pt x="2621280" y="365760"/>
                  </a:lnTo>
                  <a:lnTo>
                    <a:pt x="2468880" y="365760"/>
                  </a:lnTo>
                  <a:lnTo>
                    <a:pt x="2339340" y="441960"/>
                  </a:lnTo>
                  <a:lnTo>
                    <a:pt x="2186940" y="441960"/>
                  </a:lnTo>
                  <a:lnTo>
                    <a:pt x="2072640" y="419100"/>
                  </a:lnTo>
                  <a:lnTo>
                    <a:pt x="1950720" y="434340"/>
                  </a:lnTo>
                  <a:lnTo>
                    <a:pt x="1821180" y="434340"/>
                  </a:lnTo>
                  <a:lnTo>
                    <a:pt x="1691640" y="434340"/>
                  </a:lnTo>
                  <a:lnTo>
                    <a:pt x="1600200" y="419100"/>
                  </a:lnTo>
                  <a:lnTo>
                    <a:pt x="1524000" y="403860"/>
                  </a:lnTo>
                  <a:lnTo>
                    <a:pt x="1432560" y="381000"/>
                  </a:lnTo>
                  <a:lnTo>
                    <a:pt x="1363980" y="373380"/>
                  </a:lnTo>
                  <a:lnTo>
                    <a:pt x="1341120" y="373380"/>
                  </a:lnTo>
                  <a:lnTo>
                    <a:pt x="1242060" y="388620"/>
                  </a:lnTo>
                  <a:lnTo>
                    <a:pt x="1082040" y="411480"/>
                  </a:lnTo>
                  <a:lnTo>
                    <a:pt x="982980" y="388620"/>
                  </a:lnTo>
                  <a:lnTo>
                    <a:pt x="891540" y="388620"/>
                  </a:lnTo>
                  <a:lnTo>
                    <a:pt x="815340" y="388620"/>
                  </a:lnTo>
                  <a:lnTo>
                    <a:pt x="739140" y="388620"/>
                  </a:lnTo>
                  <a:lnTo>
                    <a:pt x="670560" y="388620"/>
                  </a:lnTo>
                  <a:lnTo>
                    <a:pt x="541020" y="381000"/>
                  </a:lnTo>
                  <a:lnTo>
                    <a:pt x="480060" y="381000"/>
                  </a:lnTo>
                  <a:lnTo>
                    <a:pt x="342900" y="381000"/>
                  </a:lnTo>
                  <a:lnTo>
                    <a:pt x="205740" y="381000"/>
                  </a:lnTo>
                  <a:lnTo>
                    <a:pt x="114300" y="396240"/>
                  </a:lnTo>
                  <a:lnTo>
                    <a:pt x="0" y="396240"/>
                  </a:lnTo>
                  <a:lnTo>
                    <a:pt x="22860" y="32766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p:cNvSpPr/>
            <p:nvPr/>
          </p:nvSpPr>
          <p:spPr>
            <a:xfrm>
              <a:off x="6553200" y="3695700"/>
              <a:ext cx="929640" cy="2095500"/>
            </a:xfrm>
            <a:custGeom>
              <a:avLst/>
              <a:gdLst>
                <a:gd name="connsiteX0" fmla="*/ 0 w 838200"/>
                <a:gd name="connsiteY0" fmla="*/ 1927860 h 1927860"/>
                <a:gd name="connsiteX1" fmla="*/ 53340 w 838200"/>
                <a:gd name="connsiteY1" fmla="*/ 1844040 h 1927860"/>
                <a:gd name="connsiteX2" fmla="*/ 76200 w 838200"/>
                <a:gd name="connsiteY2" fmla="*/ 1813560 h 1927860"/>
                <a:gd name="connsiteX3" fmla="*/ 76200 w 838200"/>
                <a:gd name="connsiteY3" fmla="*/ 1813560 h 1927860"/>
                <a:gd name="connsiteX4" fmla="*/ 167640 w 838200"/>
                <a:gd name="connsiteY4" fmla="*/ 1790700 h 1927860"/>
                <a:gd name="connsiteX5" fmla="*/ 167640 w 838200"/>
                <a:gd name="connsiteY5" fmla="*/ 1790700 h 1927860"/>
                <a:gd name="connsiteX6" fmla="*/ 160020 w 838200"/>
                <a:gd name="connsiteY6" fmla="*/ 1676400 h 1927860"/>
                <a:gd name="connsiteX7" fmla="*/ 144780 w 838200"/>
                <a:gd name="connsiteY7" fmla="*/ 1607820 h 1927860"/>
                <a:gd name="connsiteX8" fmla="*/ 121920 w 838200"/>
                <a:gd name="connsiteY8" fmla="*/ 1546860 h 1927860"/>
                <a:gd name="connsiteX9" fmla="*/ 129540 w 838200"/>
                <a:gd name="connsiteY9" fmla="*/ 1478280 h 1927860"/>
                <a:gd name="connsiteX10" fmla="*/ 167640 w 838200"/>
                <a:gd name="connsiteY10" fmla="*/ 1447800 h 1927860"/>
                <a:gd name="connsiteX11" fmla="*/ 213360 w 838200"/>
                <a:gd name="connsiteY11" fmla="*/ 1356360 h 1927860"/>
                <a:gd name="connsiteX12" fmla="*/ 236220 w 838200"/>
                <a:gd name="connsiteY12" fmla="*/ 1295400 h 1927860"/>
                <a:gd name="connsiteX13" fmla="*/ 236220 w 838200"/>
                <a:gd name="connsiteY13" fmla="*/ 1295400 h 1927860"/>
                <a:gd name="connsiteX14" fmla="*/ 289560 w 838200"/>
                <a:gd name="connsiteY14" fmla="*/ 1165860 h 1927860"/>
                <a:gd name="connsiteX15" fmla="*/ 327660 w 838200"/>
                <a:gd name="connsiteY15" fmla="*/ 1097280 h 1927860"/>
                <a:gd name="connsiteX16" fmla="*/ 373380 w 838200"/>
                <a:gd name="connsiteY16" fmla="*/ 1028700 h 1927860"/>
                <a:gd name="connsiteX17" fmla="*/ 381000 w 838200"/>
                <a:gd name="connsiteY17" fmla="*/ 967740 h 1927860"/>
                <a:gd name="connsiteX18" fmla="*/ 381000 w 838200"/>
                <a:gd name="connsiteY18" fmla="*/ 952500 h 1927860"/>
                <a:gd name="connsiteX19" fmla="*/ 381000 w 838200"/>
                <a:gd name="connsiteY19" fmla="*/ 861060 h 1927860"/>
                <a:gd name="connsiteX20" fmla="*/ 312420 w 838200"/>
                <a:gd name="connsiteY20" fmla="*/ 670560 h 1927860"/>
                <a:gd name="connsiteX21" fmla="*/ 289560 w 838200"/>
                <a:gd name="connsiteY21" fmla="*/ 579120 h 1927860"/>
                <a:gd name="connsiteX22" fmla="*/ 289560 w 838200"/>
                <a:gd name="connsiteY22" fmla="*/ 480060 h 1927860"/>
                <a:gd name="connsiteX23" fmla="*/ 373380 w 838200"/>
                <a:gd name="connsiteY23" fmla="*/ 419100 h 1927860"/>
                <a:gd name="connsiteX24" fmla="*/ 403860 w 838200"/>
                <a:gd name="connsiteY24" fmla="*/ 335280 h 1927860"/>
                <a:gd name="connsiteX25" fmla="*/ 419100 w 838200"/>
                <a:gd name="connsiteY25" fmla="*/ 251460 h 1927860"/>
                <a:gd name="connsiteX26" fmla="*/ 449580 w 838200"/>
                <a:gd name="connsiteY26" fmla="*/ 236220 h 1927860"/>
                <a:gd name="connsiteX27" fmla="*/ 495300 w 838200"/>
                <a:gd name="connsiteY27" fmla="*/ 175260 h 1927860"/>
                <a:gd name="connsiteX28" fmla="*/ 502920 w 838200"/>
                <a:gd name="connsiteY28" fmla="*/ 106680 h 1927860"/>
                <a:gd name="connsiteX29" fmla="*/ 525780 w 838200"/>
                <a:gd name="connsiteY29" fmla="*/ 53340 h 1927860"/>
                <a:gd name="connsiteX30" fmla="*/ 525780 w 838200"/>
                <a:gd name="connsiteY30" fmla="*/ 53340 h 1927860"/>
                <a:gd name="connsiteX31" fmla="*/ 556260 w 838200"/>
                <a:gd name="connsiteY31" fmla="*/ 0 h 1927860"/>
                <a:gd name="connsiteX32" fmla="*/ 838200 w 838200"/>
                <a:gd name="connsiteY32" fmla="*/ 114300 h 1927860"/>
                <a:gd name="connsiteX33" fmla="*/ 762000 w 838200"/>
                <a:gd name="connsiteY33" fmla="*/ 152400 h 1927860"/>
                <a:gd name="connsiteX34" fmla="*/ 739140 w 838200"/>
                <a:gd name="connsiteY34" fmla="*/ 236220 h 1927860"/>
                <a:gd name="connsiteX35" fmla="*/ 731520 w 838200"/>
                <a:gd name="connsiteY35" fmla="*/ 335280 h 1927860"/>
                <a:gd name="connsiteX36" fmla="*/ 693420 w 838200"/>
                <a:gd name="connsiteY36" fmla="*/ 388620 h 1927860"/>
                <a:gd name="connsiteX37" fmla="*/ 662940 w 838200"/>
                <a:gd name="connsiteY37" fmla="*/ 419100 h 1927860"/>
                <a:gd name="connsiteX38" fmla="*/ 594360 w 838200"/>
                <a:gd name="connsiteY38" fmla="*/ 449580 h 1927860"/>
                <a:gd name="connsiteX39" fmla="*/ 556260 w 838200"/>
                <a:gd name="connsiteY39" fmla="*/ 480060 h 1927860"/>
                <a:gd name="connsiteX40" fmla="*/ 533400 w 838200"/>
                <a:gd name="connsiteY40" fmla="*/ 586740 h 1927860"/>
                <a:gd name="connsiteX41" fmla="*/ 533400 w 838200"/>
                <a:gd name="connsiteY41" fmla="*/ 685800 h 1927860"/>
                <a:gd name="connsiteX42" fmla="*/ 510540 w 838200"/>
                <a:gd name="connsiteY42" fmla="*/ 792480 h 1927860"/>
                <a:gd name="connsiteX43" fmla="*/ 518160 w 838200"/>
                <a:gd name="connsiteY43" fmla="*/ 891540 h 1927860"/>
                <a:gd name="connsiteX44" fmla="*/ 518160 w 838200"/>
                <a:gd name="connsiteY44" fmla="*/ 967740 h 1927860"/>
                <a:gd name="connsiteX45" fmla="*/ 495300 w 838200"/>
                <a:gd name="connsiteY45" fmla="*/ 1036320 h 1927860"/>
                <a:gd name="connsiteX46" fmla="*/ 487680 w 838200"/>
                <a:gd name="connsiteY46" fmla="*/ 1143000 h 1927860"/>
                <a:gd name="connsiteX47" fmla="*/ 426720 w 838200"/>
                <a:gd name="connsiteY47" fmla="*/ 1211580 h 1927860"/>
                <a:gd name="connsiteX48" fmla="*/ 403860 w 838200"/>
                <a:gd name="connsiteY48" fmla="*/ 1242060 h 1927860"/>
                <a:gd name="connsiteX49" fmla="*/ 373380 w 838200"/>
                <a:gd name="connsiteY49" fmla="*/ 1310640 h 1927860"/>
                <a:gd name="connsiteX50" fmla="*/ 373380 w 838200"/>
                <a:gd name="connsiteY50" fmla="*/ 1310640 h 1927860"/>
                <a:gd name="connsiteX51" fmla="*/ 335280 w 838200"/>
                <a:gd name="connsiteY51" fmla="*/ 1402080 h 1927860"/>
                <a:gd name="connsiteX52" fmla="*/ 312420 w 838200"/>
                <a:gd name="connsiteY52" fmla="*/ 1463040 h 1927860"/>
                <a:gd name="connsiteX53" fmla="*/ 289560 w 838200"/>
                <a:gd name="connsiteY53" fmla="*/ 1539240 h 1927860"/>
                <a:gd name="connsiteX54" fmla="*/ 281940 w 838200"/>
                <a:gd name="connsiteY54" fmla="*/ 1592580 h 1927860"/>
                <a:gd name="connsiteX55" fmla="*/ 266700 w 838200"/>
                <a:gd name="connsiteY55" fmla="*/ 1653540 h 1927860"/>
                <a:gd name="connsiteX56" fmla="*/ 266700 w 838200"/>
                <a:gd name="connsiteY56" fmla="*/ 1699260 h 1927860"/>
                <a:gd name="connsiteX57" fmla="*/ 259080 w 838200"/>
                <a:gd name="connsiteY57" fmla="*/ 1790700 h 1927860"/>
                <a:gd name="connsiteX58" fmla="*/ 236220 w 838200"/>
                <a:gd name="connsiteY58" fmla="*/ 1866900 h 1927860"/>
                <a:gd name="connsiteX59" fmla="*/ 182880 w 838200"/>
                <a:gd name="connsiteY59" fmla="*/ 1920240 h 1927860"/>
                <a:gd name="connsiteX60" fmla="*/ 0 w 838200"/>
                <a:gd name="connsiteY60" fmla="*/ 1927860 h 192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838200" h="1927860">
                  <a:moveTo>
                    <a:pt x="0" y="1927860"/>
                  </a:moveTo>
                  <a:lnTo>
                    <a:pt x="53340" y="1844040"/>
                  </a:lnTo>
                  <a:lnTo>
                    <a:pt x="76200" y="1813560"/>
                  </a:lnTo>
                  <a:lnTo>
                    <a:pt x="76200" y="1813560"/>
                  </a:lnTo>
                  <a:lnTo>
                    <a:pt x="167640" y="1790700"/>
                  </a:lnTo>
                  <a:lnTo>
                    <a:pt x="167640" y="1790700"/>
                  </a:lnTo>
                  <a:lnTo>
                    <a:pt x="160020" y="1676400"/>
                  </a:lnTo>
                  <a:lnTo>
                    <a:pt x="144780" y="1607820"/>
                  </a:lnTo>
                  <a:lnTo>
                    <a:pt x="121920" y="1546860"/>
                  </a:lnTo>
                  <a:lnTo>
                    <a:pt x="129540" y="1478280"/>
                  </a:lnTo>
                  <a:lnTo>
                    <a:pt x="167640" y="1447800"/>
                  </a:lnTo>
                  <a:lnTo>
                    <a:pt x="213360" y="1356360"/>
                  </a:lnTo>
                  <a:lnTo>
                    <a:pt x="236220" y="1295400"/>
                  </a:lnTo>
                  <a:lnTo>
                    <a:pt x="236220" y="1295400"/>
                  </a:lnTo>
                  <a:lnTo>
                    <a:pt x="289560" y="1165860"/>
                  </a:lnTo>
                  <a:lnTo>
                    <a:pt x="327660" y="1097280"/>
                  </a:lnTo>
                  <a:lnTo>
                    <a:pt x="373380" y="1028700"/>
                  </a:lnTo>
                  <a:lnTo>
                    <a:pt x="381000" y="967740"/>
                  </a:lnTo>
                  <a:lnTo>
                    <a:pt x="381000" y="952500"/>
                  </a:lnTo>
                  <a:lnTo>
                    <a:pt x="381000" y="861060"/>
                  </a:lnTo>
                  <a:lnTo>
                    <a:pt x="312420" y="670560"/>
                  </a:lnTo>
                  <a:lnTo>
                    <a:pt x="289560" y="579120"/>
                  </a:lnTo>
                  <a:lnTo>
                    <a:pt x="289560" y="480060"/>
                  </a:lnTo>
                  <a:lnTo>
                    <a:pt x="373380" y="419100"/>
                  </a:lnTo>
                  <a:lnTo>
                    <a:pt x="403860" y="335280"/>
                  </a:lnTo>
                  <a:lnTo>
                    <a:pt x="419100" y="251460"/>
                  </a:lnTo>
                  <a:lnTo>
                    <a:pt x="449580" y="236220"/>
                  </a:lnTo>
                  <a:lnTo>
                    <a:pt x="495300" y="175260"/>
                  </a:lnTo>
                  <a:lnTo>
                    <a:pt x="502920" y="106680"/>
                  </a:lnTo>
                  <a:lnTo>
                    <a:pt x="525780" y="53340"/>
                  </a:lnTo>
                  <a:lnTo>
                    <a:pt x="525780" y="53340"/>
                  </a:lnTo>
                  <a:lnTo>
                    <a:pt x="556260" y="0"/>
                  </a:lnTo>
                  <a:lnTo>
                    <a:pt x="838200" y="114300"/>
                  </a:lnTo>
                  <a:lnTo>
                    <a:pt x="762000" y="152400"/>
                  </a:lnTo>
                  <a:lnTo>
                    <a:pt x="739140" y="236220"/>
                  </a:lnTo>
                  <a:lnTo>
                    <a:pt x="731520" y="335280"/>
                  </a:lnTo>
                  <a:lnTo>
                    <a:pt x="693420" y="388620"/>
                  </a:lnTo>
                  <a:lnTo>
                    <a:pt x="662940" y="419100"/>
                  </a:lnTo>
                  <a:lnTo>
                    <a:pt x="594360" y="449580"/>
                  </a:lnTo>
                  <a:lnTo>
                    <a:pt x="556260" y="480060"/>
                  </a:lnTo>
                  <a:lnTo>
                    <a:pt x="533400" y="586740"/>
                  </a:lnTo>
                  <a:lnTo>
                    <a:pt x="533400" y="685800"/>
                  </a:lnTo>
                  <a:lnTo>
                    <a:pt x="510540" y="792480"/>
                  </a:lnTo>
                  <a:lnTo>
                    <a:pt x="518160" y="891540"/>
                  </a:lnTo>
                  <a:lnTo>
                    <a:pt x="518160" y="967740"/>
                  </a:lnTo>
                  <a:lnTo>
                    <a:pt x="495300" y="1036320"/>
                  </a:lnTo>
                  <a:lnTo>
                    <a:pt x="487680" y="1143000"/>
                  </a:lnTo>
                  <a:lnTo>
                    <a:pt x="426720" y="1211580"/>
                  </a:lnTo>
                  <a:lnTo>
                    <a:pt x="403860" y="1242060"/>
                  </a:lnTo>
                  <a:cubicBezTo>
                    <a:pt x="372244" y="1305292"/>
                    <a:pt x="373380" y="1280302"/>
                    <a:pt x="373380" y="1310640"/>
                  </a:cubicBezTo>
                  <a:lnTo>
                    <a:pt x="373380" y="1310640"/>
                  </a:lnTo>
                  <a:lnTo>
                    <a:pt x="335280" y="1402080"/>
                  </a:lnTo>
                  <a:lnTo>
                    <a:pt x="312420" y="1463040"/>
                  </a:lnTo>
                  <a:lnTo>
                    <a:pt x="289560" y="1539240"/>
                  </a:lnTo>
                  <a:lnTo>
                    <a:pt x="281940" y="1592580"/>
                  </a:lnTo>
                  <a:lnTo>
                    <a:pt x="266700" y="1653540"/>
                  </a:lnTo>
                  <a:lnTo>
                    <a:pt x="266700" y="1699260"/>
                  </a:lnTo>
                  <a:lnTo>
                    <a:pt x="259080" y="1790700"/>
                  </a:lnTo>
                  <a:lnTo>
                    <a:pt x="236220" y="1866900"/>
                  </a:lnTo>
                  <a:lnTo>
                    <a:pt x="182880" y="1920240"/>
                  </a:lnTo>
                  <a:lnTo>
                    <a:pt x="0" y="192786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7" name="Straight Connector 76"/>
          <p:cNvCxnSpPr/>
          <p:nvPr/>
        </p:nvCxnSpPr>
        <p:spPr>
          <a:xfrm>
            <a:off x="0" y="8382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Slide Number Placeholder 78"/>
          <p:cNvSpPr>
            <a:spLocks noGrp="1"/>
          </p:cNvSpPr>
          <p:nvPr>
            <p:ph type="sldNum" sz="quarter" idx="10"/>
          </p:nvPr>
        </p:nvSpPr>
        <p:spPr/>
        <p:txBody>
          <a:bodyPr/>
          <a:lstStyle/>
          <a:p>
            <a:fld id="{D03CC7D5-AADD-49FA-8209-475AB0712B2E}" type="slidenum">
              <a:rPr lang="en-US" smtClean="0"/>
              <a:pPr/>
              <a:t>20</a:t>
            </a:fld>
            <a:endParaRPr lang="en-US"/>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Text Box 2"/>
          <p:cNvSpPr txBox="1">
            <a:spLocks noChangeArrowheads="1"/>
          </p:cNvSpPr>
          <p:nvPr/>
        </p:nvSpPr>
        <p:spPr bwMode="auto">
          <a:xfrm>
            <a:off x="2324100" y="5480050"/>
            <a:ext cx="4908550" cy="1135063"/>
          </a:xfrm>
          <a:prstGeom prst="rect">
            <a:avLst/>
          </a:prstGeom>
          <a:noFill/>
          <a:ln w="12700">
            <a:noFill/>
            <a:miter lim="800000"/>
            <a:headEnd/>
            <a:tailEnd/>
          </a:ln>
          <a:effectLst/>
        </p:spPr>
        <p:txBody>
          <a:bodyPr lIns="91417" tIns="45709" rIns="91417" bIns="45709">
            <a:spAutoFit/>
          </a:bodyPr>
          <a:lstStyle/>
          <a:p>
            <a:pPr algn="ctr" eaLnBrk="0" hangingPunct="0">
              <a:lnSpc>
                <a:spcPct val="70000"/>
              </a:lnSpc>
              <a:spcBef>
                <a:spcPct val="50000"/>
              </a:spcBef>
            </a:pPr>
            <a:endParaRPr lang="en-US" sz="3600">
              <a:latin typeface="Arial Black" pitchFamily="34" charset="0"/>
            </a:endParaRPr>
          </a:p>
          <a:p>
            <a:pPr algn="ctr" eaLnBrk="0" hangingPunct="0">
              <a:lnSpc>
                <a:spcPct val="70000"/>
              </a:lnSpc>
              <a:spcBef>
                <a:spcPct val="50000"/>
              </a:spcBef>
            </a:pPr>
            <a:endParaRPr lang="en-US" sz="3600">
              <a:latin typeface="Arial Black" pitchFamily="34" charset="0"/>
            </a:endParaRPr>
          </a:p>
        </p:txBody>
      </p:sp>
      <p:sp>
        <p:nvSpPr>
          <p:cNvPr id="272387" name="Rectangle 3"/>
          <p:cNvSpPr>
            <a:spLocks noChangeArrowheads="1"/>
          </p:cNvSpPr>
          <p:nvPr/>
        </p:nvSpPr>
        <p:spPr bwMode="auto">
          <a:xfrm>
            <a:off x="1814513" y="1211263"/>
            <a:ext cx="7113587" cy="4362450"/>
          </a:xfrm>
          <a:prstGeom prst="rect">
            <a:avLst/>
          </a:prstGeom>
          <a:noFill/>
          <a:ln w="12700">
            <a:noFill/>
            <a:miter lim="800000"/>
            <a:headEnd/>
            <a:tailEnd/>
          </a:ln>
          <a:effectLst/>
        </p:spPr>
        <p:txBody>
          <a:bodyPr lIns="90465" tIns="44439" rIns="90465" bIns="44439" anchor="b"/>
          <a:lstStyle/>
          <a:p>
            <a:pPr algn="ctr"/>
            <a:r>
              <a:rPr lang="en-US" sz="4400" b="1">
                <a:solidFill>
                  <a:schemeClr val="hlink"/>
                </a:solidFill>
              </a:rPr>
              <a:t/>
            </a:r>
            <a:br>
              <a:rPr lang="en-US" sz="4400" b="1">
                <a:solidFill>
                  <a:schemeClr val="hlink"/>
                </a:solidFill>
              </a:rPr>
            </a:br>
            <a:r>
              <a:rPr lang="en-US" sz="4400" b="1">
                <a:solidFill>
                  <a:schemeClr val="hlink"/>
                </a:solidFill>
              </a:rPr>
              <a:t/>
            </a:r>
            <a:br>
              <a:rPr lang="en-US" sz="4400" b="1">
                <a:solidFill>
                  <a:schemeClr val="hlink"/>
                </a:solidFill>
              </a:rPr>
            </a:br>
            <a:r>
              <a:rPr lang="en-US" sz="4400" b="1">
                <a:solidFill>
                  <a:schemeClr val="tx2"/>
                </a:solidFill>
              </a:rPr>
              <a:t/>
            </a:r>
            <a:br>
              <a:rPr lang="en-US" sz="4400" b="1">
                <a:solidFill>
                  <a:schemeClr val="tx2"/>
                </a:solidFill>
              </a:rPr>
            </a:br>
            <a:endParaRPr lang="en-US" sz="4400">
              <a:solidFill>
                <a:schemeClr val="tx2"/>
              </a:solidFill>
            </a:endParaRPr>
          </a:p>
        </p:txBody>
      </p:sp>
      <p:sp>
        <p:nvSpPr>
          <p:cNvPr id="272388" name="Rectangle 4"/>
          <p:cNvSpPr>
            <a:spLocks noGrp="1" noChangeArrowheads="1"/>
          </p:cNvSpPr>
          <p:nvPr>
            <p:ph type="title"/>
          </p:nvPr>
        </p:nvSpPr>
        <p:spPr>
          <a:xfrm>
            <a:off x="0" y="0"/>
            <a:ext cx="9144000" cy="509814"/>
          </a:xfrm>
          <a:noFill/>
        </p:spPr>
        <p:txBody>
          <a:bodyPr/>
          <a:lstStyle/>
          <a:p>
            <a:r>
              <a:rPr lang="pt-BR" sz="3200" dirty="0" smtClean="0"/>
              <a:t>Áreas Problemáticas nos anos 60</a:t>
            </a:r>
            <a:endParaRPr lang="pt-BR" sz="3200" dirty="0"/>
          </a:p>
        </p:txBody>
      </p:sp>
      <p:sp>
        <p:nvSpPr>
          <p:cNvPr id="272389" name="Rectangle 5"/>
          <p:cNvSpPr>
            <a:spLocks noChangeArrowheads="1"/>
          </p:cNvSpPr>
          <p:nvPr/>
        </p:nvSpPr>
        <p:spPr bwMode="auto">
          <a:xfrm>
            <a:off x="0" y="5797550"/>
            <a:ext cx="9144000" cy="590550"/>
          </a:xfrm>
          <a:prstGeom prst="rect">
            <a:avLst/>
          </a:prstGeom>
          <a:noFill/>
          <a:ln w="12700">
            <a:noFill/>
            <a:miter lim="800000"/>
            <a:headEnd/>
            <a:tailEnd/>
          </a:ln>
          <a:effectLst/>
        </p:spPr>
        <p:txBody>
          <a:bodyPr lIns="90465" tIns="44439" rIns="90465" bIns="44439" anchor="b"/>
          <a:lstStyle/>
          <a:p>
            <a:pPr algn="ctr"/>
            <a:endParaRPr lang="en-US" sz="4000">
              <a:latin typeface="Monotype Corsiva" pitchFamily="66" charset="0"/>
            </a:endParaRPr>
          </a:p>
        </p:txBody>
      </p:sp>
      <p:pic>
        <p:nvPicPr>
          <p:cNvPr id="272391" name="Picture 7"/>
          <p:cNvPicPr>
            <a:picLocks noChangeArrowheads="1"/>
          </p:cNvPicPr>
          <p:nvPr/>
        </p:nvPicPr>
        <p:blipFill>
          <a:blip r:embed="rId3" cstate="print">
            <a:lum bright="-12000" contrast="12000"/>
          </a:blip>
          <a:srcRect l="1146" t="2785" r="2824" b="531"/>
          <a:stretch>
            <a:fillRect/>
          </a:stretch>
        </p:blipFill>
        <p:spPr bwMode="auto">
          <a:xfrm>
            <a:off x="0" y="571500"/>
            <a:ext cx="9190038" cy="6286500"/>
          </a:xfrm>
          <a:prstGeom prst="rect">
            <a:avLst/>
          </a:prstGeom>
          <a:noFill/>
          <a:ln w="12700" algn="ctr">
            <a:solidFill>
              <a:schemeClr val="tx1"/>
            </a:solidFill>
            <a:miter lim="800000"/>
            <a:headEnd/>
            <a:tailEnd/>
          </a:ln>
          <a:effectLst/>
        </p:spPr>
      </p:pic>
      <p:sp>
        <p:nvSpPr>
          <p:cNvPr id="272392" name="Text Box 8"/>
          <p:cNvSpPr txBox="1">
            <a:spLocks noChangeArrowheads="1"/>
          </p:cNvSpPr>
          <p:nvPr/>
        </p:nvSpPr>
        <p:spPr bwMode="auto">
          <a:xfrm>
            <a:off x="6400800" y="3429000"/>
            <a:ext cx="1447800" cy="646309"/>
          </a:xfrm>
          <a:prstGeom prst="rect">
            <a:avLst/>
          </a:prstGeom>
          <a:noFill/>
          <a:ln w="12700">
            <a:noFill/>
            <a:miter lim="800000"/>
            <a:headEnd/>
            <a:tailEnd/>
          </a:ln>
          <a:effectLst/>
        </p:spPr>
        <p:txBody>
          <a:bodyPr wrap="square" lIns="91417" tIns="45709" rIns="91417" bIns="45709">
            <a:spAutoFit/>
          </a:bodyPr>
          <a:lstStyle/>
          <a:p>
            <a:pPr eaLnBrk="0" hangingPunct="0">
              <a:spcBef>
                <a:spcPct val="50000"/>
              </a:spcBef>
            </a:pPr>
            <a:r>
              <a:rPr lang="en-US" dirty="0" err="1" smtClean="0">
                <a:solidFill>
                  <a:srgbClr val="FFFFCC"/>
                </a:solidFill>
              </a:rPr>
              <a:t>Fluxo</a:t>
            </a:r>
            <a:r>
              <a:rPr lang="en-US" dirty="0" smtClean="0">
                <a:solidFill>
                  <a:srgbClr val="FFFFCC"/>
                </a:solidFill>
              </a:rPr>
              <a:t> </a:t>
            </a:r>
            <a:r>
              <a:rPr lang="en-US" dirty="0" err="1" smtClean="0">
                <a:solidFill>
                  <a:srgbClr val="FFFFCC"/>
                </a:solidFill>
              </a:rPr>
              <a:t>Lamacento</a:t>
            </a:r>
            <a:endParaRPr lang="en-US" dirty="0">
              <a:solidFill>
                <a:srgbClr val="FFFFCC"/>
              </a:solidFill>
            </a:endParaRPr>
          </a:p>
        </p:txBody>
      </p:sp>
      <p:sp>
        <p:nvSpPr>
          <p:cNvPr id="272393" name="Line 9"/>
          <p:cNvSpPr>
            <a:spLocks noChangeShapeType="1"/>
          </p:cNvSpPr>
          <p:nvPr/>
        </p:nvSpPr>
        <p:spPr bwMode="auto">
          <a:xfrm>
            <a:off x="5943600" y="3505200"/>
            <a:ext cx="412750" cy="241300"/>
          </a:xfrm>
          <a:prstGeom prst="line">
            <a:avLst/>
          </a:prstGeom>
          <a:noFill/>
          <a:ln w="76200">
            <a:solidFill>
              <a:srgbClr val="C4A568"/>
            </a:solidFill>
            <a:round/>
            <a:headEnd/>
            <a:tailEnd type="triangle" w="med" len="med"/>
          </a:ln>
          <a:effectLst/>
        </p:spPr>
        <p:txBody>
          <a:bodyPr/>
          <a:lstStyle/>
          <a:p>
            <a:endParaRPr lang="en-US"/>
          </a:p>
        </p:txBody>
      </p:sp>
      <p:sp>
        <p:nvSpPr>
          <p:cNvPr id="272394" name="Text Box 10"/>
          <p:cNvSpPr txBox="1">
            <a:spLocks noChangeArrowheads="1"/>
          </p:cNvSpPr>
          <p:nvPr/>
        </p:nvSpPr>
        <p:spPr bwMode="auto">
          <a:xfrm>
            <a:off x="3581400" y="2362200"/>
            <a:ext cx="1524000" cy="366713"/>
          </a:xfrm>
          <a:prstGeom prst="rect">
            <a:avLst/>
          </a:prstGeom>
          <a:noFill/>
          <a:ln w="12700">
            <a:noFill/>
            <a:miter lim="800000"/>
            <a:headEnd/>
            <a:tailEnd/>
          </a:ln>
          <a:effectLst/>
        </p:spPr>
        <p:txBody>
          <a:bodyPr wrap="square" lIns="91417" tIns="45709" rIns="91417" bIns="45709">
            <a:spAutoFit/>
          </a:bodyPr>
          <a:lstStyle/>
          <a:p>
            <a:pPr eaLnBrk="0" hangingPunct="0">
              <a:spcBef>
                <a:spcPct val="50000"/>
              </a:spcBef>
            </a:pPr>
            <a:r>
              <a:rPr lang="en-US" dirty="0" err="1" smtClean="0">
                <a:solidFill>
                  <a:srgbClr val="FFFFCC"/>
                </a:solidFill>
              </a:rPr>
              <a:t>Dolinas</a:t>
            </a:r>
            <a:endParaRPr lang="en-US" dirty="0">
              <a:solidFill>
                <a:srgbClr val="FFFFCC"/>
              </a:solidFill>
            </a:endParaRPr>
          </a:p>
        </p:txBody>
      </p:sp>
      <p:sp>
        <p:nvSpPr>
          <p:cNvPr id="272395" name="Freeform 11"/>
          <p:cNvSpPr>
            <a:spLocks/>
          </p:cNvSpPr>
          <p:nvPr/>
        </p:nvSpPr>
        <p:spPr bwMode="auto">
          <a:xfrm rot="-160931">
            <a:off x="4800600" y="2882900"/>
            <a:ext cx="1143000" cy="609600"/>
          </a:xfrm>
          <a:custGeom>
            <a:avLst/>
            <a:gdLst/>
            <a:ahLst/>
            <a:cxnLst>
              <a:cxn ang="0">
                <a:pos x="0" y="0"/>
              </a:cxn>
              <a:cxn ang="0">
                <a:pos x="384" y="48"/>
              </a:cxn>
              <a:cxn ang="0">
                <a:pos x="720" y="240"/>
              </a:cxn>
              <a:cxn ang="0">
                <a:pos x="672" y="288"/>
              </a:cxn>
              <a:cxn ang="0">
                <a:pos x="0" y="384"/>
              </a:cxn>
              <a:cxn ang="0">
                <a:pos x="0" y="0"/>
              </a:cxn>
            </a:cxnLst>
            <a:rect l="0" t="0" r="r" b="b"/>
            <a:pathLst>
              <a:path w="720" h="384">
                <a:moveTo>
                  <a:pt x="0" y="0"/>
                </a:moveTo>
                <a:lnTo>
                  <a:pt x="384" y="48"/>
                </a:lnTo>
                <a:lnTo>
                  <a:pt x="720" y="240"/>
                </a:lnTo>
                <a:lnTo>
                  <a:pt x="672" y="288"/>
                </a:lnTo>
                <a:lnTo>
                  <a:pt x="0" y="384"/>
                </a:lnTo>
                <a:lnTo>
                  <a:pt x="0" y="0"/>
                </a:lnTo>
                <a:close/>
              </a:path>
            </a:pathLst>
          </a:custGeom>
          <a:solidFill>
            <a:srgbClr val="993300">
              <a:alpha val="50000"/>
            </a:srgbClr>
          </a:solidFill>
          <a:ln w="19050">
            <a:solidFill>
              <a:schemeClr val="tx1"/>
            </a:solidFill>
            <a:round/>
            <a:headEnd/>
            <a:tailEnd/>
          </a:ln>
          <a:effectLst/>
        </p:spPr>
        <p:txBody>
          <a:bodyPr/>
          <a:lstStyle/>
          <a:p>
            <a:endParaRPr lang="en-US"/>
          </a:p>
        </p:txBody>
      </p:sp>
      <p:sp>
        <p:nvSpPr>
          <p:cNvPr id="272396" name="Oval 12"/>
          <p:cNvSpPr>
            <a:spLocks noChangeArrowheads="1"/>
          </p:cNvSpPr>
          <p:nvPr/>
        </p:nvSpPr>
        <p:spPr bwMode="auto">
          <a:xfrm>
            <a:off x="5505450" y="3276600"/>
            <a:ext cx="92075" cy="92075"/>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72397" name="Oval 13"/>
          <p:cNvSpPr>
            <a:spLocks noChangeArrowheads="1"/>
          </p:cNvSpPr>
          <p:nvPr/>
        </p:nvSpPr>
        <p:spPr bwMode="auto">
          <a:xfrm>
            <a:off x="5386388" y="3303588"/>
            <a:ext cx="92075" cy="92075"/>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272398" name="Line 14"/>
          <p:cNvSpPr>
            <a:spLocks noChangeShapeType="1"/>
          </p:cNvSpPr>
          <p:nvPr/>
        </p:nvSpPr>
        <p:spPr bwMode="auto">
          <a:xfrm>
            <a:off x="4419600" y="2667000"/>
            <a:ext cx="914400" cy="609600"/>
          </a:xfrm>
          <a:prstGeom prst="line">
            <a:avLst/>
          </a:prstGeom>
          <a:noFill/>
          <a:ln w="38100">
            <a:solidFill>
              <a:srgbClr val="FFFFCC"/>
            </a:solidFill>
            <a:round/>
            <a:headEnd/>
            <a:tailEnd type="triangle" w="med" len="med"/>
          </a:ln>
          <a:effectLst/>
        </p:spPr>
        <p:txBody>
          <a:bodyPr/>
          <a:lstStyle/>
          <a:p>
            <a:endParaRPr lang="en-US"/>
          </a:p>
        </p:txBody>
      </p:sp>
      <p:sp>
        <p:nvSpPr>
          <p:cNvPr id="272399" name="Text Box 15"/>
          <p:cNvSpPr txBox="1">
            <a:spLocks noChangeArrowheads="1"/>
          </p:cNvSpPr>
          <p:nvPr/>
        </p:nvSpPr>
        <p:spPr bwMode="auto">
          <a:xfrm>
            <a:off x="5791200" y="1981200"/>
            <a:ext cx="1600200" cy="707886"/>
          </a:xfrm>
          <a:prstGeom prst="rect">
            <a:avLst/>
          </a:prstGeom>
          <a:noFill/>
          <a:ln w="9525">
            <a:noFill/>
            <a:miter lim="800000"/>
            <a:headEnd/>
            <a:tailEnd/>
          </a:ln>
          <a:effectLst/>
        </p:spPr>
        <p:txBody>
          <a:bodyPr>
            <a:spAutoFit/>
          </a:bodyPr>
          <a:lstStyle/>
          <a:p>
            <a:pPr>
              <a:spcBef>
                <a:spcPct val="50000"/>
              </a:spcBef>
            </a:pPr>
            <a:r>
              <a:rPr lang="en-US" sz="2000" b="1" dirty="0" err="1" smtClean="0">
                <a:solidFill>
                  <a:srgbClr val="FFFFCC"/>
                </a:solidFill>
              </a:rPr>
              <a:t>Área</a:t>
            </a:r>
            <a:r>
              <a:rPr lang="en-US" sz="2000" b="1" dirty="0" smtClean="0">
                <a:solidFill>
                  <a:srgbClr val="FFFFCC"/>
                </a:solidFill>
              </a:rPr>
              <a:t> </a:t>
            </a:r>
            <a:r>
              <a:rPr lang="en-US" sz="2000" b="1" dirty="0" err="1" smtClean="0">
                <a:solidFill>
                  <a:srgbClr val="FFFFCC"/>
                </a:solidFill>
              </a:rPr>
              <a:t>Crítica</a:t>
            </a:r>
            <a:r>
              <a:rPr lang="en-US" sz="2000" b="1" dirty="0" smtClean="0">
                <a:solidFill>
                  <a:srgbClr val="FFFFCC"/>
                </a:solidFill>
              </a:rPr>
              <a:t> 1</a:t>
            </a:r>
            <a:endParaRPr lang="en-US" sz="2000" b="1" dirty="0">
              <a:solidFill>
                <a:srgbClr val="FFFFCC"/>
              </a:solidFill>
            </a:endParaRPr>
          </a:p>
        </p:txBody>
      </p:sp>
      <p:sp>
        <p:nvSpPr>
          <p:cNvPr id="272400" name="Line 16"/>
          <p:cNvSpPr>
            <a:spLocks noChangeShapeType="1"/>
          </p:cNvSpPr>
          <p:nvPr/>
        </p:nvSpPr>
        <p:spPr bwMode="auto">
          <a:xfrm flipH="1">
            <a:off x="5486400" y="2438400"/>
            <a:ext cx="304800" cy="609600"/>
          </a:xfrm>
          <a:prstGeom prst="line">
            <a:avLst/>
          </a:prstGeom>
          <a:noFill/>
          <a:ln w="38100">
            <a:solidFill>
              <a:srgbClr val="FFFFCC"/>
            </a:solidFill>
            <a:round/>
            <a:headEnd/>
            <a:tailEnd type="triangle" w="med" len="med"/>
          </a:ln>
          <a:effectLst/>
        </p:spPr>
        <p:txBody>
          <a:bodyPr/>
          <a:lstStyle/>
          <a:p>
            <a:endParaRPr lang="en-US"/>
          </a:p>
        </p:txBody>
      </p:sp>
      <p:sp>
        <p:nvSpPr>
          <p:cNvPr id="272401" name="Oval 17"/>
          <p:cNvSpPr>
            <a:spLocks noChangeArrowheads="1"/>
          </p:cNvSpPr>
          <p:nvPr/>
        </p:nvSpPr>
        <p:spPr bwMode="auto">
          <a:xfrm rot="643732">
            <a:off x="1676400" y="2971800"/>
            <a:ext cx="914400" cy="304800"/>
          </a:xfrm>
          <a:prstGeom prst="ellipse">
            <a:avLst/>
          </a:prstGeom>
          <a:solidFill>
            <a:schemeClr val="accent1">
              <a:alpha val="60001"/>
            </a:schemeClr>
          </a:solidFill>
          <a:ln w="9525">
            <a:solidFill>
              <a:schemeClr val="tx1"/>
            </a:solidFill>
            <a:round/>
            <a:headEnd/>
            <a:tailEnd/>
          </a:ln>
          <a:effectLst/>
        </p:spPr>
        <p:txBody>
          <a:bodyPr wrap="none" anchor="ctr"/>
          <a:lstStyle/>
          <a:p>
            <a:endParaRPr lang="en-US"/>
          </a:p>
        </p:txBody>
      </p:sp>
      <p:sp>
        <p:nvSpPr>
          <p:cNvPr id="272402" name="Text Box 18"/>
          <p:cNvSpPr txBox="1">
            <a:spLocks noChangeArrowheads="1"/>
          </p:cNvSpPr>
          <p:nvPr/>
        </p:nvSpPr>
        <p:spPr bwMode="auto">
          <a:xfrm>
            <a:off x="1656021" y="2133600"/>
            <a:ext cx="1696779" cy="366713"/>
          </a:xfrm>
          <a:prstGeom prst="rect">
            <a:avLst/>
          </a:prstGeom>
          <a:noFill/>
          <a:ln w="12700">
            <a:noFill/>
            <a:miter lim="800000"/>
            <a:headEnd/>
            <a:tailEnd/>
          </a:ln>
          <a:effectLst/>
        </p:spPr>
        <p:txBody>
          <a:bodyPr wrap="square" lIns="91417" tIns="45709" rIns="91417" bIns="45709">
            <a:spAutoFit/>
          </a:bodyPr>
          <a:lstStyle/>
          <a:p>
            <a:pPr eaLnBrk="0" hangingPunct="0">
              <a:spcBef>
                <a:spcPct val="50000"/>
              </a:spcBef>
            </a:pPr>
            <a:r>
              <a:rPr lang="en-US" dirty="0" err="1" smtClean="0">
                <a:solidFill>
                  <a:srgbClr val="FFFFCC"/>
                </a:solidFill>
              </a:rPr>
              <a:t>Áreas</a:t>
            </a:r>
            <a:r>
              <a:rPr lang="en-US" dirty="0" smtClean="0">
                <a:solidFill>
                  <a:srgbClr val="FFFFCC"/>
                </a:solidFill>
              </a:rPr>
              <a:t> </a:t>
            </a:r>
            <a:r>
              <a:rPr lang="en-US" dirty="0" err="1" smtClean="0">
                <a:solidFill>
                  <a:srgbClr val="FFFFCC"/>
                </a:solidFill>
              </a:rPr>
              <a:t>Úmidas</a:t>
            </a:r>
            <a:endParaRPr lang="en-US" dirty="0">
              <a:solidFill>
                <a:srgbClr val="FFFFCC"/>
              </a:solidFill>
            </a:endParaRPr>
          </a:p>
        </p:txBody>
      </p:sp>
      <p:sp>
        <p:nvSpPr>
          <p:cNvPr id="272403" name="Line 19"/>
          <p:cNvSpPr>
            <a:spLocks noChangeShapeType="1"/>
          </p:cNvSpPr>
          <p:nvPr/>
        </p:nvSpPr>
        <p:spPr bwMode="auto">
          <a:xfrm flipH="1">
            <a:off x="2209800" y="2438400"/>
            <a:ext cx="304800" cy="609600"/>
          </a:xfrm>
          <a:prstGeom prst="line">
            <a:avLst/>
          </a:prstGeom>
          <a:noFill/>
          <a:ln w="38100">
            <a:solidFill>
              <a:srgbClr val="FFFFCC"/>
            </a:solidFill>
            <a:round/>
            <a:headEnd/>
            <a:tailEnd type="triangle" w="med" len="med"/>
          </a:ln>
          <a:effectLst/>
        </p:spPr>
        <p:txBody>
          <a:bodyPr/>
          <a:lstStyle/>
          <a:p>
            <a:endParaRPr lang="en-US"/>
          </a:p>
        </p:txBody>
      </p:sp>
      <p:cxnSp>
        <p:nvCxnSpPr>
          <p:cNvPr id="20" name="Straight Connector 19"/>
          <p:cNvCxnSpPr/>
          <p:nvPr/>
        </p:nvCxnSpPr>
        <p:spPr>
          <a:xfrm>
            <a:off x="0" y="4953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Slide Number Placeholder 20"/>
          <p:cNvSpPr>
            <a:spLocks noGrp="1"/>
          </p:cNvSpPr>
          <p:nvPr>
            <p:ph type="sldNum" sz="quarter" idx="10"/>
          </p:nvPr>
        </p:nvSpPr>
        <p:spPr/>
        <p:txBody>
          <a:bodyPr/>
          <a:lstStyle/>
          <a:p>
            <a:fld id="{62ABEF5F-8FA6-440F-B410-7B1ED1EF4D37}" type="slidenum">
              <a:rPr lang="en-US" smtClean="0">
                <a:solidFill>
                  <a:schemeClr val="bg1"/>
                </a:solidFill>
              </a:rPr>
              <a:pPr/>
              <a:t>21</a:t>
            </a:fld>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91" name="Picture 3"/>
          <p:cNvPicPr>
            <a:picLocks noGrp="1" noChangeAspect="1" noChangeArrowheads="1"/>
          </p:cNvPicPr>
          <p:nvPr>
            <p:ph type="body" idx="1"/>
          </p:nvPr>
        </p:nvPicPr>
        <p:blipFill>
          <a:blip r:embed="rId2" cstate="print"/>
          <a:srcRect/>
          <a:stretch>
            <a:fillRect/>
          </a:stretch>
        </p:blipFill>
        <p:spPr>
          <a:xfrm>
            <a:off x="838200" y="152400"/>
            <a:ext cx="7306519" cy="5715000"/>
          </a:xfrm>
        </p:spPr>
      </p:pic>
      <p:sp>
        <p:nvSpPr>
          <p:cNvPr id="4" name="Oval 3"/>
          <p:cNvSpPr/>
          <p:nvPr/>
        </p:nvSpPr>
        <p:spPr>
          <a:xfrm>
            <a:off x="2667000" y="2362200"/>
            <a:ext cx="1981200" cy="2286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43000" y="1752600"/>
            <a:ext cx="2209800" cy="830997"/>
          </a:xfrm>
          <a:prstGeom prst="rect">
            <a:avLst/>
          </a:prstGeom>
          <a:noFill/>
        </p:spPr>
        <p:txBody>
          <a:bodyPr wrap="square" rtlCol="0">
            <a:spAutoFit/>
          </a:bodyPr>
          <a:lstStyle/>
          <a:p>
            <a:r>
              <a:rPr lang="pt-BR" sz="1600" smtClean="0">
                <a:latin typeface="+mn-lt"/>
              </a:rPr>
              <a:t>Descarga lamacenta no rio a jusante da barragem</a:t>
            </a:r>
            <a:endParaRPr lang="pt-BR" sz="1600">
              <a:latin typeface="+mn-lt"/>
            </a:endParaRPr>
          </a:p>
        </p:txBody>
      </p:sp>
      <p:sp>
        <p:nvSpPr>
          <p:cNvPr id="6" name="Slide Number Placeholder 5"/>
          <p:cNvSpPr>
            <a:spLocks noGrp="1"/>
          </p:cNvSpPr>
          <p:nvPr>
            <p:ph type="sldNum" sz="quarter" idx="10"/>
          </p:nvPr>
        </p:nvSpPr>
        <p:spPr/>
        <p:txBody>
          <a:bodyPr/>
          <a:lstStyle/>
          <a:p>
            <a:fld id="{D03CC7D5-AADD-49FA-8209-475AB0712B2E}" type="slidenum">
              <a:rPr lang="en-US" smtClean="0"/>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p:txBody>
          <a:bodyPr/>
          <a:lstStyle/>
          <a:p>
            <a:endParaRPr lang="en-US"/>
          </a:p>
        </p:txBody>
      </p:sp>
      <p:pic>
        <p:nvPicPr>
          <p:cNvPr id="395267" name="Picture 3"/>
          <p:cNvPicPr>
            <a:picLocks noGrp="1" noChangeAspect="1" noChangeArrowheads="1"/>
          </p:cNvPicPr>
          <p:nvPr>
            <p:ph type="body" idx="1"/>
          </p:nvPr>
        </p:nvPicPr>
        <p:blipFill>
          <a:blip r:embed="rId2" cstate="print"/>
          <a:srcRect/>
          <a:stretch>
            <a:fillRect/>
          </a:stretch>
        </p:blipFill>
        <p:spPr>
          <a:xfrm>
            <a:off x="990600" y="228600"/>
            <a:ext cx="7273636" cy="5715000"/>
          </a:xfrm>
        </p:spPr>
      </p:pic>
      <p:sp>
        <p:nvSpPr>
          <p:cNvPr id="4" name="Slide Number Placeholder 3"/>
          <p:cNvSpPr>
            <a:spLocks noGrp="1"/>
          </p:cNvSpPr>
          <p:nvPr>
            <p:ph type="sldNum" sz="quarter" idx="10"/>
          </p:nvPr>
        </p:nvSpPr>
        <p:spPr/>
        <p:txBody>
          <a:bodyPr/>
          <a:lstStyle/>
          <a:p>
            <a:fld id="{D03CC7D5-AADD-49FA-8209-475AB0712B2E}" type="slidenum">
              <a:rPr lang="en-US" smtClean="0"/>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2" name="Picture 4" descr="Wolf Creek Sinkhole0002"/>
          <p:cNvPicPr>
            <a:picLocks noChangeAspect="1" noChangeArrowheads="1"/>
          </p:cNvPicPr>
          <p:nvPr/>
        </p:nvPicPr>
        <p:blipFill>
          <a:blip r:embed="rId2" cstate="print"/>
          <a:srcRect l="1010" t="5714" r="14141" b="1429"/>
          <a:stretch>
            <a:fillRect/>
          </a:stretch>
        </p:blipFill>
        <p:spPr bwMode="auto">
          <a:xfrm>
            <a:off x="1143000" y="609600"/>
            <a:ext cx="6400800" cy="4953000"/>
          </a:xfrm>
          <a:prstGeom prst="rect">
            <a:avLst/>
          </a:prstGeom>
          <a:noFill/>
        </p:spPr>
      </p:pic>
      <p:sp>
        <p:nvSpPr>
          <p:cNvPr id="3" name="Slide Number Placeholder 2"/>
          <p:cNvSpPr>
            <a:spLocks noGrp="1"/>
          </p:cNvSpPr>
          <p:nvPr>
            <p:ph type="sldNum" sz="quarter" idx="10"/>
          </p:nvPr>
        </p:nvSpPr>
        <p:spPr/>
        <p:txBody>
          <a:bodyPr/>
          <a:lstStyle/>
          <a:p>
            <a:fld id="{D03CC7D5-AADD-49FA-8209-475AB0712B2E}" type="slidenum">
              <a:rPr lang="en-US" smtClean="0"/>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2" descr="wol_wl&amp;gl"/>
          <p:cNvPicPr>
            <a:picLocks noChangeAspect="1" noChangeArrowheads="1"/>
          </p:cNvPicPr>
          <p:nvPr/>
        </p:nvPicPr>
        <p:blipFill>
          <a:blip r:embed="rId3" cstate="print"/>
          <a:srcRect/>
          <a:stretch>
            <a:fillRect/>
          </a:stretch>
        </p:blipFill>
        <p:spPr bwMode="auto">
          <a:xfrm>
            <a:off x="-9524" y="3736976"/>
            <a:ext cx="9147175" cy="3106738"/>
          </a:xfrm>
          <a:prstGeom prst="rect">
            <a:avLst/>
          </a:prstGeom>
          <a:noFill/>
        </p:spPr>
      </p:pic>
      <p:sp>
        <p:nvSpPr>
          <p:cNvPr id="397315" name="Rectangle 3"/>
          <p:cNvSpPr>
            <a:spLocks noGrp="1" noChangeArrowheads="1"/>
          </p:cNvSpPr>
          <p:nvPr>
            <p:ph type="title" idx="4294967295"/>
          </p:nvPr>
        </p:nvSpPr>
        <p:spPr>
          <a:xfrm>
            <a:off x="-1" y="0"/>
            <a:ext cx="9137651" cy="609600"/>
          </a:xfrm>
        </p:spPr>
        <p:txBody>
          <a:bodyPr>
            <a:normAutofit/>
          </a:bodyPr>
          <a:lstStyle/>
          <a:p>
            <a:r>
              <a:rPr lang="pt-BR" sz="3200" dirty="0" smtClean="0"/>
              <a:t>Componentes de Remediação nos Anos 60 e 70</a:t>
            </a:r>
            <a:endParaRPr lang="pt-BR" sz="3200" dirty="0"/>
          </a:p>
        </p:txBody>
      </p:sp>
      <p:sp>
        <p:nvSpPr>
          <p:cNvPr id="397316" name="Text Box 4"/>
          <p:cNvSpPr txBox="1">
            <a:spLocks noChangeArrowheads="1"/>
          </p:cNvSpPr>
          <p:nvPr/>
        </p:nvSpPr>
        <p:spPr bwMode="auto">
          <a:xfrm>
            <a:off x="5778501" y="1981200"/>
            <a:ext cx="2501900" cy="461665"/>
          </a:xfrm>
          <a:prstGeom prst="rect">
            <a:avLst/>
          </a:prstGeom>
          <a:noFill/>
          <a:ln w="12700">
            <a:noFill/>
            <a:miter lim="800000"/>
            <a:headEnd/>
            <a:tailEnd/>
          </a:ln>
          <a:effectLst/>
        </p:spPr>
        <p:txBody>
          <a:bodyPr>
            <a:spAutoFit/>
          </a:bodyPr>
          <a:lstStyle/>
          <a:p>
            <a:pPr eaLnBrk="0" hangingPunct="0">
              <a:spcBef>
                <a:spcPct val="50000"/>
              </a:spcBef>
            </a:pPr>
            <a:endParaRPr lang="en-US" sz="2400">
              <a:latin typeface="Arial Black" pitchFamily="34" charset="0"/>
            </a:endParaRPr>
          </a:p>
        </p:txBody>
      </p:sp>
      <p:sp>
        <p:nvSpPr>
          <p:cNvPr id="397317" name="Text Box 5"/>
          <p:cNvSpPr txBox="1">
            <a:spLocks noChangeArrowheads="1"/>
          </p:cNvSpPr>
          <p:nvPr/>
        </p:nvSpPr>
        <p:spPr bwMode="auto">
          <a:xfrm>
            <a:off x="4724400" y="3977640"/>
            <a:ext cx="2165351" cy="646331"/>
          </a:xfrm>
          <a:prstGeom prst="rect">
            <a:avLst/>
          </a:prstGeom>
          <a:noFill/>
          <a:ln w="12700">
            <a:noFill/>
            <a:miter lim="800000"/>
            <a:headEnd/>
            <a:tailEnd/>
          </a:ln>
          <a:effectLst/>
        </p:spPr>
        <p:txBody>
          <a:bodyPr wrap="square">
            <a:spAutoFit/>
          </a:bodyPr>
          <a:lstStyle/>
          <a:p>
            <a:pPr eaLnBrk="0" hangingPunct="0">
              <a:spcBef>
                <a:spcPct val="50000"/>
              </a:spcBef>
            </a:pPr>
            <a:r>
              <a:rPr lang="pt-BR" smtClean="0">
                <a:solidFill>
                  <a:schemeClr val="bg2"/>
                </a:solidFill>
                <a:latin typeface="Arial Black" pitchFamily="34" charset="0"/>
              </a:rPr>
              <a:t>Barragem de Concreto</a:t>
            </a:r>
            <a:endParaRPr lang="pt-BR">
              <a:solidFill>
                <a:schemeClr val="bg2"/>
              </a:solidFill>
              <a:latin typeface="Arial Black" pitchFamily="34" charset="0"/>
            </a:endParaRPr>
          </a:p>
        </p:txBody>
      </p:sp>
      <p:sp>
        <p:nvSpPr>
          <p:cNvPr id="397318" name="Text Box 6"/>
          <p:cNvSpPr txBox="1">
            <a:spLocks noChangeArrowheads="1"/>
          </p:cNvSpPr>
          <p:nvPr/>
        </p:nvSpPr>
        <p:spPr bwMode="auto">
          <a:xfrm>
            <a:off x="574675" y="5548314"/>
            <a:ext cx="1930400" cy="461665"/>
          </a:xfrm>
          <a:prstGeom prst="rect">
            <a:avLst/>
          </a:prstGeom>
          <a:noFill/>
          <a:ln w="12700">
            <a:noFill/>
            <a:miter lim="800000"/>
            <a:headEnd/>
            <a:tailEnd/>
          </a:ln>
          <a:effectLst/>
        </p:spPr>
        <p:txBody>
          <a:bodyPr>
            <a:spAutoFit/>
          </a:bodyPr>
          <a:lstStyle/>
          <a:p>
            <a:pPr eaLnBrk="0" hangingPunct="0">
              <a:spcBef>
                <a:spcPct val="50000"/>
              </a:spcBef>
            </a:pPr>
            <a:r>
              <a:rPr lang="en-US" sz="2400" dirty="0" err="1" smtClean="0">
                <a:solidFill>
                  <a:schemeClr val="bg1"/>
                </a:solidFill>
                <a:latin typeface="Arial Black" pitchFamily="34" charset="0"/>
              </a:rPr>
              <a:t>Aterro</a:t>
            </a:r>
            <a:endParaRPr lang="en-US" sz="2400" dirty="0">
              <a:solidFill>
                <a:schemeClr val="bg1"/>
              </a:solidFill>
              <a:latin typeface="Arial Black" pitchFamily="34" charset="0"/>
            </a:endParaRPr>
          </a:p>
        </p:txBody>
      </p:sp>
      <p:sp>
        <p:nvSpPr>
          <p:cNvPr id="397319" name="Text Box 7"/>
          <p:cNvSpPr txBox="1">
            <a:spLocks noChangeArrowheads="1"/>
          </p:cNvSpPr>
          <p:nvPr/>
        </p:nvSpPr>
        <p:spPr bwMode="auto">
          <a:xfrm>
            <a:off x="5626101" y="6334125"/>
            <a:ext cx="2146300" cy="369332"/>
          </a:xfrm>
          <a:prstGeom prst="rect">
            <a:avLst/>
          </a:prstGeom>
          <a:noFill/>
          <a:ln w="12700">
            <a:noFill/>
            <a:miter lim="800000"/>
            <a:headEnd/>
            <a:tailEnd/>
          </a:ln>
          <a:effectLst/>
        </p:spPr>
        <p:txBody>
          <a:bodyPr>
            <a:spAutoFit/>
          </a:bodyPr>
          <a:lstStyle/>
          <a:p>
            <a:pPr eaLnBrk="0" hangingPunct="0">
              <a:spcBef>
                <a:spcPct val="50000"/>
              </a:spcBef>
            </a:pPr>
            <a:r>
              <a:rPr lang="pt-BR" smtClean="0">
                <a:solidFill>
                  <a:schemeClr val="bg1"/>
                </a:solidFill>
                <a:latin typeface="+mn-lt"/>
              </a:rPr>
              <a:t>Subestação</a:t>
            </a:r>
            <a:endParaRPr lang="pt-BR">
              <a:solidFill>
                <a:schemeClr val="bg1"/>
              </a:solidFill>
              <a:latin typeface="+mn-lt"/>
            </a:endParaRPr>
          </a:p>
        </p:txBody>
      </p:sp>
      <p:sp>
        <p:nvSpPr>
          <p:cNvPr id="397320" name="Line 8"/>
          <p:cNvSpPr>
            <a:spLocks noChangeShapeType="1"/>
          </p:cNvSpPr>
          <p:nvPr/>
        </p:nvSpPr>
        <p:spPr bwMode="auto">
          <a:xfrm flipV="1">
            <a:off x="6607175" y="5480050"/>
            <a:ext cx="368300" cy="939800"/>
          </a:xfrm>
          <a:prstGeom prst="line">
            <a:avLst/>
          </a:prstGeom>
          <a:noFill/>
          <a:ln w="38100">
            <a:solidFill>
              <a:schemeClr val="bg1"/>
            </a:solidFill>
            <a:round/>
            <a:headEnd/>
            <a:tailEnd type="triangle" w="med" len="med"/>
          </a:ln>
          <a:effectLst/>
        </p:spPr>
        <p:txBody>
          <a:bodyPr/>
          <a:lstStyle/>
          <a:p>
            <a:endParaRPr lang="en-US"/>
          </a:p>
        </p:txBody>
      </p:sp>
      <p:sp>
        <p:nvSpPr>
          <p:cNvPr id="397321" name="Text Box 9"/>
          <p:cNvSpPr txBox="1">
            <a:spLocks noChangeArrowheads="1"/>
          </p:cNvSpPr>
          <p:nvPr/>
        </p:nvSpPr>
        <p:spPr bwMode="auto">
          <a:xfrm>
            <a:off x="533400" y="4648200"/>
            <a:ext cx="1447799" cy="584776"/>
          </a:xfrm>
          <a:prstGeom prst="rect">
            <a:avLst/>
          </a:prstGeom>
          <a:noFill/>
          <a:ln w="12700">
            <a:noFill/>
            <a:miter lim="800000"/>
            <a:headEnd/>
            <a:tailEnd/>
          </a:ln>
          <a:effectLst/>
        </p:spPr>
        <p:txBody>
          <a:bodyPr wrap="square">
            <a:spAutoFit/>
          </a:bodyPr>
          <a:lstStyle/>
          <a:p>
            <a:pPr eaLnBrk="0" hangingPunct="0">
              <a:spcBef>
                <a:spcPct val="50000"/>
              </a:spcBef>
            </a:pPr>
            <a:r>
              <a:rPr lang="pt-BR" sz="1600" b="1" dirty="0" smtClean="0">
                <a:solidFill>
                  <a:srgbClr val="00B0F0"/>
                </a:solidFill>
              </a:rPr>
              <a:t>Muro de Contenção</a:t>
            </a:r>
            <a:endParaRPr lang="pt-BR" sz="1600" b="1" dirty="0">
              <a:solidFill>
                <a:srgbClr val="00B0F0"/>
              </a:solidFill>
            </a:endParaRPr>
          </a:p>
        </p:txBody>
      </p:sp>
      <p:sp>
        <p:nvSpPr>
          <p:cNvPr id="397322" name="Text Box 10"/>
          <p:cNvSpPr txBox="1">
            <a:spLocks noChangeArrowheads="1"/>
          </p:cNvSpPr>
          <p:nvPr/>
        </p:nvSpPr>
        <p:spPr bwMode="auto">
          <a:xfrm>
            <a:off x="8610600" y="6489700"/>
            <a:ext cx="457200" cy="338554"/>
          </a:xfrm>
          <a:prstGeom prst="rect">
            <a:avLst/>
          </a:prstGeom>
          <a:noFill/>
          <a:ln w="12700">
            <a:noFill/>
            <a:miter lim="800000"/>
            <a:headEnd/>
            <a:tailEnd/>
          </a:ln>
          <a:effectLst/>
        </p:spPr>
        <p:txBody>
          <a:bodyPr>
            <a:spAutoFit/>
          </a:bodyPr>
          <a:lstStyle/>
          <a:p>
            <a:pPr eaLnBrk="0" hangingPunct="0">
              <a:spcBef>
                <a:spcPct val="50000"/>
              </a:spcBef>
            </a:pPr>
            <a:endParaRPr lang="en-US" sz="1600">
              <a:latin typeface="Arial Black" pitchFamily="34" charset="0"/>
            </a:endParaRPr>
          </a:p>
        </p:txBody>
      </p:sp>
      <p:cxnSp>
        <p:nvCxnSpPr>
          <p:cNvPr id="397323" name="AutoShape 11"/>
          <p:cNvCxnSpPr>
            <a:cxnSpLocks noChangeShapeType="1"/>
            <a:stCxn id="0" idx="2"/>
            <a:endCxn id="0" idx="2"/>
          </p:cNvCxnSpPr>
          <p:nvPr/>
        </p:nvCxnSpPr>
        <p:spPr bwMode="auto">
          <a:xfrm rot="16200000" flipH="1">
            <a:off x="4564064" y="6843713"/>
            <a:ext cx="1587" cy="1587"/>
          </a:xfrm>
          <a:prstGeom prst="curvedConnector3">
            <a:avLst>
              <a:gd name="adj1" fmla="val 14300000"/>
            </a:avLst>
          </a:prstGeom>
          <a:noFill/>
          <a:ln w="12700">
            <a:solidFill>
              <a:schemeClr val="tx1"/>
            </a:solidFill>
            <a:round/>
            <a:headEnd/>
            <a:tailEnd type="triangle" w="med" len="med"/>
          </a:ln>
          <a:effectLst/>
        </p:spPr>
      </p:cxnSp>
      <p:sp>
        <p:nvSpPr>
          <p:cNvPr id="397324" name="Text Box 12"/>
          <p:cNvSpPr txBox="1">
            <a:spLocks noChangeArrowheads="1"/>
          </p:cNvSpPr>
          <p:nvPr/>
        </p:nvSpPr>
        <p:spPr bwMode="auto">
          <a:xfrm>
            <a:off x="2057400" y="6072189"/>
            <a:ext cx="1993901" cy="369332"/>
          </a:xfrm>
          <a:prstGeom prst="rect">
            <a:avLst/>
          </a:prstGeom>
          <a:noFill/>
          <a:ln w="12700">
            <a:noFill/>
            <a:miter lim="800000"/>
            <a:headEnd/>
            <a:tailEnd/>
          </a:ln>
          <a:effectLst/>
        </p:spPr>
        <p:txBody>
          <a:bodyPr wrap="square">
            <a:spAutoFit/>
          </a:bodyPr>
          <a:lstStyle/>
          <a:p>
            <a:pPr eaLnBrk="0" hangingPunct="0">
              <a:spcBef>
                <a:spcPct val="50000"/>
              </a:spcBef>
            </a:pPr>
            <a:r>
              <a:rPr lang="pt-BR" smtClean="0">
                <a:solidFill>
                  <a:schemeClr val="bg1"/>
                </a:solidFill>
                <a:latin typeface="+mn-lt"/>
              </a:rPr>
              <a:t>Linhas de Injeção</a:t>
            </a:r>
            <a:endParaRPr lang="pt-BR">
              <a:solidFill>
                <a:schemeClr val="bg1"/>
              </a:solidFill>
              <a:latin typeface="+mn-lt"/>
            </a:endParaRPr>
          </a:p>
        </p:txBody>
      </p:sp>
      <p:sp>
        <p:nvSpPr>
          <p:cNvPr id="397325" name="Line 13"/>
          <p:cNvSpPr>
            <a:spLocks noChangeShapeType="1"/>
          </p:cNvSpPr>
          <p:nvPr/>
        </p:nvSpPr>
        <p:spPr bwMode="auto">
          <a:xfrm flipV="1">
            <a:off x="3168650" y="5307013"/>
            <a:ext cx="325439" cy="838200"/>
          </a:xfrm>
          <a:prstGeom prst="line">
            <a:avLst/>
          </a:prstGeom>
          <a:noFill/>
          <a:ln w="38100">
            <a:solidFill>
              <a:schemeClr val="bg1"/>
            </a:solidFill>
            <a:round/>
            <a:headEnd/>
            <a:tailEnd type="triangle" w="med" len="med"/>
          </a:ln>
          <a:effectLst/>
        </p:spPr>
        <p:txBody>
          <a:bodyPr/>
          <a:lstStyle/>
          <a:p>
            <a:endParaRPr lang="en-US"/>
          </a:p>
        </p:txBody>
      </p:sp>
      <p:sp>
        <p:nvSpPr>
          <p:cNvPr id="397326" name="Line 14"/>
          <p:cNvSpPr>
            <a:spLocks noChangeShapeType="1"/>
          </p:cNvSpPr>
          <p:nvPr/>
        </p:nvSpPr>
        <p:spPr bwMode="auto">
          <a:xfrm flipV="1">
            <a:off x="3963989" y="5229226"/>
            <a:ext cx="931863" cy="803275"/>
          </a:xfrm>
          <a:prstGeom prst="line">
            <a:avLst/>
          </a:prstGeom>
          <a:noFill/>
          <a:ln w="38100">
            <a:solidFill>
              <a:schemeClr val="bg1"/>
            </a:solidFill>
            <a:round/>
            <a:headEnd/>
            <a:tailEnd type="triangle" w="med" len="med"/>
          </a:ln>
          <a:effectLst/>
        </p:spPr>
        <p:txBody>
          <a:bodyPr/>
          <a:lstStyle/>
          <a:p>
            <a:endParaRPr lang="en-US"/>
          </a:p>
        </p:txBody>
      </p:sp>
      <p:sp>
        <p:nvSpPr>
          <p:cNvPr id="397327" name="Text Box 15"/>
          <p:cNvSpPr txBox="1">
            <a:spLocks noChangeArrowheads="1"/>
          </p:cNvSpPr>
          <p:nvPr/>
        </p:nvSpPr>
        <p:spPr bwMode="auto">
          <a:xfrm>
            <a:off x="7848600" y="5562600"/>
            <a:ext cx="1600200" cy="646331"/>
          </a:xfrm>
          <a:prstGeom prst="rect">
            <a:avLst/>
          </a:prstGeom>
          <a:noFill/>
          <a:ln w="12700">
            <a:noFill/>
            <a:miter lim="800000"/>
            <a:headEnd/>
            <a:tailEnd/>
          </a:ln>
          <a:effectLst/>
        </p:spPr>
        <p:txBody>
          <a:bodyPr>
            <a:spAutoFit/>
          </a:bodyPr>
          <a:lstStyle/>
          <a:p>
            <a:pPr eaLnBrk="0" hangingPunct="0">
              <a:spcBef>
                <a:spcPct val="50000"/>
              </a:spcBef>
            </a:pPr>
            <a:r>
              <a:rPr lang="pt-BR" dirty="0" smtClean="0">
                <a:solidFill>
                  <a:schemeClr val="bg1"/>
                </a:solidFill>
                <a:latin typeface="+mn-lt"/>
              </a:rPr>
              <a:t>Muro da Subestação</a:t>
            </a:r>
            <a:endParaRPr lang="pt-BR" dirty="0">
              <a:solidFill>
                <a:schemeClr val="bg1"/>
              </a:solidFill>
              <a:latin typeface="+mn-lt"/>
            </a:endParaRPr>
          </a:p>
        </p:txBody>
      </p:sp>
      <p:sp>
        <p:nvSpPr>
          <p:cNvPr id="397328" name="Text Box 16"/>
          <p:cNvSpPr txBox="1">
            <a:spLocks noChangeArrowheads="1"/>
          </p:cNvSpPr>
          <p:nvPr/>
        </p:nvSpPr>
        <p:spPr bwMode="auto">
          <a:xfrm rot="-431523">
            <a:off x="6702426" y="4289833"/>
            <a:ext cx="1250951" cy="276999"/>
          </a:xfrm>
          <a:prstGeom prst="rect">
            <a:avLst/>
          </a:prstGeom>
          <a:noFill/>
          <a:ln w="12700">
            <a:noFill/>
            <a:miter lim="800000"/>
            <a:headEnd/>
            <a:tailEnd/>
          </a:ln>
          <a:effectLst/>
        </p:spPr>
        <p:txBody>
          <a:bodyPr>
            <a:spAutoFit/>
          </a:bodyPr>
          <a:lstStyle/>
          <a:p>
            <a:pPr algn="ctr" eaLnBrk="0" hangingPunct="0">
              <a:spcBef>
                <a:spcPct val="50000"/>
              </a:spcBef>
            </a:pPr>
            <a:r>
              <a:rPr lang="pt-BR" sz="1200" smtClean="0">
                <a:solidFill>
                  <a:schemeClr val="bg2"/>
                </a:solidFill>
                <a:latin typeface="Arial Black" pitchFamily="34" charset="0"/>
              </a:rPr>
              <a:t>Usina</a:t>
            </a:r>
            <a:endParaRPr lang="pt-BR" sz="1200">
              <a:solidFill>
                <a:schemeClr val="bg2"/>
              </a:solidFill>
              <a:latin typeface="Arial Black" pitchFamily="34" charset="0"/>
            </a:endParaRPr>
          </a:p>
        </p:txBody>
      </p:sp>
      <p:sp>
        <p:nvSpPr>
          <p:cNvPr id="397330" name="Line 18"/>
          <p:cNvSpPr>
            <a:spLocks noChangeShapeType="1"/>
          </p:cNvSpPr>
          <p:nvPr/>
        </p:nvSpPr>
        <p:spPr bwMode="auto">
          <a:xfrm flipH="1" flipV="1">
            <a:off x="7477126" y="4937126"/>
            <a:ext cx="458788" cy="706438"/>
          </a:xfrm>
          <a:prstGeom prst="line">
            <a:avLst/>
          </a:prstGeom>
          <a:noFill/>
          <a:ln w="38100">
            <a:solidFill>
              <a:schemeClr val="bg1"/>
            </a:solidFill>
            <a:round/>
            <a:headEnd/>
            <a:tailEnd type="triangle" w="med" len="med"/>
          </a:ln>
          <a:effectLst/>
        </p:spPr>
        <p:txBody>
          <a:bodyPr/>
          <a:lstStyle/>
          <a:p>
            <a:endParaRPr lang="en-US"/>
          </a:p>
        </p:txBody>
      </p:sp>
      <p:grpSp>
        <p:nvGrpSpPr>
          <p:cNvPr id="2" name="Group 27"/>
          <p:cNvGrpSpPr/>
          <p:nvPr/>
        </p:nvGrpSpPr>
        <p:grpSpPr>
          <a:xfrm>
            <a:off x="-17462" y="685800"/>
            <a:ext cx="9161463" cy="2901952"/>
            <a:chOff x="-17462" y="685800"/>
            <a:chExt cx="9161463" cy="2901952"/>
          </a:xfrm>
        </p:grpSpPr>
        <p:pic>
          <p:nvPicPr>
            <p:cNvPr id="397329" name="Picture 17"/>
            <p:cNvPicPr>
              <a:picLocks noChangeArrowheads="1"/>
            </p:cNvPicPr>
            <p:nvPr/>
          </p:nvPicPr>
          <p:blipFill>
            <a:blip r:embed="rId4" cstate="print"/>
            <a:srcRect l="9088" t="23759" r="5791" b="37268"/>
            <a:stretch>
              <a:fillRect/>
            </a:stretch>
          </p:blipFill>
          <p:spPr bwMode="auto">
            <a:xfrm>
              <a:off x="-17462" y="685800"/>
              <a:ext cx="9161463" cy="2901952"/>
            </a:xfrm>
            <a:prstGeom prst="rect">
              <a:avLst/>
            </a:prstGeom>
            <a:noFill/>
            <a:ln w="12700">
              <a:noFill/>
              <a:miter lim="800000"/>
              <a:headEnd/>
              <a:tailEnd/>
            </a:ln>
            <a:effectLst/>
          </p:spPr>
        </p:pic>
        <p:sp>
          <p:nvSpPr>
            <p:cNvPr id="397331" name="Line 19"/>
            <p:cNvSpPr>
              <a:spLocks noChangeShapeType="1"/>
            </p:cNvSpPr>
            <p:nvPr/>
          </p:nvSpPr>
          <p:spPr bwMode="auto">
            <a:xfrm flipH="1" flipV="1">
              <a:off x="2286000" y="1668780"/>
              <a:ext cx="2713037" cy="173037"/>
            </a:xfrm>
            <a:prstGeom prst="line">
              <a:avLst/>
            </a:prstGeom>
            <a:noFill/>
            <a:ln w="38100">
              <a:solidFill>
                <a:srgbClr val="FF0000"/>
              </a:solidFill>
              <a:round/>
              <a:headEnd/>
              <a:tailEnd/>
            </a:ln>
            <a:effectLst/>
          </p:spPr>
          <p:txBody>
            <a:bodyPr/>
            <a:lstStyle/>
            <a:p>
              <a:endParaRPr lang="en-US"/>
            </a:p>
          </p:txBody>
        </p:sp>
        <p:sp>
          <p:nvSpPr>
            <p:cNvPr id="397332" name="Line 20"/>
            <p:cNvSpPr>
              <a:spLocks noChangeShapeType="1"/>
            </p:cNvSpPr>
            <p:nvPr/>
          </p:nvSpPr>
          <p:spPr bwMode="auto">
            <a:xfrm flipH="1">
              <a:off x="5715002" y="2362201"/>
              <a:ext cx="155575" cy="201613"/>
            </a:xfrm>
            <a:prstGeom prst="line">
              <a:avLst/>
            </a:prstGeom>
            <a:noFill/>
            <a:ln w="38100">
              <a:solidFill>
                <a:srgbClr val="FF0000"/>
              </a:solidFill>
              <a:round/>
              <a:headEnd/>
              <a:tailEnd/>
            </a:ln>
            <a:effectLst/>
          </p:spPr>
          <p:txBody>
            <a:bodyPr/>
            <a:lstStyle/>
            <a:p>
              <a:endParaRPr lang="en-US"/>
            </a:p>
          </p:txBody>
        </p:sp>
        <p:sp>
          <p:nvSpPr>
            <p:cNvPr id="397333" name="Line 21"/>
            <p:cNvSpPr>
              <a:spLocks noChangeShapeType="1"/>
            </p:cNvSpPr>
            <p:nvPr/>
          </p:nvSpPr>
          <p:spPr bwMode="auto">
            <a:xfrm flipH="1">
              <a:off x="5130340" y="2565862"/>
              <a:ext cx="595313" cy="73025"/>
            </a:xfrm>
            <a:prstGeom prst="line">
              <a:avLst/>
            </a:prstGeom>
            <a:noFill/>
            <a:ln w="38100">
              <a:solidFill>
                <a:srgbClr val="FF0000"/>
              </a:solidFill>
              <a:round/>
              <a:headEnd/>
              <a:tailEnd/>
            </a:ln>
            <a:effectLst/>
          </p:spPr>
          <p:txBody>
            <a:bodyPr/>
            <a:lstStyle/>
            <a:p>
              <a:endParaRPr lang="en-US"/>
            </a:p>
          </p:txBody>
        </p:sp>
        <p:sp>
          <p:nvSpPr>
            <p:cNvPr id="397334" name="Text Box 22"/>
            <p:cNvSpPr txBox="1">
              <a:spLocks noChangeArrowheads="1"/>
            </p:cNvSpPr>
            <p:nvPr/>
          </p:nvSpPr>
          <p:spPr bwMode="auto">
            <a:xfrm>
              <a:off x="1304925" y="685800"/>
              <a:ext cx="2400300" cy="369332"/>
            </a:xfrm>
            <a:prstGeom prst="rect">
              <a:avLst/>
            </a:prstGeom>
            <a:noFill/>
            <a:ln w="12700">
              <a:noFill/>
              <a:miter lim="800000"/>
              <a:headEnd/>
              <a:tailEnd/>
            </a:ln>
            <a:effectLst/>
          </p:spPr>
          <p:txBody>
            <a:bodyPr>
              <a:spAutoFit/>
            </a:bodyPr>
            <a:lstStyle/>
            <a:p>
              <a:pPr eaLnBrk="0" hangingPunct="0">
                <a:spcBef>
                  <a:spcPct val="50000"/>
                </a:spcBef>
              </a:pPr>
              <a:r>
                <a:rPr lang="pt-BR" b="1" dirty="0" smtClean="0">
                  <a:solidFill>
                    <a:srgbClr val="00B0F0"/>
                  </a:solidFill>
                  <a:latin typeface="+mn-lt"/>
                </a:rPr>
                <a:t>Muro de Contenção</a:t>
              </a:r>
              <a:endParaRPr lang="pt-BR" b="1" dirty="0">
                <a:solidFill>
                  <a:srgbClr val="00B0F0"/>
                </a:solidFill>
                <a:latin typeface="+mn-lt"/>
              </a:endParaRPr>
            </a:p>
          </p:txBody>
        </p:sp>
        <p:sp>
          <p:nvSpPr>
            <p:cNvPr id="397335" name="Line 23"/>
            <p:cNvSpPr>
              <a:spLocks noChangeShapeType="1"/>
            </p:cNvSpPr>
            <p:nvPr/>
          </p:nvSpPr>
          <p:spPr bwMode="auto">
            <a:xfrm>
              <a:off x="3048000" y="990600"/>
              <a:ext cx="533400" cy="685800"/>
            </a:xfrm>
            <a:prstGeom prst="line">
              <a:avLst/>
            </a:prstGeom>
            <a:noFill/>
            <a:ln w="28575">
              <a:solidFill>
                <a:schemeClr val="tx1"/>
              </a:solidFill>
              <a:round/>
              <a:headEnd/>
              <a:tailEnd type="triangle" w="med" len="med"/>
            </a:ln>
            <a:effectLst/>
          </p:spPr>
          <p:txBody>
            <a:bodyPr/>
            <a:lstStyle/>
            <a:p>
              <a:endParaRPr lang="en-US"/>
            </a:p>
          </p:txBody>
        </p:sp>
        <p:sp>
          <p:nvSpPr>
            <p:cNvPr id="397336" name="Rectangle 24"/>
            <p:cNvSpPr>
              <a:spLocks noChangeArrowheads="1"/>
            </p:cNvSpPr>
            <p:nvPr/>
          </p:nvSpPr>
          <p:spPr bwMode="auto">
            <a:xfrm>
              <a:off x="6019801" y="2602374"/>
              <a:ext cx="2057400" cy="584775"/>
            </a:xfrm>
            <a:prstGeom prst="rect">
              <a:avLst/>
            </a:prstGeom>
            <a:noFill/>
            <a:ln w="12700">
              <a:noFill/>
              <a:miter lim="800000"/>
              <a:headEnd/>
              <a:tailEnd/>
            </a:ln>
            <a:effectLst/>
          </p:spPr>
          <p:txBody>
            <a:bodyPr wrap="square">
              <a:spAutoFit/>
            </a:bodyPr>
            <a:lstStyle/>
            <a:p>
              <a:pPr eaLnBrk="0" hangingPunct="0">
                <a:spcBef>
                  <a:spcPct val="50000"/>
                </a:spcBef>
              </a:pPr>
              <a:r>
                <a:rPr lang="pt-BR" sz="1600" smtClean="0">
                  <a:latin typeface="+mn-lt"/>
                </a:rPr>
                <a:t>Muro da Subestação</a:t>
              </a:r>
              <a:endParaRPr lang="pt-BR" sz="1600">
                <a:latin typeface="+mn-lt"/>
              </a:endParaRPr>
            </a:p>
          </p:txBody>
        </p:sp>
        <p:sp>
          <p:nvSpPr>
            <p:cNvPr id="397337" name="Line 25"/>
            <p:cNvSpPr>
              <a:spLocks noChangeShapeType="1"/>
            </p:cNvSpPr>
            <p:nvPr/>
          </p:nvSpPr>
          <p:spPr bwMode="auto">
            <a:xfrm flipH="1" flipV="1">
              <a:off x="5715000" y="2590800"/>
              <a:ext cx="381000" cy="228600"/>
            </a:xfrm>
            <a:prstGeom prst="line">
              <a:avLst/>
            </a:prstGeom>
            <a:noFill/>
            <a:ln w="28575">
              <a:solidFill>
                <a:schemeClr val="tx1"/>
              </a:solidFill>
              <a:round/>
              <a:headEnd/>
              <a:tailEnd type="triangle" w="med" len="med"/>
            </a:ln>
            <a:effectLst/>
          </p:spPr>
          <p:txBody>
            <a:bodyPr/>
            <a:lstStyle/>
            <a:p>
              <a:endParaRPr lang="en-US"/>
            </a:p>
          </p:txBody>
        </p:sp>
      </p:grpSp>
      <p:cxnSp>
        <p:nvCxnSpPr>
          <p:cNvPr id="26" name="Straight Connector 25"/>
          <p:cNvCxnSpPr/>
          <p:nvPr/>
        </p:nvCxnSpPr>
        <p:spPr>
          <a:xfrm>
            <a:off x="0" y="6096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Slide Number Placeholder 28"/>
          <p:cNvSpPr>
            <a:spLocks noGrp="1"/>
          </p:cNvSpPr>
          <p:nvPr>
            <p:ph type="sldNum" sz="quarter" idx="10"/>
          </p:nvPr>
        </p:nvSpPr>
        <p:spPr>
          <a:xfrm>
            <a:off x="7899400" y="6534150"/>
            <a:ext cx="2133600" cy="476250"/>
          </a:xfrm>
        </p:spPr>
        <p:txBody>
          <a:bodyPr/>
          <a:lstStyle/>
          <a:p>
            <a:fld id="{82BF0D79-5E21-4B51-83BC-01370C6300A1}" type="slidenum">
              <a:rPr lang="en-US" smtClean="0">
                <a:solidFill>
                  <a:schemeClr val="bg1"/>
                </a:solidFill>
              </a:rPr>
              <a:pPr/>
              <a:t>25</a:t>
            </a:fld>
            <a:endParaRPr lang="en-US"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p:cNvSpPr>
            <a:spLocks noGrp="1" noChangeArrowheads="1"/>
          </p:cNvSpPr>
          <p:nvPr>
            <p:ph type="title"/>
          </p:nvPr>
        </p:nvSpPr>
        <p:spPr>
          <a:xfrm>
            <a:off x="381000" y="0"/>
            <a:ext cx="8229600" cy="762000"/>
          </a:xfrm>
        </p:spPr>
        <p:txBody>
          <a:bodyPr/>
          <a:lstStyle/>
          <a:p>
            <a:pPr algn="ctr"/>
            <a:r>
              <a:rPr lang="en-US" sz="4000" dirty="0" smtClean="0"/>
              <a:t>OBSERVAÇÕES </a:t>
            </a:r>
            <a:r>
              <a:rPr lang="en-US" sz="4000" dirty="0"/>
              <a:t>1995 </a:t>
            </a:r>
            <a:r>
              <a:rPr lang="en-US" sz="4000" dirty="0" smtClean="0"/>
              <a:t>-2005 </a:t>
            </a:r>
            <a:endParaRPr lang="en-US" sz="4000" dirty="0"/>
          </a:p>
        </p:txBody>
      </p:sp>
      <p:sp>
        <p:nvSpPr>
          <p:cNvPr id="721923" name="Rectangle 3"/>
          <p:cNvSpPr>
            <a:spLocks noGrp="1" noChangeArrowheads="1"/>
          </p:cNvSpPr>
          <p:nvPr>
            <p:ph type="body" idx="4294967295"/>
          </p:nvPr>
        </p:nvSpPr>
        <p:spPr>
          <a:xfrm>
            <a:off x="2590800" y="762000"/>
            <a:ext cx="4038600" cy="5486400"/>
          </a:xfrm>
        </p:spPr>
        <p:txBody>
          <a:bodyPr>
            <a:normAutofit/>
          </a:bodyPr>
          <a:lstStyle/>
          <a:p>
            <a:pPr marL="261938" indent="-261938">
              <a:spcBef>
                <a:spcPts val="0"/>
              </a:spcBef>
              <a:spcAft>
                <a:spcPts val="1200"/>
              </a:spcAft>
              <a:buClr>
                <a:schemeClr val="tx1"/>
              </a:buClr>
              <a:buSzTx/>
              <a:buFontTx/>
              <a:buChar char="•"/>
            </a:pPr>
            <a:r>
              <a:rPr lang="pt-BR" sz="2000" dirty="0" smtClean="0"/>
              <a:t>Projeto bem instrumentado com estrita vigilância de acordo com nosso programa de segurança de barragens.</a:t>
            </a:r>
          </a:p>
          <a:p>
            <a:pPr marL="261938" indent="-261938">
              <a:spcBef>
                <a:spcPts val="0"/>
              </a:spcBef>
              <a:spcAft>
                <a:spcPts val="1200"/>
              </a:spcAft>
              <a:buClr>
                <a:schemeClr val="tx1"/>
              </a:buClr>
              <a:buSzTx/>
              <a:buFontTx/>
              <a:buChar char="•"/>
            </a:pPr>
            <a:r>
              <a:rPr lang="pt-BR" sz="2000" dirty="0" smtClean="0"/>
              <a:t>Instrumentação indica aumento de infiltração na fundação.</a:t>
            </a:r>
          </a:p>
          <a:p>
            <a:pPr marL="261938" indent="-261938">
              <a:spcBef>
                <a:spcPts val="0"/>
              </a:spcBef>
              <a:spcAft>
                <a:spcPts val="1200"/>
              </a:spcAft>
              <a:buClr>
                <a:schemeClr val="tx1"/>
              </a:buClr>
              <a:buSzTx/>
              <a:buFontTx/>
              <a:buChar char="•"/>
            </a:pPr>
            <a:r>
              <a:rPr lang="pt-BR" sz="2000" dirty="0" smtClean="0"/>
              <a:t>Aumenta o número e tamanho de áreas úmidas.</a:t>
            </a:r>
          </a:p>
          <a:p>
            <a:pPr marL="261938" indent="-261938">
              <a:spcBef>
                <a:spcPts val="0"/>
              </a:spcBef>
              <a:spcAft>
                <a:spcPts val="1200"/>
              </a:spcAft>
              <a:buClr>
                <a:schemeClr val="tx1"/>
              </a:buClr>
              <a:buSzTx/>
              <a:buFontTx/>
              <a:buChar char="•"/>
            </a:pPr>
            <a:r>
              <a:rPr lang="pt-BR" sz="2000" dirty="0" smtClean="0"/>
              <a:t>Recalques / fissuras pela crista da barragem</a:t>
            </a:r>
          </a:p>
          <a:p>
            <a:pPr marL="261938" indent="-261938">
              <a:spcBef>
                <a:spcPts val="0"/>
              </a:spcBef>
              <a:spcAft>
                <a:spcPts val="1200"/>
              </a:spcAft>
              <a:buClr>
                <a:schemeClr val="tx1"/>
              </a:buClr>
              <a:buSzTx/>
              <a:buFontTx/>
              <a:buChar char="•"/>
            </a:pPr>
            <a:r>
              <a:rPr lang="pt-BR" sz="2000" dirty="0" smtClean="0"/>
              <a:t>Zonas amolecidas na barragem</a:t>
            </a:r>
          </a:p>
          <a:p>
            <a:pPr marL="261938" indent="-261938">
              <a:spcBef>
                <a:spcPts val="0"/>
              </a:spcBef>
              <a:spcAft>
                <a:spcPts val="1200"/>
              </a:spcAft>
              <a:buClr>
                <a:schemeClr val="tx1"/>
              </a:buClr>
              <a:buSzTx/>
              <a:buFontTx/>
              <a:buChar char="•"/>
            </a:pPr>
            <a:r>
              <a:rPr lang="pt-BR" sz="2000" dirty="0" smtClean="0"/>
              <a:t>Água fria nos piezômetros</a:t>
            </a:r>
          </a:p>
          <a:p>
            <a:pPr marL="261938" indent="-261938">
              <a:spcBef>
                <a:spcPts val="0"/>
              </a:spcBef>
              <a:spcAft>
                <a:spcPts val="600"/>
              </a:spcAft>
              <a:buClr>
                <a:schemeClr val="tx1"/>
              </a:buClr>
              <a:buSzTx/>
              <a:buFontTx/>
              <a:buChar char="•"/>
            </a:pPr>
            <a:r>
              <a:rPr lang="pt-BR" sz="2000" dirty="0" smtClean="0"/>
              <a:t>Em 2005, foi lançado plano para reabilitar a barragem.</a:t>
            </a:r>
            <a:endParaRPr lang="pt-BR" sz="2000" dirty="0"/>
          </a:p>
        </p:txBody>
      </p:sp>
      <p:cxnSp>
        <p:nvCxnSpPr>
          <p:cNvPr id="4" name="Straight Connector 3"/>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20"/>
          <p:cNvPicPr>
            <a:picLocks noChangeAspect="1" noChangeArrowheads="1"/>
          </p:cNvPicPr>
          <p:nvPr/>
        </p:nvPicPr>
        <p:blipFill>
          <a:blip r:embed="rId3" cstate="print"/>
          <a:srcRect l="8252" t="21818" r="13353"/>
          <a:stretch>
            <a:fillRect/>
          </a:stretch>
        </p:blipFill>
        <p:spPr bwMode="auto">
          <a:xfrm>
            <a:off x="0" y="762000"/>
            <a:ext cx="2514600" cy="2133600"/>
          </a:xfrm>
          <a:prstGeom prst="rect">
            <a:avLst/>
          </a:prstGeom>
          <a:noFill/>
          <a:ln w="9525">
            <a:noFill/>
            <a:miter lim="800000"/>
            <a:headEnd/>
            <a:tailEnd/>
          </a:ln>
          <a:effectLst/>
        </p:spPr>
      </p:pic>
      <p:pic>
        <p:nvPicPr>
          <p:cNvPr id="6" name="Picture 3" descr="scan0069"/>
          <p:cNvPicPr>
            <a:picLocks noChangeAspect="1" noChangeArrowheads="1"/>
          </p:cNvPicPr>
          <p:nvPr/>
        </p:nvPicPr>
        <p:blipFill>
          <a:blip r:embed="rId4" cstate="print"/>
          <a:srcRect/>
          <a:stretch>
            <a:fillRect/>
          </a:stretch>
        </p:blipFill>
        <p:spPr>
          <a:xfrm>
            <a:off x="0" y="3810000"/>
            <a:ext cx="2590800" cy="2133600"/>
          </a:xfrm>
          <a:prstGeom prst="rect">
            <a:avLst/>
          </a:prstGeom>
          <a:noFill/>
          <a:ln/>
        </p:spPr>
      </p:pic>
      <p:pic>
        <p:nvPicPr>
          <p:cNvPr id="7" name="Picture 4" descr="scan0046"/>
          <p:cNvPicPr>
            <a:picLocks noChangeAspect="1" noChangeArrowheads="1"/>
          </p:cNvPicPr>
          <p:nvPr/>
        </p:nvPicPr>
        <p:blipFill>
          <a:blip r:embed="rId5" cstate="print"/>
          <a:srcRect/>
          <a:stretch>
            <a:fillRect/>
          </a:stretch>
        </p:blipFill>
        <p:spPr>
          <a:xfrm>
            <a:off x="6705600" y="762000"/>
            <a:ext cx="2438400" cy="2209800"/>
          </a:xfrm>
          <a:prstGeom prst="rect">
            <a:avLst/>
          </a:prstGeom>
          <a:noFill/>
          <a:ln/>
        </p:spPr>
      </p:pic>
      <p:pic>
        <p:nvPicPr>
          <p:cNvPr id="8" name="Picture 4" descr="P0005628"/>
          <p:cNvPicPr>
            <a:picLocks noChangeAspect="1" noChangeArrowheads="1"/>
          </p:cNvPicPr>
          <p:nvPr/>
        </p:nvPicPr>
        <p:blipFill>
          <a:blip r:embed="rId6" cstate="print"/>
          <a:srcRect/>
          <a:stretch>
            <a:fillRect/>
          </a:stretch>
        </p:blipFill>
        <p:spPr bwMode="auto">
          <a:xfrm>
            <a:off x="6629400" y="3886200"/>
            <a:ext cx="2514600" cy="2057400"/>
          </a:xfrm>
          <a:prstGeom prst="rect">
            <a:avLst/>
          </a:prstGeom>
          <a:noFill/>
        </p:spPr>
      </p:pic>
      <p:sp>
        <p:nvSpPr>
          <p:cNvPr id="9" name="Slide Number Placeholder 8"/>
          <p:cNvSpPr>
            <a:spLocks noGrp="1"/>
          </p:cNvSpPr>
          <p:nvPr>
            <p:ph type="sldNum" sz="quarter" idx="10"/>
          </p:nvPr>
        </p:nvSpPr>
        <p:spPr/>
        <p:txBody>
          <a:bodyPr/>
          <a:lstStyle/>
          <a:p>
            <a:fld id="{62ABEF5F-8FA6-440F-B410-7B1ED1EF4D37}" type="slidenum">
              <a:rPr lang="en-US" smtClean="0"/>
              <a:pPr/>
              <a:t>26</a:t>
            </a:fld>
            <a:endParaRPr lang="en-US"/>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a:xfrm>
            <a:off x="6934200" y="914400"/>
            <a:ext cx="2209800" cy="1143000"/>
          </a:xfrm>
        </p:spPr>
        <p:txBody>
          <a:bodyPr/>
          <a:lstStyle/>
          <a:p>
            <a:pPr>
              <a:defRPr/>
            </a:pPr>
            <a:r>
              <a:rPr lang="en-US" sz="3200" b="1" i="1" u="sng" dirty="0" err="1" smtClean="0">
                <a:latin typeface="+mj-lt"/>
                <a:ea typeface="+mj-ea"/>
                <a:cs typeface="+mj-cs"/>
              </a:rPr>
              <a:t>Enquanto</a:t>
            </a:r>
            <a:r>
              <a:rPr lang="en-US" sz="3200" b="1" i="1" u="sng" dirty="0" smtClean="0">
                <a:latin typeface="+mj-lt"/>
                <a:ea typeface="+mj-ea"/>
                <a:cs typeface="+mj-cs"/>
              </a:rPr>
              <a:t> </a:t>
            </a:r>
            <a:r>
              <a:rPr lang="en-US" sz="3200" b="1" i="1" u="sng" dirty="0" err="1" smtClean="0">
                <a:latin typeface="+mj-lt"/>
                <a:ea typeface="+mj-ea"/>
                <a:cs typeface="+mj-cs"/>
              </a:rPr>
              <a:t>isso</a:t>
            </a:r>
            <a:r>
              <a:rPr lang="en-US" sz="3200" b="1" i="1" u="sng" dirty="0" smtClean="0">
                <a:latin typeface="+mj-lt"/>
                <a:ea typeface="+mj-ea"/>
                <a:cs typeface="+mj-cs"/>
              </a:rPr>
              <a:t> …</a:t>
            </a:r>
            <a:endParaRPr lang="en-US" sz="3200" b="1" i="1" u="sng" dirty="0">
              <a:latin typeface="+mj-lt"/>
              <a:ea typeface="+mj-ea"/>
              <a:cs typeface="+mj-cs"/>
            </a:endParaRPr>
          </a:p>
        </p:txBody>
      </p:sp>
      <p:pic>
        <p:nvPicPr>
          <p:cNvPr id="3181571" name="Picture 3"/>
          <p:cNvPicPr>
            <a:picLocks noGrp="1" noChangeAspect="1" noChangeArrowheads="1"/>
          </p:cNvPicPr>
          <p:nvPr>
            <p:ph type="body" idx="4294967295"/>
          </p:nvPr>
        </p:nvPicPr>
        <p:blipFill>
          <a:blip r:embed="rId3" cstate="print"/>
          <a:srcRect/>
          <a:stretch>
            <a:fillRect/>
          </a:stretch>
        </p:blipFill>
        <p:spPr>
          <a:xfrm>
            <a:off x="0" y="0"/>
            <a:ext cx="6934200" cy="6324600"/>
          </a:xfrm>
        </p:spPr>
      </p:pic>
      <p:pic>
        <p:nvPicPr>
          <p:cNvPr id="3181572" name="Picture 4" descr="Popular Mech blog 3"/>
          <p:cNvPicPr>
            <a:picLocks noChangeAspect="1" noChangeArrowheads="1"/>
          </p:cNvPicPr>
          <p:nvPr/>
        </p:nvPicPr>
        <p:blipFill>
          <a:blip r:embed="rId4" cstate="print"/>
          <a:srcRect/>
          <a:stretch>
            <a:fillRect/>
          </a:stretch>
        </p:blipFill>
        <p:spPr bwMode="auto">
          <a:xfrm>
            <a:off x="1524001" y="5334000"/>
            <a:ext cx="5791200" cy="1154112"/>
          </a:xfrm>
          <a:prstGeom prst="rect">
            <a:avLst/>
          </a:prstGeom>
          <a:noFill/>
        </p:spPr>
      </p:pic>
      <p:sp>
        <p:nvSpPr>
          <p:cNvPr id="2" name="CaixaDeTexto 1"/>
          <p:cNvSpPr txBox="1"/>
          <p:nvPr/>
        </p:nvSpPr>
        <p:spPr>
          <a:xfrm>
            <a:off x="228600" y="914400"/>
            <a:ext cx="6567714" cy="646331"/>
          </a:xfrm>
          <a:prstGeom prst="rect">
            <a:avLst/>
          </a:prstGeom>
          <a:noFill/>
        </p:spPr>
        <p:txBody>
          <a:bodyPr wrap="square" rtlCol="0">
            <a:spAutoFit/>
          </a:bodyPr>
          <a:lstStyle/>
          <a:p>
            <a:r>
              <a:rPr lang="pt-BR" b="1" i="1" dirty="0" smtClean="0"/>
              <a:t>5 Desastres a Caminho em Breve, se Não Reconstruirmos a Infraestrutura dos EUA</a:t>
            </a:r>
            <a:endParaRPr lang="pt-BR" b="1" i="1" dirty="0"/>
          </a:p>
        </p:txBody>
      </p:sp>
      <p:sp>
        <p:nvSpPr>
          <p:cNvPr id="3" name="CaixaDeTexto 2"/>
          <p:cNvSpPr txBox="1"/>
          <p:nvPr/>
        </p:nvSpPr>
        <p:spPr>
          <a:xfrm>
            <a:off x="6796314" y="2287012"/>
            <a:ext cx="2133600" cy="2862322"/>
          </a:xfrm>
          <a:prstGeom prst="rect">
            <a:avLst/>
          </a:prstGeom>
          <a:solidFill>
            <a:schemeClr val="bg1"/>
          </a:solidFill>
          <a:ln>
            <a:solidFill>
              <a:schemeClr val="tx1"/>
            </a:solidFill>
          </a:ln>
        </p:spPr>
        <p:txBody>
          <a:bodyPr wrap="square" rtlCol="0">
            <a:spAutoFit/>
          </a:bodyPr>
          <a:lstStyle/>
          <a:p>
            <a:r>
              <a:rPr lang="pt-BR" sz="1200" dirty="0"/>
              <a:t>A barragem Wolf </a:t>
            </a:r>
            <a:r>
              <a:rPr lang="pt-BR" sz="1200" dirty="0" err="1"/>
              <a:t>Creek</a:t>
            </a:r>
            <a:r>
              <a:rPr lang="pt-BR" sz="1200" dirty="0"/>
              <a:t> teve que baixar o nível da água ao mesmo tempo </a:t>
            </a:r>
            <a:r>
              <a:rPr lang="pt-BR" sz="1200" dirty="0" smtClean="0"/>
              <a:t>que chegou </a:t>
            </a:r>
            <a:r>
              <a:rPr lang="pt-BR" sz="1200" dirty="0"/>
              <a:t>uma seca no Sul, deixando muitas pessoas e empresas preocupadas com </a:t>
            </a:r>
            <a:r>
              <a:rPr lang="pt-BR" sz="1200" dirty="0" smtClean="0"/>
              <a:t>a oferta de </a:t>
            </a:r>
            <a:r>
              <a:rPr lang="pt-BR" sz="1200" dirty="0"/>
              <a:t>água, sem falar em </a:t>
            </a:r>
            <a:r>
              <a:rPr lang="pt-BR" sz="1200" dirty="0" smtClean="0"/>
              <a:t>ruptura </a:t>
            </a:r>
            <a:r>
              <a:rPr lang="pt-BR" sz="1200" dirty="0"/>
              <a:t>da barragem, que seria desastrosa. Vários municípios fizeram reuniões de emergência e os preços de imóveis na região caíram da noite para o dia. As coisas voltaram ao normal, mas vai que ...</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457200" y="0"/>
            <a:ext cx="8229600" cy="1371600"/>
          </a:xfrm>
        </p:spPr>
        <p:txBody>
          <a:bodyPr>
            <a:normAutofit fontScale="90000"/>
          </a:bodyPr>
          <a:lstStyle/>
          <a:p>
            <a:r>
              <a:rPr lang="pt-BR" dirty="0" smtClean="0"/>
              <a:t>Estimativas de Perdas de Vidas e de Danos Econômicos</a:t>
            </a:r>
            <a:endParaRPr lang="pt-BR" dirty="0"/>
          </a:p>
        </p:txBody>
      </p:sp>
      <p:sp>
        <p:nvSpPr>
          <p:cNvPr id="350211" name="Rectangle 3"/>
          <p:cNvSpPr>
            <a:spLocks noGrp="1" noChangeArrowheads="1"/>
          </p:cNvSpPr>
          <p:nvPr>
            <p:ph type="body" idx="1"/>
          </p:nvPr>
        </p:nvSpPr>
        <p:spPr>
          <a:xfrm>
            <a:off x="228600" y="1600200"/>
            <a:ext cx="8686800" cy="4724400"/>
          </a:xfrm>
        </p:spPr>
        <p:txBody>
          <a:bodyPr>
            <a:normAutofit/>
          </a:bodyPr>
          <a:lstStyle/>
          <a:p>
            <a:pPr>
              <a:spcBef>
                <a:spcPct val="0"/>
              </a:spcBef>
              <a:spcAft>
                <a:spcPts val="600"/>
              </a:spcAft>
            </a:pPr>
            <a:r>
              <a:rPr lang="en-US" sz="2400" dirty="0" err="1" smtClean="0"/>
              <a:t>Perdas</a:t>
            </a:r>
            <a:r>
              <a:rPr lang="en-US" sz="2400" dirty="0" smtClean="0"/>
              <a:t> de </a:t>
            </a:r>
            <a:r>
              <a:rPr lang="en-US" sz="2400" dirty="0" err="1" smtClean="0"/>
              <a:t>Vidas</a:t>
            </a:r>
            <a:r>
              <a:rPr lang="en-US" sz="2400" dirty="0" smtClean="0"/>
              <a:t>:  </a:t>
            </a:r>
            <a:r>
              <a:rPr lang="en-US" sz="2400" dirty="0"/>
              <a:t>		6 </a:t>
            </a:r>
            <a:r>
              <a:rPr lang="en-US" sz="2400" dirty="0" smtClean="0"/>
              <a:t>a 44</a:t>
            </a:r>
            <a:r>
              <a:rPr lang="en-US" sz="3600" dirty="0" smtClean="0">
                <a:solidFill>
                  <a:srgbClr val="C00000"/>
                </a:solidFill>
              </a:rPr>
              <a:t>*</a:t>
            </a:r>
            <a:r>
              <a:rPr lang="en-US" sz="2400" dirty="0" smtClean="0"/>
              <a:t>	</a:t>
            </a:r>
          </a:p>
          <a:p>
            <a:pPr lvl="1">
              <a:spcBef>
                <a:spcPct val="0"/>
              </a:spcBef>
              <a:spcAft>
                <a:spcPts val="600"/>
              </a:spcAft>
            </a:pPr>
            <a:r>
              <a:rPr lang="pt-BR" sz="2000" dirty="0" smtClean="0"/>
              <a:t>A primeira estimativa chegou a 230. O Planejamento de Ações de Emergência reduziu as estimativas.</a:t>
            </a:r>
          </a:p>
          <a:p>
            <a:pPr lvl="1">
              <a:spcBef>
                <a:spcPct val="0"/>
              </a:spcBef>
              <a:spcAft>
                <a:spcPts val="600"/>
              </a:spcAft>
            </a:pPr>
            <a:r>
              <a:rPr lang="pt-BR" sz="2000" dirty="0" smtClean="0"/>
              <a:t>Em comparação, 26 morreram nas enchentes de maio de 2010 (11 em Nashville)</a:t>
            </a:r>
          </a:p>
          <a:p>
            <a:pPr>
              <a:spcBef>
                <a:spcPct val="0"/>
              </a:spcBef>
              <a:spcAft>
                <a:spcPts val="600"/>
              </a:spcAft>
            </a:pPr>
            <a:r>
              <a:rPr lang="pt-BR" sz="2400" dirty="0" smtClean="0"/>
              <a:t>Danos: 	B119 bilhões a B179 bilhões </a:t>
            </a:r>
            <a:r>
              <a:rPr lang="pt-BR" sz="1400" dirty="0" smtClean="0"/>
              <a:t>($4B </a:t>
            </a:r>
            <a:r>
              <a:rPr lang="pt-BR" sz="1400" dirty="0" err="1" smtClean="0"/>
              <a:t>to</a:t>
            </a:r>
            <a:r>
              <a:rPr lang="pt-BR" sz="1400" dirty="0" smtClean="0"/>
              <a:t> $6B)</a:t>
            </a:r>
            <a:r>
              <a:rPr lang="pt-BR" sz="3600" dirty="0" smtClean="0">
                <a:solidFill>
                  <a:srgbClr val="C00000"/>
                </a:solidFill>
              </a:rPr>
              <a:t>*</a:t>
            </a:r>
            <a:r>
              <a:rPr lang="pt-BR" sz="2400" dirty="0" smtClean="0"/>
              <a:t>  </a:t>
            </a:r>
            <a:br>
              <a:rPr lang="pt-BR" sz="2400" dirty="0" smtClean="0"/>
            </a:br>
            <a:r>
              <a:rPr lang="pt-BR" sz="2400" dirty="0" smtClean="0"/>
              <a:t>(&gt; B59.5 bilhões </a:t>
            </a:r>
            <a:r>
              <a:rPr lang="pt-BR" sz="1400" dirty="0" smtClean="0"/>
              <a:t>($ 2 B)</a:t>
            </a:r>
            <a:r>
              <a:rPr lang="pt-BR" sz="2400" dirty="0" smtClean="0"/>
              <a:t>, em Nashville, enchente maio 2010)</a:t>
            </a:r>
          </a:p>
          <a:p>
            <a:pPr>
              <a:spcBef>
                <a:spcPct val="0"/>
              </a:spcBef>
              <a:spcAft>
                <a:spcPts val="600"/>
              </a:spcAft>
            </a:pPr>
            <a:endParaRPr lang="en-US" sz="2400" dirty="0"/>
          </a:p>
          <a:p>
            <a:pPr marL="261938" indent="-261938">
              <a:spcBef>
                <a:spcPct val="0"/>
              </a:spcBef>
              <a:spcAft>
                <a:spcPts val="600"/>
              </a:spcAft>
              <a:buNone/>
            </a:pPr>
            <a:r>
              <a:rPr lang="en-US" sz="2400" dirty="0" smtClean="0">
                <a:solidFill>
                  <a:srgbClr val="C00000"/>
                </a:solidFill>
              </a:rPr>
              <a:t>* </a:t>
            </a:r>
            <a:r>
              <a:rPr lang="pt-BR" sz="2400" dirty="0" smtClean="0">
                <a:solidFill>
                  <a:srgbClr val="C00000"/>
                </a:solidFill>
              </a:rPr>
              <a:t>Variáveis incluem Nível do Lago na Falha, Progresso e Configuração da Ruptura, e Hora do Dia.</a:t>
            </a:r>
          </a:p>
          <a:p>
            <a:pPr>
              <a:spcAft>
                <a:spcPts val="600"/>
              </a:spcAft>
              <a:buFont typeface="Wingdings" pitchFamily="2" charset="2"/>
              <a:buNone/>
            </a:pPr>
            <a:endParaRPr lang="en-US" sz="2400" dirty="0"/>
          </a:p>
        </p:txBody>
      </p:sp>
      <p:cxnSp>
        <p:nvCxnSpPr>
          <p:cNvPr id="4" name="Straight Connector 3"/>
          <p:cNvCxnSpPr/>
          <p:nvPr/>
        </p:nvCxnSpPr>
        <p:spPr>
          <a:xfrm>
            <a:off x="0" y="13716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241605" y="3810000"/>
            <a:ext cx="0" cy="304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343400" y="3831771"/>
            <a:ext cx="0" cy="304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26391" y="4164147"/>
            <a:ext cx="0" cy="304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0"/>
          </p:nvPr>
        </p:nvSpPr>
        <p:spPr/>
        <p:txBody>
          <a:bodyPr/>
          <a:lstStyle/>
          <a:p>
            <a:fld id="{D03CC7D5-AADD-49FA-8209-475AB0712B2E}" type="slidenum">
              <a:rPr lang="en-US" smtClean="0"/>
              <a:pPr/>
              <a:t>28</a:t>
            </a:fld>
            <a:endParaRPr lang="en-US"/>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Canal da </a:t>
            </a:r>
            <a:r>
              <a:rPr lang="en-US" dirty="0" err="1" smtClean="0"/>
              <a:t>História</a:t>
            </a:r>
            <a:r>
              <a:rPr lang="en-US" dirty="0" smtClean="0"/>
              <a:t> </a:t>
            </a:r>
            <a:r>
              <a:rPr lang="en-US" dirty="0" err="1" smtClean="0"/>
              <a:t>Abreviada</a:t>
            </a:r>
            <a:r>
              <a:rPr lang="en-US" dirty="0" smtClean="0"/>
              <a:t/>
            </a:r>
            <a:br>
              <a:rPr lang="en-US" dirty="0" smtClean="0"/>
            </a:br>
            <a:r>
              <a:rPr lang="en-US" dirty="0" smtClean="0"/>
              <a:t>Clip</a:t>
            </a:r>
            <a:endParaRPr lang="en-US" dirty="0"/>
          </a:p>
        </p:txBody>
      </p:sp>
      <p:sp>
        <p:nvSpPr>
          <p:cNvPr id="5" name="TextBox 4"/>
          <p:cNvSpPr txBox="1"/>
          <p:nvPr/>
        </p:nvSpPr>
        <p:spPr>
          <a:xfrm>
            <a:off x="533400" y="1371600"/>
            <a:ext cx="2362200" cy="923330"/>
          </a:xfrm>
          <a:prstGeom prst="rect">
            <a:avLst/>
          </a:prstGeom>
          <a:noFill/>
        </p:spPr>
        <p:txBody>
          <a:bodyPr wrap="square" rtlCol="0">
            <a:spAutoFit/>
          </a:bodyPr>
          <a:lstStyle/>
          <a:p>
            <a:r>
              <a:rPr lang="en-US" dirty="0" smtClean="0">
                <a:hlinkClick r:id="rId2" action="ppaction://hlinkfile"/>
              </a:rPr>
              <a:t>Copy of history </a:t>
            </a:r>
            <a:r>
              <a:rPr lang="en-US" b="1" dirty="0" smtClean="0">
                <a:hlinkClick r:id="rId2" action="ppaction://hlinkfile"/>
              </a:rPr>
              <a:t>channel</a:t>
            </a:r>
            <a:r>
              <a:rPr lang="en-US" dirty="0" smtClean="0">
                <a:hlinkClick r:id="rId2" action="ppaction://hlinkfile"/>
              </a:rPr>
              <a:t> segment.wmv</a:t>
            </a:r>
            <a:endParaRPr lang="en-US" dirty="0"/>
          </a:p>
        </p:txBody>
      </p:sp>
      <p:sp>
        <p:nvSpPr>
          <p:cNvPr id="4" name="Slide Number Placeholder 3"/>
          <p:cNvSpPr>
            <a:spLocks noGrp="1"/>
          </p:cNvSpPr>
          <p:nvPr>
            <p:ph type="sldNum" sz="quarter" idx="10"/>
          </p:nvPr>
        </p:nvSpPr>
        <p:spPr/>
        <p:txBody>
          <a:bodyPr/>
          <a:lstStyle/>
          <a:p>
            <a:fld id="{D03CC7D5-AADD-49FA-8209-475AB0712B2E}" type="slidenum">
              <a:rPr lang="en-US" smtClean="0"/>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7200" y="152400"/>
            <a:ext cx="8229600" cy="792163"/>
          </a:xfrm>
          <a:noFill/>
        </p:spPr>
        <p:txBody>
          <a:bodyPr/>
          <a:lstStyle/>
          <a:p>
            <a:r>
              <a:rPr lang="en-US" sz="4500" i="1" u="sng" dirty="0" smtClean="0"/>
              <a:t>O </a:t>
            </a:r>
            <a:r>
              <a:rPr lang="en-US" sz="4500" i="1" u="sng" dirty="0" err="1" smtClean="0"/>
              <a:t>Projeto</a:t>
            </a:r>
            <a:endParaRPr lang="en-US" sz="4500" i="1" u="sng" dirty="0"/>
          </a:p>
        </p:txBody>
      </p:sp>
      <p:graphicFrame>
        <p:nvGraphicFramePr>
          <p:cNvPr id="75882" name="Group 106"/>
          <p:cNvGraphicFramePr>
            <a:graphicFrameLocks noGrp="1"/>
          </p:cNvGraphicFramePr>
          <p:nvPr>
            <p:ph idx="1"/>
            <p:extLst>
              <p:ext uri="{D42A27DB-BD31-4B8C-83A1-F6EECF244321}">
                <p14:modId xmlns:p14="http://schemas.microsoft.com/office/powerpoint/2010/main" val="1723848022"/>
              </p:ext>
            </p:extLst>
          </p:nvPr>
        </p:nvGraphicFramePr>
        <p:xfrm>
          <a:off x="152400" y="1089383"/>
          <a:ext cx="8915400" cy="4445277"/>
        </p:xfrm>
        <a:graphic>
          <a:graphicData uri="http://schemas.openxmlformats.org/drawingml/2006/table">
            <a:tbl>
              <a:tblPr/>
              <a:tblGrid>
                <a:gridCol w="1981200"/>
                <a:gridCol w="2312988"/>
                <a:gridCol w="1930400"/>
                <a:gridCol w="909637"/>
                <a:gridCol w="838200"/>
                <a:gridCol w="942975"/>
              </a:tblGrid>
              <a:tr h="512763">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sng" strike="noStrike" cap="none" normalizeH="0" baseline="0" dirty="0" err="1" smtClean="0">
                          <a:ln>
                            <a:noFill/>
                          </a:ln>
                          <a:solidFill>
                            <a:schemeClr val="tx1"/>
                          </a:solidFill>
                          <a:effectLst>
                            <a:outerShdw blurRad="38100" dist="38100" dir="2700000" algn="tl">
                              <a:srgbClr val="C0C0C0"/>
                            </a:outerShdw>
                          </a:effectLst>
                          <a:latin typeface="Arial" charset="0"/>
                        </a:rPr>
                        <a:t>Projeto</a:t>
                      </a:r>
                      <a:endParaRPr kumimoji="0" lang="en-US" sz="1600" b="1" i="0" u="sng" strike="noStrike" cap="none" normalizeH="0" baseline="0" dirty="0" smtClean="0">
                        <a:ln>
                          <a:noFill/>
                        </a:ln>
                        <a:solidFill>
                          <a:schemeClr val="tx1"/>
                        </a:solidFill>
                        <a:effectLst>
                          <a:outerShdw blurRad="38100" dist="38100" dir="2700000" algn="tl">
                            <a:srgbClr val="C0C0C0"/>
                          </a:outerShdw>
                        </a:effectLst>
                        <a:latin typeface="Arial" charset="0"/>
                      </a:endParaRP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sng" strike="noStrike" cap="none" normalizeH="0" baseline="0" dirty="0" err="1" smtClean="0">
                          <a:ln>
                            <a:noFill/>
                          </a:ln>
                          <a:solidFill>
                            <a:schemeClr val="tx1"/>
                          </a:solidFill>
                          <a:effectLst>
                            <a:outerShdw blurRad="38100" dist="38100" dir="2700000" algn="tl">
                              <a:srgbClr val="C0C0C0"/>
                            </a:outerShdw>
                          </a:effectLst>
                          <a:latin typeface="Arial" charset="0"/>
                        </a:rPr>
                        <a:t>Finalidade</a:t>
                      </a:r>
                      <a:r>
                        <a:rPr kumimoji="0" lang="en-US" sz="1600" b="1" i="0" u="sng" strike="noStrike" cap="none" normalizeH="0" baseline="0" dirty="0" smtClean="0">
                          <a:ln>
                            <a:noFill/>
                          </a:ln>
                          <a:solidFill>
                            <a:schemeClr val="tx1"/>
                          </a:solidFill>
                          <a:effectLst>
                            <a:outerShdw blurRad="38100" dist="38100" dir="2700000" algn="tl">
                              <a:srgbClr val="C0C0C0"/>
                            </a:outerShdw>
                          </a:effectLst>
                          <a:latin typeface="Arial" charset="0"/>
                        </a:rPr>
                        <a:t> </a:t>
                      </a:r>
                      <a:r>
                        <a:rPr kumimoji="0" lang="en-US" sz="1600" b="1" i="0" u="sng" strike="noStrike" cap="none" normalizeH="0" baseline="0" dirty="0" err="1" smtClean="0">
                          <a:ln>
                            <a:noFill/>
                          </a:ln>
                          <a:solidFill>
                            <a:schemeClr val="tx1"/>
                          </a:solidFill>
                          <a:effectLst>
                            <a:outerShdw blurRad="38100" dist="38100" dir="2700000" algn="tl">
                              <a:srgbClr val="C0C0C0"/>
                            </a:outerShdw>
                          </a:effectLst>
                          <a:latin typeface="Arial" charset="0"/>
                        </a:rPr>
                        <a:t>Autorizada</a:t>
                      </a:r>
                      <a:endParaRPr kumimoji="0" lang="en-US" sz="1600" b="1" i="0" u="sng" strike="noStrike" cap="none" normalizeH="0" baseline="0" dirty="0" smtClean="0">
                        <a:ln>
                          <a:noFill/>
                        </a:ln>
                        <a:solidFill>
                          <a:schemeClr val="tx1"/>
                        </a:solidFill>
                        <a:effectLst>
                          <a:outerShdw blurRad="38100" dist="38100" dir="2700000" algn="tl">
                            <a:srgbClr val="C0C0C0"/>
                          </a:outerShdw>
                        </a:effectLst>
                        <a:latin typeface="Arial" charset="0"/>
                      </a:endParaRP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sng" strike="noStrike" cap="none" normalizeH="0" baseline="0" dirty="0" err="1" smtClean="0">
                          <a:ln>
                            <a:noFill/>
                          </a:ln>
                          <a:solidFill>
                            <a:schemeClr val="tx1"/>
                          </a:solidFill>
                          <a:effectLst>
                            <a:outerShdw blurRad="38100" dist="38100" dir="2700000" algn="tl">
                              <a:srgbClr val="C0C0C0"/>
                            </a:outerShdw>
                          </a:effectLst>
                          <a:latin typeface="Arial" charset="0"/>
                        </a:rPr>
                        <a:t>Tipo</a:t>
                      </a:r>
                      <a:endParaRPr kumimoji="0" lang="en-US" sz="1600" b="1" i="0" u="sng" strike="noStrike" cap="none" normalizeH="0" baseline="0" dirty="0" smtClean="0">
                        <a:ln>
                          <a:noFill/>
                        </a:ln>
                        <a:solidFill>
                          <a:schemeClr val="tx1"/>
                        </a:solidFill>
                        <a:effectLst>
                          <a:outerShdw blurRad="38100" dist="38100" dir="2700000" algn="tl">
                            <a:srgbClr val="C0C0C0"/>
                          </a:outerShdw>
                        </a:effectLst>
                        <a:latin typeface="Arial" charset="0"/>
                      </a:endParaRP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sng" strike="noStrike" cap="none" normalizeH="0" baseline="0" dirty="0" err="1" smtClean="0">
                          <a:ln>
                            <a:noFill/>
                          </a:ln>
                          <a:solidFill>
                            <a:schemeClr val="tx1"/>
                          </a:solidFill>
                          <a:effectLst>
                            <a:outerShdw blurRad="38100" dist="38100" dir="2700000" algn="tl">
                              <a:srgbClr val="C0C0C0"/>
                            </a:outerShdw>
                          </a:effectLst>
                          <a:latin typeface="Arial" charset="0"/>
                        </a:rPr>
                        <a:t>Altura</a:t>
                      </a:r>
                      <a:r>
                        <a:rPr kumimoji="0" lang="en-US" sz="1600" b="1" i="0" u="sng" strike="noStrike" cap="none" normalizeH="0" baseline="0" dirty="0" smtClean="0">
                          <a:ln>
                            <a:noFill/>
                          </a:ln>
                          <a:solidFill>
                            <a:schemeClr val="tx1"/>
                          </a:solidFill>
                          <a:effectLst>
                            <a:outerShdw blurRad="38100" dist="38100" dir="2700000" algn="tl">
                              <a:srgbClr val="C0C0C0"/>
                            </a:outerShdw>
                          </a:effectLst>
                          <a:latin typeface="Arial" charset="0"/>
                        </a:rPr>
                        <a:t> (</a:t>
                      </a:r>
                      <a:r>
                        <a:rPr kumimoji="0" lang="en-US" sz="1600" b="1" i="0" u="sng" strike="noStrike" cap="none" normalizeH="0" baseline="0" dirty="0" err="1" smtClean="0">
                          <a:ln>
                            <a:noFill/>
                          </a:ln>
                          <a:solidFill>
                            <a:schemeClr val="tx1"/>
                          </a:solidFill>
                          <a:effectLst>
                            <a:outerShdw blurRad="38100" dist="38100" dir="2700000" algn="tl">
                              <a:srgbClr val="C0C0C0"/>
                            </a:outerShdw>
                          </a:effectLst>
                          <a:latin typeface="Arial" charset="0"/>
                        </a:rPr>
                        <a:t>pés</a:t>
                      </a:r>
                      <a:r>
                        <a:rPr kumimoji="0" lang="en-US" sz="1600" b="1" i="0" u="sng" strike="noStrike" cap="none" normalizeH="0" baseline="0" dirty="0" smtClean="0">
                          <a:ln>
                            <a:noFill/>
                          </a:ln>
                          <a:solidFill>
                            <a:schemeClr val="tx1"/>
                          </a:solidFill>
                          <a:effectLst>
                            <a:outerShdw blurRad="38100" dist="38100" dir="2700000" algn="tl">
                              <a:srgbClr val="C0C0C0"/>
                            </a:outerShdw>
                          </a:effectLst>
                          <a:latin typeface="Arial" charset="0"/>
                        </a:rPr>
                        <a:t>)</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sng" strike="noStrike" cap="none" normalizeH="0" baseline="0" dirty="0" err="1" smtClean="0">
                          <a:ln>
                            <a:noFill/>
                          </a:ln>
                          <a:solidFill>
                            <a:schemeClr val="tx1"/>
                          </a:solidFill>
                          <a:effectLst>
                            <a:outerShdw blurRad="38100" dist="38100" dir="2700000" algn="tl">
                              <a:srgbClr val="C0C0C0"/>
                            </a:outerShdw>
                          </a:effectLst>
                          <a:latin typeface="Arial" charset="0"/>
                        </a:rPr>
                        <a:t>Idade</a:t>
                      </a:r>
                      <a:r>
                        <a:rPr kumimoji="0" lang="en-US" sz="1600" b="1" i="0" u="sng" strike="noStrike" cap="none" normalizeH="0" baseline="0" dirty="0" smtClean="0">
                          <a:ln>
                            <a:noFill/>
                          </a:ln>
                          <a:solidFill>
                            <a:schemeClr val="tx1"/>
                          </a:solidFill>
                          <a:effectLst>
                            <a:outerShdw blurRad="38100" dist="38100" dir="2700000" algn="tl">
                              <a:srgbClr val="C0C0C0"/>
                            </a:outerShdw>
                          </a:effectLst>
                          <a:latin typeface="Arial" charset="0"/>
                        </a:rPr>
                        <a:t> (</a:t>
                      </a:r>
                      <a:r>
                        <a:rPr kumimoji="0" lang="en-US" sz="1600" b="1" i="0" u="sng" strike="noStrike" cap="none" normalizeH="0" baseline="0" dirty="0" err="1" smtClean="0">
                          <a:ln>
                            <a:noFill/>
                          </a:ln>
                          <a:solidFill>
                            <a:schemeClr val="tx1"/>
                          </a:solidFill>
                          <a:effectLst>
                            <a:outerShdw blurRad="38100" dist="38100" dir="2700000" algn="tl">
                              <a:srgbClr val="C0C0C0"/>
                            </a:outerShdw>
                          </a:effectLst>
                          <a:latin typeface="Arial" charset="0"/>
                        </a:rPr>
                        <a:t>anos</a:t>
                      </a:r>
                      <a:r>
                        <a:rPr kumimoji="0" lang="en-US" sz="1600" b="1" i="0" u="sng" strike="noStrike" cap="none" normalizeH="0" baseline="0" dirty="0" smtClean="0">
                          <a:ln>
                            <a:noFill/>
                          </a:ln>
                          <a:solidFill>
                            <a:schemeClr val="tx1"/>
                          </a:solidFill>
                          <a:effectLst>
                            <a:outerShdw blurRad="38100" dist="38100" dir="2700000" algn="tl">
                              <a:srgbClr val="C0C0C0"/>
                            </a:outerShdw>
                          </a:effectLst>
                          <a:latin typeface="Arial" charset="0"/>
                        </a:rPr>
                        <a:t>)</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sng" strike="noStrike" cap="none" normalizeH="0" baseline="0" dirty="0" smtClean="0">
                          <a:ln>
                            <a:noFill/>
                          </a:ln>
                          <a:solidFill>
                            <a:schemeClr val="tx1"/>
                          </a:solidFill>
                          <a:effectLst>
                            <a:outerShdw blurRad="38100" dist="38100" dir="2700000" algn="tl">
                              <a:srgbClr val="C0C0C0"/>
                            </a:outerShdw>
                          </a:effectLst>
                          <a:latin typeface="Arial" charset="0"/>
                        </a:rPr>
                        <a:t>DSAC Class.</a:t>
                      </a:r>
                      <a:r>
                        <a:rPr kumimoji="0" lang="en-US" sz="2000" b="1" i="0" u="sng" strike="noStrike" cap="none" normalizeH="0" baseline="0" dirty="0" smtClean="0">
                          <a:ln>
                            <a:noFill/>
                          </a:ln>
                          <a:solidFill>
                            <a:schemeClr val="tx1"/>
                          </a:solidFill>
                          <a:effectLst>
                            <a:outerShdw blurRad="38100" dist="38100" dir="2700000" algn="tl">
                              <a:srgbClr val="C0C0C0"/>
                            </a:outerShdw>
                          </a:effectLst>
                          <a:latin typeface="Arial" charset="0"/>
                        </a:rPr>
                        <a:t>*</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7038">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Arial" charset="0"/>
                        </a:rPr>
                        <a:t>1. Barkley</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err="1" smtClean="0">
                          <a:ln>
                            <a:noFill/>
                          </a:ln>
                          <a:solidFill>
                            <a:schemeClr val="tx1"/>
                          </a:solidFill>
                          <a:effectLst/>
                          <a:latin typeface="Arial" charset="0"/>
                        </a:rPr>
                        <a:t>Navegação</a:t>
                      </a:r>
                      <a:r>
                        <a:rPr kumimoji="0" lang="en-US" sz="1400" b="0" i="0" u="none" strike="noStrike" cap="none" normalizeH="0" baseline="0" dirty="0" smtClean="0">
                          <a:ln>
                            <a:noFill/>
                          </a:ln>
                          <a:solidFill>
                            <a:schemeClr val="tx1"/>
                          </a:solidFill>
                          <a:effectLst/>
                          <a:latin typeface="Arial" charset="0"/>
                        </a:rPr>
                        <a:t>, CC, </a:t>
                      </a:r>
                      <a:r>
                        <a:rPr kumimoji="0" lang="en-US" sz="1400" b="0" i="0" u="none" strike="noStrike" cap="none" normalizeH="0" baseline="0" dirty="0" err="1" smtClean="0">
                          <a:ln>
                            <a:noFill/>
                          </a:ln>
                          <a:solidFill>
                            <a:schemeClr val="tx1"/>
                          </a:solidFill>
                          <a:effectLst/>
                          <a:latin typeface="Arial" charset="0"/>
                        </a:rPr>
                        <a:t>Hidrel</a:t>
                      </a:r>
                      <a:r>
                        <a:rPr kumimoji="0" lang="en-US" sz="1400" b="0" i="0" u="none" strike="noStrike" cap="none" normalizeH="0" baseline="0" dirty="0" smtClean="0">
                          <a:ln>
                            <a:noFill/>
                          </a:ln>
                          <a:solidFill>
                            <a:schemeClr val="tx1"/>
                          </a:solidFill>
                          <a:effectLst/>
                          <a:latin typeface="Arial" charset="0"/>
                        </a:rPr>
                        <a:t>.</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err="1" smtClean="0">
                          <a:ln>
                            <a:noFill/>
                          </a:ln>
                          <a:solidFill>
                            <a:schemeClr val="tx1"/>
                          </a:solidFill>
                          <a:effectLst/>
                          <a:latin typeface="Arial" charset="0"/>
                        </a:rPr>
                        <a:t>Combinação</a:t>
                      </a:r>
                      <a:endParaRPr kumimoji="0" lang="en-US" sz="1400" b="0" i="0" u="none" strike="noStrike" cap="none" normalizeH="0" baseline="0" dirty="0" smtClean="0">
                        <a:ln>
                          <a:noFill/>
                        </a:ln>
                        <a:solidFill>
                          <a:schemeClr val="tx1"/>
                        </a:solidFill>
                        <a:effectLst/>
                        <a:latin typeface="Arial" charset="0"/>
                      </a:endParaRP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Arial" charset="0"/>
                        </a:rPr>
                        <a:t>157</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Arial" charset="0"/>
                        </a:rPr>
                        <a:t>43</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1400" b="0" i="0" u="none" strike="noStrike" cap="none" normalizeH="0" baseline="0" smtClean="0">
                        <a:ln>
                          <a:noFill/>
                        </a:ln>
                        <a:solidFill>
                          <a:schemeClr val="tx1"/>
                        </a:solidFill>
                        <a:effectLst/>
                        <a:latin typeface="Arial" charset="0"/>
                      </a:endParaRP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3063">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2. Cheatham</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err="1" smtClean="0">
                          <a:ln>
                            <a:noFill/>
                          </a:ln>
                          <a:solidFill>
                            <a:schemeClr val="tx1"/>
                          </a:solidFill>
                          <a:effectLst/>
                          <a:latin typeface="Arial" charset="0"/>
                        </a:rPr>
                        <a:t>Navegação</a:t>
                      </a:r>
                      <a:r>
                        <a:rPr kumimoji="0" lang="en-US" sz="1400" b="0" i="0" u="none" strike="noStrike" cap="none" normalizeH="0" baseline="0" dirty="0" smtClean="0">
                          <a:ln>
                            <a:noFill/>
                          </a:ln>
                          <a:solidFill>
                            <a:schemeClr val="tx1"/>
                          </a:solidFill>
                          <a:effectLst/>
                          <a:latin typeface="Arial" charset="0"/>
                        </a:rPr>
                        <a:t>, </a:t>
                      </a:r>
                      <a:r>
                        <a:rPr kumimoji="0" lang="en-US" sz="1400" b="0" i="0" u="none" strike="noStrike" cap="none" normalizeH="0" baseline="0" dirty="0" err="1" smtClean="0">
                          <a:ln>
                            <a:noFill/>
                          </a:ln>
                          <a:solidFill>
                            <a:schemeClr val="tx1"/>
                          </a:solidFill>
                          <a:effectLst/>
                          <a:latin typeface="Arial" charset="0"/>
                        </a:rPr>
                        <a:t>Hidrel</a:t>
                      </a:r>
                      <a:r>
                        <a:rPr kumimoji="0" lang="en-US" sz="1400" b="0" i="0" u="none" strike="noStrike" cap="none" normalizeH="0" baseline="0" dirty="0" smtClean="0">
                          <a:ln>
                            <a:noFill/>
                          </a:ln>
                          <a:solidFill>
                            <a:schemeClr val="tx1"/>
                          </a:solidFill>
                          <a:effectLst/>
                          <a:latin typeface="Arial" charset="0"/>
                        </a:rPr>
                        <a:t>.</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err="1" smtClean="0">
                          <a:ln>
                            <a:noFill/>
                          </a:ln>
                          <a:solidFill>
                            <a:schemeClr val="tx1"/>
                          </a:solidFill>
                          <a:effectLst/>
                          <a:latin typeface="Arial" charset="0"/>
                        </a:rPr>
                        <a:t>Concreto</a:t>
                      </a:r>
                      <a:endParaRPr kumimoji="0" lang="en-US" sz="1400" b="0" i="0" u="none" strike="noStrike" cap="none" normalizeH="0" baseline="0" dirty="0" smtClean="0">
                        <a:ln>
                          <a:noFill/>
                        </a:ln>
                        <a:solidFill>
                          <a:schemeClr val="tx1"/>
                        </a:solidFill>
                        <a:effectLst/>
                        <a:latin typeface="Arial" charset="0"/>
                      </a:endParaRP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Arial" charset="0"/>
                        </a:rPr>
                        <a:t>75</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Arial" charset="0"/>
                        </a:rPr>
                        <a:t>55</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1400" b="0" i="0" u="none" strike="noStrike" cap="none" normalizeH="0" baseline="0" smtClean="0">
                        <a:ln>
                          <a:noFill/>
                        </a:ln>
                        <a:solidFill>
                          <a:schemeClr val="tx1"/>
                        </a:solidFill>
                        <a:effectLst/>
                        <a:latin typeface="Arial" charset="0"/>
                      </a:endParaRP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8625">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3. Old Hickory</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err="1" smtClean="0">
                          <a:ln>
                            <a:noFill/>
                          </a:ln>
                          <a:solidFill>
                            <a:schemeClr val="tx1"/>
                          </a:solidFill>
                          <a:effectLst/>
                          <a:latin typeface="Arial" charset="0"/>
                        </a:rPr>
                        <a:t>Navegação</a:t>
                      </a:r>
                      <a:r>
                        <a:rPr kumimoji="0" lang="en-US" sz="1400" b="0" i="0" u="none" strike="noStrike" cap="none" normalizeH="0" baseline="0" dirty="0" smtClean="0">
                          <a:ln>
                            <a:noFill/>
                          </a:ln>
                          <a:solidFill>
                            <a:schemeClr val="tx1"/>
                          </a:solidFill>
                          <a:effectLst/>
                          <a:latin typeface="Arial" charset="0"/>
                        </a:rPr>
                        <a:t>, Hydro</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err="1" smtClean="0">
                          <a:ln>
                            <a:noFill/>
                          </a:ln>
                          <a:solidFill>
                            <a:schemeClr val="tx1"/>
                          </a:solidFill>
                          <a:effectLst/>
                          <a:latin typeface="Arial" charset="0"/>
                        </a:rPr>
                        <a:t>Combinação</a:t>
                      </a:r>
                      <a:endParaRPr kumimoji="0" lang="en-US" sz="1400" b="0" i="0" u="none" strike="noStrike" cap="none" normalizeH="0" baseline="0" dirty="0" smtClean="0">
                        <a:ln>
                          <a:noFill/>
                        </a:ln>
                        <a:solidFill>
                          <a:schemeClr val="tx1"/>
                        </a:solidFill>
                        <a:effectLst/>
                        <a:latin typeface="Arial" charset="0"/>
                      </a:endParaRP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98</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Arial" charset="0"/>
                        </a:rPr>
                        <a:t>55</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1400" b="0" i="0" u="none" strike="noStrike" cap="none" normalizeH="0" baseline="0" smtClean="0">
                        <a:ln>
                          <a:noFill/>
                        </a:ln>
                        <a:solidFill>
                          <a:schemeClr val="tx1"/>
                        </a:solidFill>
                        <a:effectLst/>
                        <a:latin typeface="Arial" charset="0"/>
                      </a:endParaRP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7838">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Arial" charset="0"/>
                        </a:rPr>
                        <a:t>4. Cordell Hull</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err="1" smtClean="0">
                          <a:ln>
                            <a:noFill/>
                          </a:ln>
                          <a:solidFill>
                            <a:schemeClr val="tx1"/>
                          </a:solidFill>
                          <a:effectLst/>
                          <a:latin typeface="Arial" charset="0"/>
                        </a:rPr>
                        <a:t>Navegação</a:t>
                      </a:r>
                      <a:r>
                        <a:rPr kumimoji="0" lang="en-US" sz="1400" b="0" i="0" u="none" strike="noStrike" cap="none" normalizeH="0" baseline="0" dirty="0" smtClean="0">
                          <a:ln>
                            <a:noFill/>
                          </a:ln>
                          <a:solidFill>
                            <a:schemeClr val="tx1"/>
                          </a:solidFill>
                          <a:effectLst/>
                          <a:latin typeface="Arial" charset="0"/>
                        </a:rPr>
                        <a:t>, </a:t>
                      </a:r>
                      <a:r>
                        <a:rPr kumimoji="0" lang="en-US" sz="1400" b="0" i="0" u="none" strike="noStrike" cap="none" normalizeH="0" baseline="0" dirty="0" err="1" smtClean="0">
                          <a:ln>
                            <a:noFill/>
                          </a:ln>
                          <a:solidFill>
                            <a:schemeClr val="tx1"/>
                          </a:solidFill>
                          <a:effectLst/>
                          <a:latin typeface="Arial" charset="0"/>
                        </a:rPr>
                        <a:t>Hidrel</a:t>
                      </a:r>
                      <a:r>
                        <a:rPr kumimoji="0" lang="en-US" sz="1400" b="0" i="0" u="none" strike="noStrike" cap="none" normalizeH="0" baseline="0" dirty="0" smtClean="0">
                          <a:ln>
                            <a:noFill/>
                          </a:ln>
                          <a:solidFill>
                            <a:schemeClr val="tx1"/>
                          </a:solidFill>
                          <a:effectLst/>
                          <a:latin typeface="Arial" charset="0"/>
                        </a:rPr>
                        <a:t>., Rec</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err="1" smtClean="0">
                          <a:ln>
                            <a:noFill/>
                          </a:ln>
                          <a:solidFill>
                            <a:schemeClr val="tx1"/>
                          </a:solidFill>
                          <a:effectLst/>
                          <a:latin typeface="Arial" charset="0"/>
                        </a:rPr>
                        <a:t>Combinação</a:t>
                      </a:r>
                      <a:endParaRPr kumimoji="0" lang="en-US" sz="1400" b="0" i="0" u="none" strike="noStrike" cap="none" normalizeH="0" baseline="0" dirty="0" smtClean="0">
                        <a:ln>
                          <a:noFill/>
                        </a:ln>
                        <a:solidFill>
                          <a:schemeClr val="tx1"/>
                        </a:solidFill>
                        <a:effectLst/>
                        <a:latin typeface="Arial" charset="0"/>
                      </a:endParaRP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93</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Arial" charset="0"/>
                        </a:rPr>
                        <a:t>36</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1400" b="0" i="0" u="none" strike="noStrike" cap="none" normalizeH="0" baseline="0" smtClean="0">
                        <a:ln>
                          <a:noFill/>
                        </a:ln>
                        <a:solidFill>
                          <a:schemeClr val="tx1"/>
                        </a:solidFill>
                        <a:effectLst/>
                        <a:latin typeface="Arial" charset="0"/>
                      </a:endParaRP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4338">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1" i="0" u="none" strike="noStrike" cap="none" normalizeH="0" baseline="0" dirty="0" smtClean="0">
                          <a:ln>
                            <a:noFill/>
                          </a:ln>
                          <a:solidFill>
                            <a:schemeClr val="tx1"/>
                          </a:solidFill>
                          <a:effectLst>
                            <a:outerShdw blurRad="38100" dist="38100" dir="2700000" algn="tl">
                              <a:srgbClr val="C0C0C0"/>
                            </a:outerShdw>
                          </a:effectLst>
                          <a:latin typeface="Arial" charset="0"/>
                        </a:rPr>
                        <a:t>5. Wolf Creek</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1" i="0" u="none" strike="noStrike" cap="none" normalizeH="0" baseline="0" dirty="0" smtClean="0">
                          <a:ln>
                            <a:noFill/>
                          </a:ln>
                          <a:solidFill>
                            <a:schemeClr val="tx1"/>
                          </a:solidFill>
                          <a:effectLst>
                            <a:outerShdw blurRad="38100" dist="38100" dir="2700000" algn="tl">
                              <a:srgbClr val="C0C0C0"/>
                            </a:outerShdw>
                          </a:effectLst>
                          <a:latin typeface="Arial" charset="0"/>
                        </a:rPr>
                        <a:t>CC, </a:t>
                      </a:r>
                      <a:r>
                        <a:rPr kumimoji="0" lang="en-US" sz="2000" b="1" i="0" u="none" strike="noStrike" cap="none" normalizeH="0" baseline="0" dirty="0" err="1" smtClean="0">
                          <a:ln>
                            <a:noFill/>
                          </a:ln>
                          <a:solidFill>
                            <a:schemeClr val="tx1"/>
                          </a:solidFill>
                          <a:effectLst>
                            <a:outerShdw blurRad="38100" dist="38100" dir="2700000" algn="tl">
                              <a:srgbClr val="C0C0C0"/>
                            </a:outerShdw>
                          </a:effectLst>
                          <a:latin typeface="Arial" charset="0"/>
                        </a:rPr>
                        <a:t>Hidroelétrica</a:t>
                      </a:r>
                      <a:endParaRPr kumimoji="0" lang="en-US" sz="2000" b="1" i="0" u="none" strike="noStrike" cap="none" normalizeH="0" baseline="0" dirty="0" smtClean="0">
                        <a:ln>
                          <a:noFill/>
                        </a:ln>
                        <a:solidFill>
                          <a:schemeClr val="tx1"/>
                        </a:solidFill>
                        <a:effectLst>
                          <a:outerShdw blurRad="38100" dist="38100" dir="2700000" algn="tl">
                            <a:srgbClr val="C0C0C0"/>
                          </a:outerShdw>
                        </a:effectLst>
                        <a:latin typeface="Arial" charset="0"/>
                      </a:endParaRP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1" i="0" u="none" strike="noStrike" cap="none" normalizeH="0" baseline="0" dirty="0" err="1" smtClean="0">
                          <a:ln>
                            <a:noFill/>
                          </a:ln>
                          <a:solidFill>
                            <a:schemeClr val="tx1"/>
                          </a:solidFill>
                          <a:effectLst>
                            <a:outerShdw blurRad="38100" dist="38100" dir="2700000" algn="tl">
                              <a:srgbClr val="C0C0C0"/>
                            </a:outerShdw>
                          </a:effectLst>
                          <a:latin typeface="Arial" charset="0"/>
                        </a:rPr>
                        <a:t>Combinação</a:t>
                      </a:r>
                      <a:endParaRPr kumimoji="0" lang="en-US" sz="2000" b="1" i="0" u="none" strike="noStrike" cap="none" normalizeH="0" baseline="0" dirty="0" smtClean="0">
                        <a:ln>
                          <a:noFill/>
                        </a:ln>
                        <a:solidFill>
                          <a:schemeClr val="tx1"/>
                        </a:solidFill>
                        <a:effectLst>
                          <a:outerShdw blurRad="38100" dist="38100" dir="2700000" algn="tl">
                            <a:srgbClr val="C0C0C0"/>
                          </a:outerShdw>
                        </a:effectLst>
                        <a:latin typeface="Arial" charset="0"/>
                      </a:endParaRP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1" i="0" u="none" strike="noStrike" cap="none" normalizeH="0" baseline="0" dirty="0" smtClean="0">
                          <a:ln>
                            <a:noFill/>
                          </a:ln>
                          <a:solidFill>
                            <a:schemeClr val="tx1"/>
                          </a:solidFill>
                          <a:effectLst>
                            <a:outerShdw blurRad="38100" dist="38100" dir="2700000" algn="tl">
                              <a:srgbClr val="C0C0C0"/>
                            </a:outerShdw>
                          </a:effectLst>
                          <a:latin typeface="Arial" charset="0"/>
                        </a:rPr>
                        <a:t>258</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1" i="0" u="none" strike="noStrike" cap="none" normalizeH="0" baseline="0" dirty="0" smtClean="0">
                          <a:ln>
                            <a:noFill/>
                          </a:ln>
                          <a:solidFill>
                            <a:schemeClr val="tx1"/>
                          </a:solidFill>
                          <a:effectLst>
                            <a:outerShdw blurRad="38100" dist="38100" dir="2700000" algn="tl">
                              <a:srgbClr val="C0C0C0"/>
                            </a:outerShdw>
                          </a:effectLst>
                          <a:latin typeface="Arial" charset="0"/>
                        </a:rPr>
                        <a:t>63</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1" i="0" u="none" strike="noStrike" cap="none" normalizeH="0" baseline="0" dirty="0" smtClean="0">
                          <a:ln>
                            <a:noFill/>
                          </a:ln>
                          <a:solidFill>
                            <a:schemeClr val="tx1"/>
                          </a:solidFill>
                          <a:effectLst>
                            <a:outerShdw blurRad="38100" dist="38100" dir="2700000" algn="tl">
                              <a:srgbClr val="C0C0C0"/>
                            </a:outerShdw>
                          </a:effectLst>
                          <a:latin typeface="Arial" charset="0"/>
                        </a:rPr>
                        <a:t>1</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5913">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Arial" charset="0"/>
                        </a:rPr>
                        <a:t>6. JP Priest</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Arial" charset="0"/>
                        </a:rPr>
                        <a:t>CC, </a:t>
                      </a:r>
                      <a:r>
                        <a:rPr kumimoji="0" lang="en-US" sz="1400" b="0" i="0" u="none" strike="noStrike" cap="none" normalizeH="0" baseline="0" dirty="0" err="1" smtClean="0">
                          <a:ln>
                            <a:noFill/>
                          </a:ln>
                          <a:solidFill>
                            <a:schemeClr val="tx1"/>
                          </a:solidFill>
                          <a:effectLst/>
                          <a:latin typeface="Arial" charset="0"/>
                        </a:rPr>
                        <a:t>Hidrel</a:t>
                      </a:r>
                      <a:r>
                        <a:rPr kumimoji="0" lang="en-US" sz="1400" b="0" i="0" u="none" strike="noStrike" cap="none" normalizeH="0" baseline="0" dirty="0" smtClean="0">
                          <a:ln>
                            <a:noFill/>
                          </a:ln>
                          <a:solidFill>
                            <a:schemeClr val="tx1"/>
                          </a:solidFill>
                          <a:effectLst/>
                          <a:latin typeface="Arial" charset="0"/>
                        </a:rPr>
                        <a:t>., Rec</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err="1" smtClean="0">
                          <a:ln>
                            <a:noFill/>
                          </a:ln>
                          <a:solidFill>
                            <a:schemeClr val="tx1"/>
                          </a:solidFill>
                          <a:effectLst/>
                          <a:latin typeface="Arial" charset="0"/>
                        </a:rPr>
                        <a:t>Combinação</a:t>
                      </a:r>
                      <a:endParaRPr kumimoji="0" lang="en-US" sz="1400" b="0" i="0" u="none" strike="noStrike" cap="none" normalizeH="0" baseline="0" dirty="0" smtClean="0">
                        <a:ln>
                          <a:noFill/>
                        </a:ln>
                        <a:solidFill>
                          <a:schemeClr val="tx1"/>
                        </a:solidFill>
                        <a:effectLst/>
                        <a:latin typeface="Arial" charset="0"/>
                      </a:endParaRP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147</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Arial" charset="0"/>
                        </a:rPr>
                        <a:t>42</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1400" b="0" i="0" u="none" strike="noStrike" cap="none" normalizeH="0" baseline="0" dirty="0" smtClean="0">
                        <a:ln>
                          <a:noFill/>
                        </a:ln>
                        <a:solidFill>
                          <a:schemeClr val="tx1"/>
                        </a:solidFill>
                        <a:effectLst/>
                        <a:latin typeface="Arial" charset="0"/>
                      </a:endParaRP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C0C0C0"/>
                            </a:outerShdw>
                          </a:effectLst>
                          <a:latin typeface="Arial" charset="0"/>
                        </a:rPr>
                        <a:t>7. Center Hill</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outerShdw blurRad="38100" dist="38100" dir="2700000" algn="tl">
                              <a:srgbClr val="C0C0C0"/>
                            </a:outerShdw>
                          </a:effectLst>
                          <a:latin typeface="Arial" charset="0"/>
                        </a:rPr>
                        <a:t>CC, </a:t>
                      </a:r>
                      <a:r>
                        <a:rPr kumimoji="0" lang="en-US" sz="1400" b="0" i="0" u="none" strike="noStrike" cap="none" normalizeH="0" baseline="0" dirty="0" err="1" smtClean="0">
                          <a:ln>
                            <a:noFill/>
                          </a:ln>
                          <a:solidFill>
                            <a:schemeClr val="tx1"/>
                          </a:solidFill>
                          <a:effectLst/>
                          <a:latin typeface="Arial" charset="0"/>
                        </a:rPr>
                        <a:t>Hidrel</a:t>
                      </a:r>
                      <a:r>
                        <a:rPr kumimoji="0" lang="en-US" sz="1400" b="0" i="0" u="none" strike="noStrike" cap="none" normalizeH="0" baseline="0" dirty="0" smtClean="0">
                          <a:ln>
                            <a:noFill/>
                          </a:ln>
                          <a:solidFill>
                            <a:schemeClr val="tx1"/>
                          </a:solidFill>
                          <a:effectLst/>
                          <a:latin typeface="Arial" charset="0"/>
                        </a:rPr>
                        <a:t>.</a:t>
                      </a:r>
                      <a:endParaRPr kumimoji="0" lang="en-US" sz="1400" b="0" i="0" u="none" strike="noStrike" cap="none" normalizeH="0" baseline="0" dirty="0" smtClean="0">
                        <a:ln>
                          <a:noFill/>
                        </a:ln>
                        <a:solidFill>
                          <a:schemeClr val="tx1"/>
                        </a:solidFill>
                        <a:effectLst>
                          <a:outerShdw blurRad="38100" dist="38100" dir="2700000" algn="tl">
                            <a:srgbClr val="C0C0C0"/>
                          </a:outerShdw>
                        </a:effectLst>
                        <a:latin typeface="Arial" charset="0"/>
                      </a:endParaRP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err="1" smtClean="0">
                          <a:ln>
                            <a:noFill/>
                          </a:ln>
                          <a:solidFill>
                            <a:schemeClr val="tx1"/>
                          </a:solidFill>
                          <a:effectLst/>
                          <a:latin typeface="Arial" charset="0"/>
                        </a:rPr>
                        <a:t>Combinação</a:t>
                      </a:r>
                      <a:endParaRPr kumimoji="0" lang="en-US" sz="1400" b="0" i="0" u="none" strike="noStrike" cap="none" normalizeH="0" baseline="0" dirty="0" smtClean="0">
                        <a:ln>
                          <a:noFill/>
                        </a:ln>
                        <a:solidFill>
                          <a:schemeClr val="tx1"/>
                        </a:solidFill>
                        <a:effectLst>
                          <a:outerShdw blurRad="38100" dist="38100" dir="2700000" algn="tl">
                            <a:srgbClr val="C0C0C0"/>
                          </a:outerShdw>
                        </a:effectLst>
                        <a:latin typeface="Arial" charset="0"/>
                      </a:endParaRP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C0C0C0"/>
                            </a:outerShdw>
                          </a:effectLst>
                          <a:latin typeface="Arial" charset="0"/>
                        </a:rPr>
                        <a:t>250</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outerShdw blurRad="38100" dist="38100" dir="2700000" algn="tl">
                              <a:srgbClr val="C0C0C0"/>
                            </a:outerShdw>
                          </a:effectLst>
                          <a:latin typeface="Arial" charset="0"/>
                        </a:rPr>
                        <a:t>58</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C0C0C0"/>
                            </a:outerShdw>
                          </a:effectLst>
                          <a:latin typeface="Arial" charset="0"/>
                        </a:rPr>
                        <a:t>1</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4338">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8. Dale Hollow</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Arial" charset="0"/>
                        </a:rPr>
                        <a:t>CC, </a:t>
                      </a:r>
                      <a:r>
                        <a:rPr kumimoji="0" lang="en-US" sz="1400" b="0" i="0" u="none" strike="noStrike" cap="none" normalizeH="0" baseline="0" dirty="0" err="1" smtClean="0">
                          <a:ln>
                            <a:noFill/>
                          </a:ln>
                          <a:solidFill>
                            <a:schemeClr val="tx1"/>
                          </a:solidFill>
                          <a:effectLst/>
                          <a:latin typeface="Arial" charset="0"/>
                        </a:rPr>
                        <a:t>Hidrel</a:t>
                      </a:r>
                      <a:r>
                        <a:rPr kumimoji="0" lang="en-US" sz="1400" b="0" i="0" u="none" strike="noStrike" cap="none" normalizeH="0" baseline="0" dirty="0" smtClean="0">
                          <a:ln>
                            <a:noFill/>
                          </a:ln>
                          <a:solidFill>
                            <a:schemeClr val="tx1"/>
                          </a:solidFill>
                          <a:effectLst/>
                          <a:latin typeface="Arial" charset="0"/>
                        </a:rPr>
                        <a:t>.</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err="1" smtClean="0">
                          <a:ln>
                            <a:noFill/>
                          </a:ln>
                          <a:solidFill>
                            <a:schemeClr val="tx1"/>
                          </a:solidFill>
                          <a:effectLst/>
                          <a:latin typeface="Arial" charset="0"/>
                        </a:rPr>
                        <a:t>Concreto</a:t>
                      </a:r>
                      <a:endParaRPr kumimoji="0" lang="en-US" sz="1400" b="0" i="0" u="none" strike="noStrike" cap="none" normalizeH="0" baseline="0" dirty="0" smtClean="0">
                        <a:ln>
                          <a:noFill/>
                        </a:ln>
                        <a:solidFill>
                          <a:schemeClr val="tx1"/>
                        </a:solidFill>
                        <a:effectLst/>
                        <a:latin typeface="Arial" charset="0"/>
                      </a:endParaRP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200</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Arial" charset="0"/>
                        </a:rPr>
                        <a:t>66</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1400" b="0" i="0" u="none" strike="noStrike" cap="none" normalizeH="0" baseline="0" smtClean="0">
                        <a:ln>
                          <a:noFill/>
                        </a:ln>
                        <a:solidFill>
                          <a:schemeClr val="tx1"/>
                        </a:solidFill>
                        <a:effectLst/>
                        <a:latin typeface="Arial" charset="0"/>
                      </a:endParaRP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5913">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9. Laurel</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err="1" smtClean="0">
                          <a:ln>
                            <a:noFill/>
                          </a:ln>
                          <a:solidFill>
                            <a:schemeClr val="tx1"/>
                          </a:solidFill>
                          <a:effectLst/>
                          <a:latin typeface="Arial" charset="0"/>
                        </a:rPr>
                        <a:t>Hidrel</a:t>
                      </a:r>
                      <a:r>
                        <a:rPr kumimoji="0" lang="en-US" sz="1400" b="0" i="0" u="none" strike="noStrike" cap="none" normalizeH="0" baseline="0" dirty="0" smtClean="0">
                          <a:ln>
                            <a:noFill/>
                          </a:ln>
                          <a:solidFill>
                            <a:schemeClr val="tx1"/>
                          </a:solidFill>
                          <a:effectLst/>
                          <a:latin typeface="Arial" charset="0"/>
                        </a:rPr>
                        <a:t>., Rec</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Arial" charset="0"/>
                        </a:rPr>
                        <a:t>Enrocamento</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282</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Arial" charset="0"/>
                        </a:rPr>
                        <a:t>36</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1400" b="0" i="0" u="none" strike="noStrike" cap="none" normalizeH="0" baseline="0" smtClean="0">
                        <a:ln>
                          <a:noFill/>
                        </a:ln>
                        <a:solidFill>
                          <a:schemeClr val="tx1"/>
                        </a:solidFill>
                        <a:effectLst/>
                        <a:latin typeface="Arial" charset="0"/>
                      </a:endParaRP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10. Martins Fork</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Arial" charset="0"/>
                        </a:rPr>
                        <a:t>CC, Rec e QA</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err="1" smtClean="0">
                          <a:ln>
                            <a:noFill/>
                          </a:ln>
                          <a:solidFill>
                            <a:schemeClr val="tx1"/>
                          </a:solidFill>
                          <a:effectLst/>
                          <a:latin typeface="Arial" charset="0"/>
                        </a:rPr>
                        <a:t>Concreto</a:t>
                      </a:r>
                      <a:endParaRPr kumimoji="0" lang="en-US" sz="1400" b="0" i="0" u="none" strike="noStrike" cap="none" normalizeH="0" baseline="0" dirty="0" smtClean="0">
                        <a:ln>
                          <a:noFill/>
                        </a:ln>
                        <a:solidFill>
                          <a:schemeClr val="tx1"/>
                        </a:solidFill>
                        <a:effectLst/>
                        <a:latin typeface="Arial" charset="0"/>
                      </a:endParaRP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smtClean="0">
                          <a:ln>
                            <a:noFill/>
                          </a:ln>
                          <a:solidFill>
                            <a:schemeClr val="tx1"/>
                          </a:solidFill>
                          <a:effectLst/>
                          <a:latin typeface="Arial" charset="0"/>
                        </a:rPr>
                        <a:t>120</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Arial" charset="0"/>
                        </a:rPr>
                        <a:t>31</a:t>
                      </a: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1400" b="0" i="0" u="none" strike="noStrike" cap="none" normalizeH="0" baseline="0" dirty="0" smtClean="0">
                        <a:ln>
                          <a:noFill/>
                        </a:ln>
                        <a:solidFill>
                          <a:schemeClr val="tx1"/>
                        </a:solidFill>
                        <a:effectLst/>
                        <a:latin typeface="Arial" charset="0"/>
                      </a:endParaRPr>
                    </a:p>
                  </a:txBody>
                  <a:tcPr marL="91417" marR="91417"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5883" name="Rectangle 107"/>
          <p:cNvSpPr>
            <a:spLocks noChangeArrowheads="1"/>
          </p:cNvSpPr>
          <p:nvPr/>
        </p:nvSpPr>
        <p:spPr bwMode="auto">
          <a:xfrm>
            <a:off x="-7257" y="3429000"/>
            <a:ext cx="9144000" cy="381000"/>
          </a:xfrm>
          <a:prstGeom prst="rect">
            <a:avLst/>
          </a:prstGeom>
          <a:solidFill>
            <a:schemeClr val="accent2">
              <a:alpha val="39999"/>
            </a:schemeClr>
          </a:solidFill>
          <a:ln w="9525">
            <a:solidFill>
              <a:schemeClr val="tx1"/>
            </a:solidFill>
            <a:miter lim="800000"/>
            <a:headEnd/>
            <a:tailEnd/>
          </a:ln>
          <a:effectLst/>
        </p:spPr>
        <p:txBody>
          <a:bodyPr wrap="none" anchor="ctr"/>
          <a:lstStyle/>
          <a:p>
            <a:endParaRPr lang="en-US"/>
          </a:p>
        </p:txBody>
      </p:sp>
      <p:sp>
        <p:nvSpPr>
          <p:cNvPr id="7" name="TextBox 6"/>
          <p:cNvSpPr txBox="1"/>
          <p:nvPr/>
        </p:nvSpPr>
        <p:spPr>
          <a:xfrm>
            <a:off x="6578600" y="5658366"/>
            <a:ext cx="2108200" cy="307777"/>
          </a:xfrm>
          <a:prstGeom prst="rect">
            <a:avLst/>
          </a:prstGeom>
          <a:noFill/>
        </p:spPr>
        <p:txBody>
          <a:bodyPr wrap="square" rtlCol="0">
            <a:spAutoFit/>
          </a:bodyPr>
          <a:lstStyle/>
          <a:p>
            <a:r>
              <a:rPr lang="en-US" sz="1400" dirty="0" err="1" smtClean="0"/>
              <a:t>Idade</a:t>
            </a:r>
            <a:r>
              <a:rPr lang="en-US" sz="1400" dirty="0" smtClean="0"/>
              <a:t> </a:t>
            </a:r>
            <a:r>
              <a:rPr lang="en-US" sz="1400" dirty="0" err="1" smtClean="0"/>
              <a:t>média</a:t>
            </a:r>
            <a:r>
              <a:rPr lang="en-US" sz="1400" dirty="0" smtClean="0"/>
              <a:t>: 48,5 </a:t>
            </a:r>
            <a:r>
              <a:rPr lang="en-US" sz="1400" dirty="0" err="1" smtClean="0"/>
              <a:t>anos</a:t>
            </a:r>
            <a:endParaRPr lang="en-US" sz="1400" dirty="0"/>
          </a:p>
        </p:txBody>
      </p:sp>
      <p:sp>
        <p:nvSpPr>
          <p:cNvPr id="2" name="CaixaDeTexto 1"/>
          <p:cNvSpPr txBox="1"/>
          <p:nvPr/>
        </p:nvSpPr>
        <p:spPr>
          <a:xfrm>
            <a:off x="838200" y="5658366"/>
            <a:ext cx="3581400" cy="400110"/>
          </a:xfrm>
          <a:prstGeom prst="rect">
            <a:avLst/>
          </a:prstGeom>
          <a:noFill/>
        </p:spPr>
        <p:txBody>
          <a:bodyPr wrap="square" rtlCol="0">
            <a:spAutoFit/>
          </a:bodyPr>
          <a:lstStyle/>
          <a:p>
            <a:r>
              <a:rPr lang="pt-BR" sz="2000" dirty="0" smtClean="0"/>
              <a:t>*</a:t>
            </a:r>
            <a:r>
              <a:rPr lang="pt-BR" sz="1400" dirty="0" smtClean="0"/>
              <a:t>Classificação de Segurança do USACE</a:t>
            </a:r>
            <a:endParaRPr lang="pt-BR" sz="1400"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ChangeArrowheads="1"/>
          </p:cNvSpPr>
          <p:nvPr/>
        </p:nvSpPr>
        <p:spPr bwMode="auto">
          <a:xfrm>
            <a:off x="457200" y="-152400"/>
            <a:ext cx="8305800" cy="838200"/>
          </a:xfrm>
          <a:prstGeom prst="rect">
            <a:avLst/>
          </a:prstGeom>
          <a:noFill/>
          <a:ln w="9525">
            <a:noFill/>
            <a:miter lim="800000"/>
            <a:headEnd/>
            <a:tailEnd/>
          </a:ln>
          <a:effectLst/>
        </p:spPr>
        <p:txBody>
          <a:bodyPr lIns="90465" tIns="44439" rIns="90465" bIns="44439" anchor="ctr"/>
          <a:lstStyle/>
          <a:p>
            <a:pPr algn="ctr"/>
            <a:r>
              <a:rPr lang="en-US" sz="2800" b="1" dirty="0" err="1" smtClean="0">
                <a:solidFill>
                  <a:schemeClr val="tx2"/>
                </a:solidFill>
              </a:rPr>
              <a:t>Medidas</a:t>
            </a:r>
            <a:r>
              <a:rPr lang="en-US" sz="2800" b="1" dirty="0" smtClean="0">
                <a:solidFill>
                  <a:schemeClr val="tx2"/>
                </a:solidFill>
              </a:rPr>
              <a:t> </a:t>
            </a:r>
            <a:r>
              <a:rPr lang="en-US" sz="2800" b="1" dirty="0" err="1" smtClean="0">
                <a:solidFill>
                  <a:schemeClr val="tx2"/>
                </a:solidFill>
              </a:rPr>
              <a:t>Interinas</a:t>
            </a:r>
            <a:r>
              <a:rPr lang="en-US" sz="2800" b="1" dirty="0" smtClean="0">
                <a:solidFill>
                  <a:schemeClr val="tx2"/>
                </a:solidFill>
              </a:rPr>
              <a:t> de </a:t>
            </a:r>
            <a:r>
              <a:rPr lang="en-US" sz="2800" b="1" dirty="0" err="1" smtClean="0">
                <a:solidFill>
                  <a:schemeClr val="tx2"/>
                </a:solidFill>
              </a:rPr>
              <a:t>Redução</a:t>
            </a:r>
            <a:r>
              <a:rPr lang="en-US" sz="2800" b="1" dirty="0" smtClean="0">
                <a:solidFill>
                  <a:schemeClr val="tx2"/>
                </a:solidFill>
              </a:rPr>
              <a:t> de </a:t>
            </a:r>
            <a:r>
              <a:rPr lang="en-US" sz="2800" b="1" dirty="0" err="1" smtClean="0">
                <a:solidFill>
                  <a:schemeClr val="tx2"/>
                </a:solidFill>
              </a:rPr>
              <a:t>Risco</a:t>
            </a:r>
            <a:endParaRPr lang="en-US" sz="2800" b="1" dirty="0">
              <a:solidFill>
                <a:schemeClr val="tx2"/>
              </a:solidFill>
            </a:endParaRPr>
          </a:p>
        </p:txBody>
      </p:sp>
      <p:sp>
        <p:nvSpPr>
          <p:cNvPr id="226307" name="Rectangle 3"/>
          <p:cNvSpPr>
            <a:spLocks noChangeArrowheads="1"/>
          </p:cNvSpPr>
          <p:nvPr/>
        </p:nvSpPr>
        <p:spPr bwMode="auto">
          <a:xfrm>
            <a:off x="152400" y="609600"/>
            <a:ext cx="6553200" cy="5715000"/>
          </a:xfrm>
          <a:prstGeom prst="rect">
            <a:avLst/>
          </a:prstGeom>
          <a:noFill/>
          <a:ln w="9525">
            <a:noFill/>
            <a:miter lim="800000"/>
            <a:headEnd/>
            <a:tailEnd/>
          </a:ln>
          <a:effectLst/>
        </p:spPr>
        <p:txBody>
          <a:bodyPr lIns="90465" tIns="44439" rIns="90465" bIns="44439">
            <a:normAutofit fontScale="85000" lnSpcReduction="10000"/>
          </a:bodyPr>
          <a:lstStyle/>
          <a:p>
            <a:pPr marL="174625" indent="-174625">
              <a:lnSpc>
                <a:spcPct val="120000"/>
              </a:lnSpc>
              <a:spcBef>
                <a:spcPct val="20000"/>
              </a:spcBef>
              <a:spcAft>
                <a:spcPts val="600"/>
              </a:spcAft>
              <a:buClr>
                <a:schemeClr val="hlink"/>
              </a:buClr>
              <a:buSzPct val="105000"/>
              <a:buFontTx/>
              <a:buChar char="•"/>
            </a:pPr>
            <a:r>
              <a:rPr lang="pt-BR" sz="2000" b="1" dirty="0" smtClean="0"/>
              <a:t>Armazenamento de material para resposta emergencial</a:t>
            </a:r>
          </a:p>
          <a:p>
            <a:pPr marL="174625" indent="-174625">
              <a:lnSpc>
                <a:spcPct val="120000"/>
              </a:lnSpc>
              <a:spcBef>
                <a:spcPct val="20000"/>
              </a:spcBef>
              <a:spcAft>
                <a:spcPts val="600"/>
              </a:spcAft>
              <a:buClr>
                <a:schemeClr val="hlink"/>
              </a:buClr>
              <a:buSzPct val="105000"/>
              <a:buFontTx/>
              <a:buChar char="•"/>
            </a:pPr>
            <a:r>
              <a:rPr lang="pt-BR" sz="2000" b="1" dirty="0" smtClean="0"/>
              <a:t>Sistema de alerta por sirene no acampamento</a:t>
            </a:r>
            <a:endParaRPr lang="pt-BR" sz="2000" b="1" dirty="0" smtClean="0">
              <a:effectLst>
                <a:outerShdw blurRad="38100" dist="38100" dir="2700000" algn="tl">
                  <a:srgbClr val="C0C0C0"/>
                </a:outerShdw>
              </a:effectLst>
            </a:endParaRPr>
          </a:p>
          <a:p>
            <a:pPr marL="174625" indent="-174625">
              <a:lnSpc>
                <a:spcPct val="120000"/>
              </a:lnSpc>
              <a:spcBef>
                <a:spcPct val="20000"/>
              </a:spcBef>
              <a:spcAft>
                <a:spcPts val="600"/>
              </a:spcAft>
              <a:buClr>
                <a:schemeClr val="hlink"/>
              </a:buClr>
              <a:buSzPct val="105000"/>
              <a:buFontTx/>
              <a:buChar char="•"/>
            </a:pPr>
            <a:r>
              <a:rPr lang="pt-BR" sz="2000" b="1" dirty="0" smtClean="0"/>
              <a:t>Plano de Comunicação: &gt;100 reuniões com público e grupos locais atingidos </a:t>
            </a:r>
          </a:p>
          <a:p>
            <a:pPr marL="174625" indent="-174625">
              <a:lnSpc>
                <a:spcPct val="120000"/>
              </a:lnSpc>
              <a:spcBef>
                <a:spcPct val="20000"/>
              </a:spcBef>
              <a:spcAft>
                <a:spcPts val="600"/>
              </a:spcAft>
              <a:buClr>
                <a:schemeClr val="hlink"/>
              </a:buClr>
              <a:buSzPct val="105000"/>
              <a:buFontTx/>
              <a:buChar char="•"/>
            </a:pPr>
            <a:r>
              <a:rPr lang="pt-BR" sz="2000" b="1" dirty="0" smtClean="0"/>
              <a:t>Treinamento do Pessoal do Projeto em Segurança de Barragens</a:t>
            </a:r>
          </a:p>
          <a:p>
            <a:pPr marL="174625" indent="-174625">
              <a:lnSpc>
                <a:spcPct val="120000"/>
              </a:lnSpc>
              <a:spcBef>
                <a:spcPct val="20000"/>
              </a:spcBef>
              <a:spcAft>
                <a:spcPts val="600"/>
              </a:spcAft>
              <a:buClr>
                <a:schemeClr val="hlink"/>
              </a:buClr>
              <a:buSzPct val="105000"/>
              <a:buFontTx/>
              <a:buChar char="•"/>
            </a:pPr>
            <a:r>
              <a:rPr lang="pt-BR" sz="2000" b="1" dirty="0" smtClean="0"/>
              <a:t>Planejamento para Ações de Emergência (dinâmico)</a:t>
            </a:r>
          </a:p>
          <a:p>
            <a:pPr marL="742950" lvl="1" indent="-285750">
              <a:lnSpc>
                <a:spcPct val="120000"/>
              </a:lnSpc>
              <a:spcBef>
                <a:spcPts val="0"/>
              </a:spcBef>
              <a:spcAft>
                <a:spcPts val="0"/>
              </a:spcAft>
              <a:buClr>
                <a:schemeClr val="hlink"/>
              </a:buClr>
              <a:buSzPct val="105000"/>
              <a:buFont typeface="Arial" pitchFamily="34" charset="0"/>
              <a:buChar char="►"/>
            </a:pPr>
            <a:r>
              <a:rPr lang="pt-BR" sz="2000" dirty="0" smtClean="0"/>
              <a:t>Mapeamento atualizado de enchentes</a:t>
            </a:r>
          </a:p>
          <a:p>
            <a:pPr marL="742950" lvl="1" indent="-285750">
              <a:lnSpc>
                <a:spcPct val="120000"/>
              </a:lnSpc>
              <a:spcBef>
                <a:spcPts val="0"/>
              </a:spcBef>
              <a:spcAft>
                <a:spcPts val="0"/>
              </a:spcAft>
              <a:buClr>
                <a:schemeClr val="hlink"/>
              </a:buClr>
              <a:buSzPct val="105000"/>
              <a:buFont typeface="Arial" pitchFamily="34" charset="0"/>
              <a:buChar char="►"/>
            </a:pPr>
            <a:r>
              <a:rPr lang="pt-BR" sz="2000" dirty="0" smtClean="0"/>
              <a:t>Coordenação com a comunidade de gestão de emergências</a:t>
            </a:r>
          </a:p>
          <a:p>
            <a:pPr marL="742950" lvl="1" indent="-285750">
              <a:lnSpc>
                <a:spcPct val="120000"/>
              </a:lnSpc>
              <a:spcBef>
                <a:spcPts val="0"/>
              </a:spcBef>
              <a:spcAft>
                <a:spcPts val="0"/>
              </a:spcAft>
              <a:buClr>
                <a:schemeClr val="hlink"/>
              </a:buClr>
              <a:buSzPct val="105000"/>
              <a:buFont typeface="Arial" pitchFamily="34" charset="0"/>
              <a:buChar char="►"/>
            </a:pPr>
            <a:r>
              <a:rPr lang="pt-BR" sz="2000" dirty="0" smtClean="0"/>
              <a:t>Revisão de procedimentos de notificação via NOAA</a:t>
            </a:r>
          </a:p>
          <a:p>
            <a:pPr marL="742950" lvl="1" indent="-285750">
              <a:lnSpc>
                <a:spcPct val="120000"/>
              </a:lnSpc>
              <a:spcBef>
                <a:spcPts val="0"/>
              </a:spcBef>
              <a:spcAft>
                <a:spcPts val="600"/>
              </a:spcAft>
              <a:buClr>
                <a:schemeClr val="hlink"/>
              </a:buClr>
              <a:buSzPct val="105000"/>
              <a:buFont typeface="Arial" pitchFamily="34" charset="0"/>
              <a:buChar char="►"/>
            </a:pPr>
            <a:r>
              <a:rPr lang="pt-BR" sz="2000" dirty="0" smtClean="0"/>
              <a:t>Exercícios de emergências</a:t>
            </a:r>
          </a:p>
          <a:p>
            <a:pPr marL="174625" indent="-174625">
              <a:lnSpc>
                <a:spcPct val="120000"/>
              </a:lnSpc>
              <a:spcBef>
                <a:spcPct val="20000"/>
              </a:spcBef>
              <a:spcAft>
                <a:spcPts val="600"/>
              </a:spcAft>
              <a:buClr>
                <a:schemeClr val="hlink"/>
              </a:buClr>
              <a:buSzPct val="105000"/>
              <a:buFontTx/>
              <a:buChar char="•"/>
            </a:pPr>
            <a:r>
              <a:rPr lang="pt-BR" sz="2000" b="1" dirty="0" smtClean="0">
                <a:effectLst>
                  <a:outerShdw blurRad="38100" dist="38100" dir="2700000" algn="tl">
                    <a:srgbClr val="C0C0C0"/>
                  </a:outerShdw>
                </a:effectLst>
              </a:rPr>
              <a:t>Aumento do monitoramento</a:t>
            </a:r>
          </a:p>
          <a:p>
            <a:pPr marL="742950" lvl="1" indent="-285750">
              <a:lnSpc>
                <a:spcPct val="120000"/>
              </a:lnSpc>
              <a:spcBef>
                <a:spcPts val="0"/>
              </a:spcBef>
              <a:spcAft>
                <a:spcPts val="0"/>
              </a:spcAft>
              <a:buClr>
                <a:schemeClr val="hlink"/>
              </a:buClr>
              <a:buSzPct val="105000"/>
              <a:buFont typeface="Arial" pitchFamily="34" charset="0"/>
              <a:buChar char="►"/>
            </a:pPr>
            <a:r>
              <a:rPr lang="pt-BR" sz="2000" dirty="0" smtClean="0"/>
              <a:t>Monitoramento 24/7</a:t>
            </a:r>
          </a:p>
          <a:p>
            <a:pPr marL="742950" lvl="1" indent="-285750">
              <a:lnSpc>
                <a:spcPct val="120000"/>
              </a:lnSpc>
              <a:spcBef>
                <a:spcPts val="0"/>
              </a:spcBef>
              <a:spcAft>
                <a:spcPts val="0"/>
              </a:spcAft>
              <a:buClr>
                <a:schemeClr val="hlink"/>
              </a:buClr>
              <a:buSzPct val="105000"/>
              <a:buFont typeface="Arial" pitchFamily="34" charset="0"/>
              <a:buChar char="►"/>
            </a:pPr>
            <a:r>
              <a:rPr lang="pt-BR" sz="2000" dirty="0" smtClean="0"/>
              <a:t>Inspeções mensais detalhadas</a:t>
            </a:r>
          </a:p>
          <a:p>
            <a:pPr marL="742950" lvl="1" indent="-285750">
              <a:lnSpc>
                <a:spcPct val="120000"/>
              </a:lnSpc>
              <a:spcBef>
                <a:spcPts val="0"/>
              </a:spcBef>
              <a:spcAft>
                <a:spcPts val="0"/>
              </a:spcAft>
              <a:buClr>
                <a:schemeClr val="hlink"/>
              </a:buClr>
              <a:buSzPct val="105000"/>
              <a:buFont typeface="Arial" pitchFamily="34" charset="0"/>
              <a:buChar char="►"/>
            </a:pPr>
            <a:r>
              <a:rPr lang="pt-BR" sz="2000" dirty="0" smtClean="0"/>
              <a:t>Avaliação semanal/diária da instrumentação</a:t>
            </a:r>
            <a:endParaRPr lang="pt-BR" sz="2000" dirty="0"/>
          </a:p>
        </p:txBody>
      </p:sp>
      <p:sp>
        <p:nvSpPr>
          <p:cNvPr id="226308" name="AutoShape 4"/>
          <p:cNvSpPr>
            <a:spLocks/>
          </p:cNvSpPr>
          <p:nvPr/>
        </p:nvSpPr>
        <p:spPr bwMode="auto">
          <a:xfrm>
            <a:off x="7327901" y="3302873"/>
            <a:ext cx="469900" cy="430054"/>
          </a:xfrm>
          <a:prstGeom prst="rightBrace">
            <a:avLst>
              <a:gd name="adj1" fmla="val 63063"/>
              <a:gd name="adj2" fmla="val 50000"/>
            </a:avLst>
          </a:prstGeom>
          <a:noFill/>
          <a:ln w="12700">
            <a:noFill/>
            <a:round/>
            <a:headEnd/>
            <a:tailEnd/>
          </a:ln>
          <a:effectLst/>
        </p:spPr>
        <p:txBody>
          <a:bodyPr anchor="ctr">
            <a:spAutoFit/>
          </a:bodyPr>
          <a:lstStyle/>
          <a:p>
            <a:endParaRPr lang="en-US"/>
          </a:p>
        </p:txBody>
      </p:sp>
      <p:sp>
        <p:nvSpPr>
          <p:cNvPr id="226310" name="Text Box 6"/>
          <p:cNvSpPr txBox="1">
            <a:spLocks noChangeArrowheads="1"/>
          </p:cNvSpPr>
          <p:nvPr/>
        </p:nvSpPr>
        <p:spPr bwMode="auto">
          <a:xfrm>
            <a:off x="6977744" y="2832101"/>
            <a:ext cx="2082800" cy="796355"/>
          </a:xfrm>
          <a:prstGeom prst="rect">
            <a:avLst/>
          </a:prstGeom>
          <a:noFill/>
          <a:ln w="12700" algn="ctr">
            <a:noFill/>
            <a:miter lim="800000"/>
            <a:headEnd/>
            <a:tailEnd/>
          </a:ln>
          <a:effectLst/>
        </p:spPr>
        <p:txBody>
          <a:bodyPr lIns="91417" tIns="45709" rIns="91417" bIns="45709">
            <a:spAutoFit/>
          </a:bodyPr>
          <a:lstStyle/>
          <a:p>
            <a:pPr algn="ctr" eaLnBrk="0" hangingPunct="0">
              <a:spcBef>
                <a:spcPct val="50000"/>
              </a:spcBef>
            </a:pPr>
            <a:r>
              <a:rPr lang="en-US" b="1" dirty="0" err="1" smtClean="0">
                <a:solidFill>
                  <a:srgbClr val="C00000"/>
                </a:solidFill>
                <a:effectLst>
                  <a:outerShdw blurRad="38100" dist="38100" dir="2700000" algn="tl">
                    <a:srgbClr val="C0C0C0"/>
                  </a:outerShdw>
                </a:effectLst>
              </a:rPr>
              <a:t>Reconhecimento</a:t>
            </a:r>
            <a:endParaRPr lang="en-US" b="1" dirty="0">
              <a:solidFill>
                <a:srgbClr val="C00000"/>
              </a:solidFill>
              <a:effectLst>
                <a:outerShdw blurRad="38100" dist="38100" dir="2700000" algn="tl">
                  <a:srgbClr val="C0C0C0"/>
                </a:outerShdw>
              </a:effectLst>
            </a:endParaRPr>
          </a:p>
          <a:p>
            <a:pPr algn="ctr" eaLnBrk="0" hangingPunct="0">
              <a:spcBef>
                <a:spcPct val="50000"/>
              </a:spcBef>
            </a:pPr>
            <a:r>
              <a:rPr lang="en-US" b="1" dirty="0">
                <a:solidFill>
                  <a:srgbClr val="C00000"/>
                </a:solidFill>
                <a:effectLst>
                  <a:outerShdw blurRad="38100" dist="38100" dir="2700000" algn="tl">
                    <a:srgbClr val="C0C0C0"/>
                  </a:outerShdw>
                </a:effectLst>
              </a:rPr>
              <a:t> </a:t>
            </a:r>
            <a:r>
              <a:rPr lang="en-US" b="1" dirty="0" smtClean="0">
                <a:solidFill>
                  <a:srgbClr val="C00000"/>
                </a:solidFill>
                <a:effectLst>
                  <a:outerShdw blurRad="38100" dist="38100" dir="2700000" algn="tl">
                    <a:srgbClr val="C0C0C0"/>
                  </a:outerShdw>
                </a:effectLst>
              </a:rPr>
              <a:t>e </a:t>
            </a:r>
            <a:r>
              <a:rPr lang="en-US" b="1" dirty="0" err="1" smtClean="0">
                <a:solidFill>
                  <a:srgbClr val="C00000"/>
                </a:solidFill>
                <a:effectLst>
                  <a:outerShdw blurRad="38100" dist="38100" dir="2700000" algn="tl">
                    <a:srgbClr val="C0C0C0"/>
                  </a:outerShdw>
                </a:effectLst>
              </a:rPr>
              <a:t>Resposta</a:t>
            </a:r>
            <a:endParaRPr lang="en-US" b="1" dirty="0">
              <a:solidFill>
                <a:srgbClr val="C00000"/>
              </a:solidFill>
              <a:effectLst>
                <a:outerShdw blurRad="38100" dist="38100" dir="2700000" algn="tl">
                  <a:srgbClr val="C0C0C0"/>
                </a:outerShdw>
              </a:effectLst>
            </a:endParaRPr>
          </a:p>
        </p:txBody>
      </p:sp>
      <p:sp>
        <p:nvSpPr>
          <p:cNvPr id="7" name="Right Brace 6"/>
          <p:cNvSpPr/>
          <p:nvPr/>
        </p:nvSpPr>
        <p:spPr>
          <a:xfrm>
            <a:off x="6223000" y="673973"/>
            <a:ext cx="838200" cy="5257800"/>
          </a:xfrm>
          <a:prstGeom prst="rightBrace">
            <a:avLst>
              <a:gd name="adj1" fmla="val 213538"/>
              <a:gd name="adj2" fmla="val 49516"/>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a:xfrm>
            <a:off x="457200" y="152400"/>
            <a:ext cx="8229600" cy="792162"/>
          </a:xfrm>
        </p:spPr>
        <p:txBody>
          <a:bodyPr/>
          <a:lstStyle/>
          <a:p>
            <a:r>
              <a:rPr lang="en-US" sz="3600" b="1" dirty="0" smtClean="0"/>
              <a:t>MIRRs Cont.</a:t>
            </a:r>
            <a:endParaRPr lang="en-US" sz="3600" b="1" dirty="0"/>
          </a:p>
        </p:txBody>
      </p:sp>
      <p:sp>
        <p:nvSpPr>
          <p:cNvPr id="227331" name="Rectangle 3"/>
          <p:cNvSpPr>
            <a:spLocks noGrp="1" noChangeArrowheads="1"/>
          </p:cNvSpPr>
          <p:nvPr>
            <p:ph type="body" idx="1"/>
          </p:nvPr>
        </p:nvSpPr>
        <p:spPr>
          <a:xfrm>
            <a:off x="381000" y="1447800"/>
            <a:ext cx="7848600" cy="4114800"/>
          </a:xfrm>
        </p:spPr>
        <p:txBody>
          <a:bodyPr/>
          <a:lstStyle/>
          <a:p>
            <a:pPr>
              <a:buClr>
                <a:schemeClr val="hlink"/>
              </a:buClr>
              <a:buSzPct val="105000"/>
              <a:buFontTx/>
              <a:buChar char="•"/>
            </a:pPr>
            <a:r>
              <a:rPr lang="pt-BR" sz="2800" dirty="0" smtClean="0"/>
              <a:t>Injeção</a:t>
            </a:r>
          </a:p>
          <a:p>
            <a:pPr lvl="1">
              <a:lnSpc>
                <a:spcPct val="80000"/>
              </a:lnSpc>
              <a:buClr>
                <a:schemeClr val="hlink"/>
              </a:buClr>
              <a:buSzPct val="105000"/>
              <a:buFont typeface="Arial" pitchFamily="34" charset="0"/>
              <a:buNone/>
            </a:pPr>
            <a:endParaRPr lang="pt-BR" dirty="0" smtClean="0"/>
          </a:p>
          <a:p>
            <a:pPr>
              <a:buClr>
                <a:schemeClr val="hlink"/>
              </a:buClr>
              <a:buSzPct val="105000"/>
              <a:buFontTx/>
              <a:buChar char="•"/>
            </a:pPr>
            <a:r>
              <a:rPr lang="pt-BR" sz="2800" dirty="0" smtClean="0"/>
              <a:t>Restrições na elevação do lago</a:t>
            </a:r>
          </a:p>
          <a:p>
            <a:pPr lvl="1">
              <a:buClr>
                <a:schemeClr val="hlink"/>
              </a:buClr>
              <a:buSzPct val="105000"/>
            </a:pPr>
            <a:r>
              <a:rPr lang="en-US" dirty="0" smtClean="0"/>
              <a:t>mar</a:t>
            </a:r>
            <a:r>
              <a:rPr lang="en-US" dirty="0"/>
              <a:t>. </a:t>
            </a:r>
            <a:r>
              <a:rPr lang="en-US" dirty="0" smtClean="0"/>
              <a:t>2005</a:t>
            </a:r>
            <a:r>
              <a:rPr lang="en-US" dirty="0"/>
              <a:t>, </a:t>
            </a:r>
            <a:r>
              <a:rPr lang="pt-BR" dirty="0" smtClean="0"/>
              <a:t>jan. 2007 (</a:t>
            </a:r>
            <a:r>
              <a:rPr lang="pt-BR" dirty="0" smtClean="0"/>
              <a:t>dinâmico</a:t>
            </a:r>
            <a:r>
              <a:rPr lang="pt-BR" dirty="0" smtClean="0"/>
              <a:t>)</a:t>
            </a:r>
            <a:endParaRPr lang="pt-BR" dirty="0"/>
          </a:p>
        </p:txBody>
      </p:sp>
      <p:sp>
        <p:nvSpPr>
          <p:cNvPr id="227333" name="Text Box 5"/>
          <p:cNvSpPr txBox="1">
            <a:spLocks noChangeArrowheads="1"/>
          </p:cNvSpPr>
          <p:nvPr/>
        </p:nvSpPr>
        <p:spPr bwMode="auto">
          <a:xfrm>
            <a:off x="7162800" y="2198174"/>
            <a:ext cx="1676400" cy="400087"/>
          </a:xfrm>
          <a:prstGeom prst="rect">
            <a:avLst/>
          </a:prstGeom>
          <a:noFill/>
          <a:ln w="12700" algn="ctr">
            <a:noFill/>
            <a:miter lim="800000"/>
            <a:headEnd/>
            <a:tailEnd/>
          </a:ln>
          <a:effectLst/>
        </p:spPr>
        <p:txBody>
          <a:bodyPr wrap="square" lIns="91417" tIns="45709" rIns="91417" bIns="45709">
            <a:spAutoFit/>
          </a:bodyPr>
          <a:lstStyle/>
          <a:p>
            <a:pPr eaLnBrk="0" hangingPunct="0">
              <a:spcBef>
                <a:spcPct val="50000"/>
              </a:spcBef>
            </a:pPr>
            <a:r>
              <a:rPr lang="pt-BR" sz="2000" b="1" dirty="0" smtClean="0">
                <a:solidFill>
                  <a:srgbClr val="C00000"/>
                </a:solidFill>
                <a:effectLst>
                  <a:outerShdw blurRad="38100" dist="38100" dir="2700000" algn="tl">
                    <a:srgbClr val="C0C0C0"/>
                  </a:outerShdw>
                </a:effectLst>
              </a:rPr>
              <a:t>Reduzir</a:t>
            </a:r>
            <a:r>
              <a:rPr lang="en-US" sz="2000" b="1" dirty="0" smtClean="0">
                <a:solidFill>
                  <a:srgbClr val="C00000"/>
                </a:solidFill>
                <a:effectLst>
                  <a:outerShdw blurRad="38100" dist="38100" dir="2700000" algn="tl">
                    <a:srgbClr val="C0C0C0"/>
                  </a:outerShdw>
                </a:effectLst>
              </a:rPr>
              <a:t> </a:t>
            </a:r>
            <a:r>
              <a:rPr lang="en-US" sz="2000" b="1" dirty="0">
                <a:solidFill>
                  <a:srgbClr val="C00000"/>
                </a:solidFill>
                <a:effectLst>
                  <a:outerShdw blurRad="38100" dist="38100" dir="2700000" algn="tl">
                    <a:srgbClr val="C0C0C0"/>
                  </a:outerShdw>
                </a:effectLst>
              </a:rPr>
              <a:t>P</a:t>
            </a:r>
            <a:r>
              <a:rPr lang="en-US" sz="2000" b="1" baseline="-25000" dirty="0">
                <a:solidFill>
                  <a:srgbClr val="C00000"/>
                </a:solidFill>
                <a:effectLst>
                  <a:outerShdw blurRad="38100" dist="38100" dir="2700000" algn="tl">
                    <a:srgbClr val="C0C0C0"/>
                  </a:outerShdw>
                </a:effectLst>
              </a:rPr>
              <a:t>f</a:t>
            </a:r>
          </a:p>
        </p:txBody>
      </p:sp>
      <p:sp>
        <p:nvSpPr>
          <p:cNvPr id="6" name="Right Brace 5"/>
          <p:cNvSpPr/>
          <p:nvPr/>
        </p:nvSpPr>
        <p:spPr>
          <a:xfrm>
            <a:off x="6375400" y="1255218"/>
            <a:ext cx="685800" cy="2286000"/>
          </a:xfrm>
          <a:prstGeom prst="rightBrace">
            <a:avLst>
              <a:gd name="adj1" fmla="val 36212"/>
              <a:gd name="adj2" fmla="val 5039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Grp="1" noChangeArrowheads="1"/>
          </p:cNvSpPr>
          <p:nvPr>
            <p:ph type="title"/>
          </p:nvPr>
        </p:nvSpPr>
        <p:spPr/>
        <p:txBody>
          <a:bodyPr/>
          <a:lstStyle/>
          <a:p>
            <a:endParaRPr lang="en-US"/>
          </a:p>
        </p:txBody>
      </p:sp>
      <p:pic>
        <p:nvPicPr>
          <p:cNvPr id="529411" name="Picture 3"/>
          <p:cNvPicPr>
            <a:picLocks noGrp="1" noChangeAspect="1" noChangeArrowheads="1"/>
          </p:cNvPicPr>
          <p:nvPr>
            <p:ph type="body" idx="1"/>
          </p:nvPr>
        </p:nvPicPr>
        <p:blipFill>
          <a:blip r:embed="rId3" cstate="print"/>
          <a:srcRect/>
          <a:stretch>
            <a:fillRect/>
          </a:stretch>
        </p:blipFill>
        <p:spPr>
          <a:xfrm>
            <a:off x="0" y="0"/>
            <a:ext cx="9144000" cy="6858000"/>
          </a:xfrm>
        </p:spPr>
      </p:pic>
      <p:sp>
        <p:nvSpPr>
          <p:cNvPr id="3" name="CaixaDeTexto 2"/>
          <p:cNvSpPr txBox="1"/>
          <p:nvPr/>
        </p:nvSpPr>
        <p:spPr>
          <a:xfrm>
            <a:off x="76200" y="5831451"/>
            <a:ext cx="9067800" cy="1015663"/>
          </a:xfrm>
          <a:prstGeom prst="rect">
            <a:avLst/>
          </a:prstGeom>
          <a:solidFill>
            <a:schemeClr val="bg1"/>
          </a:solidFill>
        </p:spPr>
        <p:txBody>
          <a:bodyPr wrap="square" rtlCol="0">
            <a:spAutoFit/>
          </a:bodyPr>
          <a:lstStyle/>
          <a:p>
            <a:pPr algn="ctr"/>
            <a:r>
              <a:rPr lang="pt-BR" sz="6000" dirty="0" smtClean="0">
                <a:latin typeface="Brush Script MT" pitchFamily="66" charset="0"/>
              </a:rPr>
              <a:t>Ué! Quem puxou o tampão?</a:t>
            </a:r>
            <a:endParaRPr lang="pt-BR" sz="6000" dirty="0">
              <a:latin typeface="Brush Script MT" pitchFamily="66"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1" name="Picture 3"/>
          <p:cNvPicPr>
            <a:picLocks noGrp="1" noChangeAspect="1" noChangeArrowheads="1"/>
          </p:cNvPicPr>
          <p:nvPr>
            <p:ph type="body" idx="1"/>
          </p:nvPr>
        </p:nvPicPr>
        <p:blipFill>
          <a:blip r:embed="rId2" cstate="print"/>
          <a:srcRect/>
          <a:stretch>
            <a:fillRect/>
          </a:stretch>
        </p:blipFill>
        <p:spPr>
          <a:xfrm>
            <a:off x="0" y="228602"/>
            <a:ext cx="7924800" cy="5943599"/>
          </a:xfrm>
        </p:spPr>
      </p:pic>
      <p:sp>
        <p:nvSpPr>
          <p:cNvPr id="2" name="CaixaDeTexto 1"/>
          <p:cNvSpPr txBox="1"/>
          <p:nvPr/>
        </p:nvSpPr>
        <p:spPr>
          <a:xfrm>
            <a:off x="1676400" y="6396335"/>
            <a:ext cx="4800600" cy="461665"/>
          </a:xfrm>
          <a:prstGeom prst="rect">
            <a:avLst/>
          </a:prstGeom>
          <a:noFill/>
        </p:spPr>
        <p:txBody>
          <a:bodyPr wrap="square" rtlCol="0">
            <a:spAutoFit/>
          </a:bodyPr>
          <a:lstStyle/>
          <a:p>
            <a:pPr algn="ctr"/>
            <a:r>
              <a:rPr lang="pt-BR" sz="2400" b="1" dirty="0" smtClean="0"/>
              <a:t>Fotos do Lago, fevereiro 2007</a:t>
            </a:r>
            <a:endParaRPr lang="pt-BR" sz="2400" b="1"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endParaRPr lang="en-US"/>
          </a:p>
        </p:txBody>
      </p:sp>
      <p:pic>
        <p:nvPicPr>
          <p:cNvPr id="197635" name="Picture 3"/>
          <p:cNvPicPr>
            <a:picLocks noGrp="1" noChangeAspect="1" noChangeArrowheads="1"/>
          </p:cNvPicPr>
          <p:nvPr>
            <p:ph type="body" idx="1"/>
          </p:nvPr>
        </p:nvPicPr>
        <p:blipFill>
          <a:blip r:embed="rId2" cstate="print"/>
          <a:srcRect/>
          <a:stretch>
            <a:fillRect/>
          </a:stretch>
        </p:blipFill>
        <p:spPr>
          <a:xfrm>
            <a:off x="0" y="228601"/>
            <a:ext cx="9144000" cy="6629400"/>
          </a:xfrm>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9" name="Picture 3"/>
          <p:cNvPicPr>
            <a:picLocks noGrp="1" noChangeAspect="1" noChangeArrowheads="1"/>
          </p:cNvPicPr>
          <p:nvPr>
            <p:ph type="body" idx="1"/>
          </p:nvPr>
        </p:nvPicPr>
        <p:blipFill>
          <a:blip r:embed="rId2" cstate="print"/>
          <a:srcRect/>
          <a:stretch>
            <a:fillRect/>
          </a:stretch>
        </p:blipFill>
        <p:spPr>
          <a:xfrm>
            <a:off x="0" y="0"/>
            <a:ext cx="9144000" cy="6858000"/>
          </a:xfrm>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2514600"/>
          </a:xfrm>
        </p:spPr>
        <p:txBody>
          <a:bodyPr/>
          <a:lstStyle/>
          <a:p>
            <a:r>
              <a:rPr lang="pt-BR" smtClean="0"/>
              <a:t>História da Barragem Wolf Creek</a:t>
            </a:r>
            <a:br>
              <a:rPr lang="pt-BR" smtClean="0"/>
            </a:br>
            <a:r>
              <a:rPr lang="pt-BR" smtClean="0"/>
              <a:t>Vídeo – 6 minutos</a:t>
            </a:r>
            <a:endParaRPr lang="pt-BR"/>
          </a:p>
        </p:txBody>
      </p:sp>
      <p:pic>
        <p:nvPicPr>
          <p:cNvPr id="4" name="A090707_00 Title 1.mp4">
            <a:hlinkClick r:id="" action="ppaction://media"/>
          </p:cNvPr>
          <p:cNvPicPr>
            <a:picLocks noGrp="1" noRot="1" noChangeAspect="1"/>
          </p:cNvPicPr>
          <p:nvPr>
            <p:ph idx="1"/>
            <a:videoFile r:link="rId2"/>
            <p:extLst>
              <p:ext uri="{DAA4B4D4-6D71-4841-9C94-3DE7FCFB9230}">
                <p14:media xmlns:p14="http://schemas.microsoft.com/office/powerpoint/2010/main" r:link="rId1"/>
              </p:ext>
            </p:extLst>
          </p:nvPr>
        </p:nvPicPr>
        <p:blipFill>
          <a:blip r:embed="rId4" cstate="print"/>
          <a:stretch>
            <a:fillRect/>
          </a:stretch>
        </p:blipFill>
        <p:spPr>
          <a:xfrm>
            <a:off x="2971800" y="3505200"/>
            <a:ext cx="3048000" cy="2286000"/>
          </a:xfrm>
          <a:prstGeom prst="rect">
            <a:avLst/>
          </a:prstGeom>
        </p:spPr>
      </p:pic>
      <p:sp>
        <p:nvSpPr>
          <p:cNvPr id="5" name="Slide Number Placeholder 4"/>
          <p:cNvSpPr>
            <a:spLocks noGrp="1"/>
          </p:cNvSpPr>
          <p:nvPr>
            <p:ph type="sldNum" sz="quarter" idx="10"/>
          </p:nvPr>
        </p:nvSpPr>
        <p:spPr/>
        <p:txBody>
          <a:bodyPr/>
          <a:lstStyle/>
          <a:p>
            <a:fld id="{D03CC7D5-AADD-49FA-8209-475AB0712B2E}" type="slidenum">
              <a:rPr lang="en-US" smtClean="0"/>
              <a:pPr/>
              <a:t>36</a:t>
            </a:fld>
            <a:endParaRPr lang="en-US"/>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22" name="Picture 2" descr="Holes in dam cartoon-color"/>
          <p:cNvPicPr>
            <a:picLocks noChangeAspect="1" noChangeArrowheads="1"/>
          </p:cNvPicPr>
          <p:nvPr/>
        </p:nvPicPr>
        <p:blipFill>
          <a:blip r:embed="rId3" cstate="print"/>
          <a:srcRect/>
          <a:stretch>
            <a:fillRect/>
          </a:stretch>
        </p:blipFill>
        <p:spPr bwMode="auto">
          <a:xfrm>
            <a:off x="990600" y="304800"/>
            <a:ext cx="5562600" cy="5943600"/>
          </a:xfrm>
          <a:prstGeom prst="rect">
            <a:avLst/>
          </a:prstGeom>
          <a:noFill/>
        </p:spPr>
      </p:pic>
      <p:sp>
        <p:nvSpPr>
          <p:cNvPr id="3" name="TextBox 2"/>
          <p:cNvSpPr txBox="1"/>
          <p:nvPr/>
        </p:nvSpPr>
        <p:spPr>
          <a:xfrm>
            <a:off x="6578600" y="533401"/>
            <a:ext cx="2362200" cy="769441"/>
          </a:xfrm>
          <a:prstGeom prst="rect">
            <a:avLst/>
          </a:prstGeom>
          <a:noFill/>
        </p:spPr>
        <p:txBody>
          <a:bodyPr wrap="square" rtlCol="0">
            <a:spAutoFit/>
          </a:bodyPr>
          <a:lstStyle/>
          <a:p>
            <a:r>
              <a:rPr lang="en-US" sz="4400" b="1" i="1" u="sng" dirty="0" err="1" smtClean="0"/>
              <a:t>Solução</a:t>
            </a:r>
            <a:endParaRPr lang="en-US" sz="4400" b="1" i="1" u="sng" dirty="0"/>
          </a:p>
        </p:txBody>
      </p:sp>
      <p:sp>
        <p:nvSpPr>
          <p:cNvPr id="4" name="Slide Number Placeholder 3"/>
          <p:cNvSpPr>
            <a:spLocks noGrp="1"/>
          </p:cNvSpPr>
          <p:nvPr>
            <p:ph type="sldNum" sz="quarter" idx="10"/>
          </p:nvPr>
        </p:nvSpPr>
        <p:spPr/>
        <p:txBody>
          <a:bodyPr/>
          <a:lstStyle/>
          <a:p>
            <a:fld id="{82BF0D79-5E21-4B51-83BC-01370C6300A1}" type="slidenum">
              <a:rPr lang="en-US" smtClean="0"/>
              <a:pPr/>
              <a:t>37</a:t>
            </a:fld>
            <a:endParaRPr lang="en-US"/>
          </a:p>
        </p:txBody>
      </p:sp>
      <p:sp>
        <p:nvSpPr>
          <p:cNvPr id="2" name="CaixaDeTexto 1"/>
          <p:cNvSpPr txBox="1"/>
          <p:nvPr/>
        </p:nvSpPr>
        <p:spPr>
          <a:xfrm>
            <a:off x="6553200" y="3124200"/>
            <a:ext cx="2565400" cy="2308324"/>
          </a:xfrm>
          <a:prstGeom prst="rect">
            <a:avLst/>
          </a:prstGeom>
          <a:noFill/>
        </p:spPr>
        <p:txBody>
          <a:bodyPr wrap="square" rtlCol="0">
            <a:spAutoFit/>
          </a:bodyPr>
          <a:lstStyle/>
          <a:p>
            <a:r>
              <a:rPr lang="pt-BR" dirty="0" smtClean="0"/>
              <a:t>Com a barragem a ponto de desmoronar e sem material para controlar os vazamentos, o encarregado da manutenção teve um estalo milagroso ...</a:t>
            </a:r>
            <a:endParaRPr lang="pt-BR" dirty="0"/>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JV Logo"/>
          <p:cNvPicPr>
            <a:picLocks noChangeAspect="1" noChangeArrowheads="1"/>
          </p:cNvPicPr>
          <p:nvPr/>
        </p:nvPicPr>
        <p:blipFill>
          <a:blip r:embed="rId2" cstate="print"/>
          <a:srcRect/>
          <a:stretch>
            <a:fillRect/>
          </a:stretch>
        </p:blipFill>
        <p:spPr bwMode="auto">
          <a:xfrm>
            <a:off x="3048000" y="0"/>
            <a:ext cx="5943600" cy="5867400"/>
          </a:xfrm>
          <a:prstGeom prst="rect">
            <a:avLst/>
          </a:prstGeom>
          <a:noFill/>
        </p:spPr>
      </p:pic>
      <p:sp>
        <p:nvSpPr>
          <p:cNvPr id="25603" name="Text Box 3"/>
          <p:cNvSpPr txBox="1">
            <a:spLocks noChangeArrowheads="1"/>
          </p:cNvSpPr>
          <p:nvPr/>
        </p:nvSpPr>
        <p:spPr bwMode="auto">
          <a:xfrm>
            <a:off x="224971" y="491236"/>
            <a:ext cx="2667000" cy="4737194"/>
          </a:xfrm>
          <a:prstGeom prst="rect">
            <a:avLst/>
          </a:prstGeom>
          <a:noFill/>
          <a:ln w="12700" algn="ctr">
            <a:noFill/>
            <a:miter lim="800000"/>
            <a:headEnd/>
            <a:tailEnd/>
          </a:ln>
          <a:effectLst/>
        </p:spPr>
        <p:txBody>
          <a:bodyPr lIns="90488" tIns="44450" rIns="90488" bIns="44450">
            <a:spAutoFit/>
          </a:bodyPr>
          <a:lstStyle/>
          <a:p>
            <a:pPr eaLnBrk="0" hangingPunct="0">
              <a:lnSpc>
                <a:spcPct val="90000"/>
              </a:lnSpc>
              <a:spcBef>
                <a:spcPct val="50000"/>
              </a:spcBef>
              <a:buClr>
                <a:srgbClr val="FFE653"/>
              </a:buClr>
              <a:buSzPct val="110000"/>
            </a:pPr>
            <a:r>
              <a:rPr lang="pt-BR" sz="2400" dirty="0" smtClean="0"/>
              <a:t>Edital / Contrato pelo menor preço</a:t>
            </a:r>
          </a:p>
          <a:p>
            <a:pPr eaLnBrk="0" hangingPunct="0">
              <a:lnSpc>
                <a:spcPct val="90000"/>
              </a:lnSpc>
              <a:spcBef>
                <a:spcPct val="50000"/>
              </a:spcBef>
              <a:buClr>
                <a:srgbClr val="FFE653"/>
              </a:buClr>
              <a:buSzPct val="110000"/>
            </a:pPr>
            <a:r>
              <a:rPr lang="pt-BR" sz="2400" dirty="0" smtClean="0"/>
              <a:t>Contrato assinado 23 de julho, 2008</a:t>
            </a:r>
          </a:p>
          <a:p>
            <a:pPr eaLnBrk="0" hangingPunct="0">
              <a:lnSpc>
                <a:spcPct val="90000"/>
              </a:lnSpc>
              <a:spcBef>
                <a:spcPct val="50000"/>
              </a:spcBef>
              <a:buClr>
                <a:srgbClr val="FFE653"/>
              </a:buClr>
              <a:buSzPct val="110000"/>
            </a:pPr>
            <a:endParaRPr lang="pt-BR" sz="2400" dirty="0" smtClean="0"/>
          </a:p>
          <a:p>
            <a:pPr eaLnBrk="0" hangingPunct="0">
              <a:lnSpc>
                <a:spcPct val="90000"/>
              </a:lnSpc>
              <a:spcBef>
                <a:spcPts val="600"/>
              </a:spcBef>
              <a:buClr>
                <a:srgbClr val="FFE653"/>
              </a:buClr>
              <a:buSzPct val="110000"/>
            </a:pPr>
            <a:r>
              <a:rPr lang="pt-BR" sz="2400" dirty="0" smtClean="0"/>
              <a:t> Valor do contrato</a:t>
            </a:r>
          </a:p>
          <a:p>
            <a:pPr marL="87313" eaLnBrk="0" hangingPunct="0">
              <a:lnSpc>
                <a:spcPct val="90000"/>
              </a:lnSpc>
              <a:spcBef>
                <a:spcPts val="600"/>
              </a:spcBef>
              <a:buClr>
                <a:srgbClr val="FFE653"/>
              </a:buClr>
              <a:buSzPct val="110000"/>
            </a:pPr>
            <a:r>
              <a:rPr lang="pt-BR" sz="2400" dirty="0" smtClean="0"/>
              <a:t> B 10,1 bilhões</a:t>
            </a:r>
          </a:p>
          <a:p>
            <a:pPr eaLnBrk="0" hangingPunct="0">
              <a:lnSpc>
                <a:spcPct val="90000"/>
              </a:lnSpc>
              <a:spcBef>
                <a:spcPct val="50000"/>
              </a:spcBef>
              <a:buClr>
                <a:srgbClr val="FFE653"/>
              </a:buClr>
              <a:buSzPct val="110000"/>
            </a:pPr>
            <a:r>
              <a:rPr lang="pt-BR" sz="2000" dirty="0" smtClean="0"/>
              <a:t>   ($341 milhões)</a:t>
            </a:r>
          </a:p>
          <a:p>
            <a:pPr eaLnBrk="0" hangingPunct="0">
              <a:lnSpc>
                <a:spcPct val="90000"/>
              </a:lnSpc>
              <a:spcBef>
                <a:spcPct val="50000"/>
              </a:spcBef>
              <a:buClr>
                <a:srgbClr val="FFE653"/>
              </a:buClr>
              <a:buSzPct val="110000"/>
            </a:pPr>
            <a:endParaRPr lang="pt-BR" sz="2400" dirty="0" smtClean="0"/>
          </a:p>
          <a:p>
            <a:pPr eaLnBrk="0" hangingPunct="0">
              <a:lnSpc>
                <a:spcPct val="90000"/>
              </a:lnSpc>
              <a:spcBef>
                <a:spcPct val="50000"/>
              </a:spcBef>
              <a:buClr>
                <a:srgbClr val="FFE653"/>
              </a:buClr>
              <a:buSzPct val="110000"/>
            </a:pPr>
            <a:r>
              <a:rPr lang="pt-BR" sz="2400" dirty="0" smtClean="0"/>
              <a:t>Contrato de 4 anos</a:t>
            </a:r>
            <a:endParaRPr lang="pt-BR" sz="2400" dirty="0"/>
          </a:p>
        </p:txBody>
      </p:sp>
      <p:sp>
        <p:nvSpPr>
          <p:cNvPr id="6" name="Slide Number Placeholder 5"/>
          <p:cNvSpPr>
            <a:spLocks noGrp="1"/>
          </p:cNvSpPr>
          <p:nvPr>
            <p:ph type="sldNum" sz="quarter" idx="10"/>
          </p:nvPr>
        </p:nvSpPr>
        <p:spPr/>
        <p:txBody>
          <a:bodyPr/>
          <a:lstStyle/>
          <a:p>
            <a:fld id="{D03CC7D5-AADD-49FA-8209-475AB0712B2E}" type="slidenum">
              <a:rPr lang="en-US" smtClean="0"/>
              <a:pPr/>
              <a:t>38</a:t>
            </a:fld>
            <a:endParaRPr lang="en-US"/>
          </a:p>
        </p:txBody>
      </p:sp>
      <p:cxnSp>
        <p:nvCxnSpPr>
          <p:cNvPr id="8" name="Straight Connector 7"/>
          <p:cNvCxnSpPr/>
          <p:nvPr/>
        </p:nvCxnSpPr>
        <p:spPr>
          <a:xfrm>
            <a:off x="609600" y="3066143"/>
            <a:ext cx="0" cy="304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4" name="Picture 2"/>
          <p:cNvPicPr>
            <a:picLocks noChangeArrowheads="1"/>
          </p:cNvPicPr>
          <p:nvPr/>
        </p:nvPicPr>
        <p:blipFill>
          <a:blip r:embed="rId3" cstate="print">
            <a:lum bright="-12000"/>
          </a:blip>
          <a:srcRect l="8119" t="8614" r="8411" b="29530"/>
          <a:stretch>
            <a:fillRect/>
          </a:stretch>
        </p:blipFill>
        <p:spPr bwMode="auto">
          <a:xfrm>
            <a:off x="0" y="1066800"/>
            <a:ext cx="9144000" cy="5791200"/>
          </a:xfrm>
          <a:prstGeom prst="rect">
            <a:avLst/>
          </a:prstGeom>
          <a:noFill/>
          <a:ln w="12700">
            <a:noFill/>
            <a:miter lim="800000"/>
            <a:headEnd/>
            <a:tailEnd/>
          </a:ln>
          <a:effectLst/>
        </p:spPr>
      </p:pic>
      <p:sp>
        <p:nvSpPr>
          <p:cNvPr id="330755" name="Rectangle 3"/>
          <p:cNvSpPr>
            <a:spLocks noChangeArrowheads="1"/>
          </p:cNvSpPr>
          <p:nvPr/>
        </p:nvSpPr>
        <p:spPr bwMode="auto">
          <a:xfrm rot="291428">
            <a:off x="1220761" y="3825794"/>
            <a:ext cx="4845050" cy="650875"/>
          </a:xfrm>
          <a:prstGeom prst="rect">
            <a:avLst/>
          </a:prstGeom>
          <a:solidFill>
            <a:srgbClr val="FF0000">
              <a:alpha val="25000"/>
            </a:srgbClr>
          </a:solidFill>
          <a:ln w="12700">
            <a:noFill/>
            <a:miter lim="800000"/>
            <a:headEnd/>
            <a:tailEnd/>
          </a:ln>
          <a:effectLst/>
        </p:spPr>
        <p:txBody>
          <a:bodyPr wrap="none" anchor="ctr"/>
          <a:lstStyle/>
          <a:p>
            <a:endParaRPr lang="en-US"/>
          </a:p>
        </p:txBody>
      </p:sp>
      <p:sp>
        <p:nvSpPr>
          <p:cNvPr id="330756" name="Text Box 4"/>
          <p:cNvSpPr txBox="1">
            <a:spLocks noChangeArrowheads="1"/>
          </p:cNvSpPr>
          <p:nvPr/>
        </p:nvSpPr>
        <p:spPr bwMode="auto">
          <a:xfrm>
            <a:off x="2324100" y="5480050"/>
            <a:ext cx="4908550" cy="1135063"/>
          </a:xfrm>
          <a:prstGeom prst="rect">
            <a:avLst/>
          </a:prstGeom>
          <a:noFill/>
          <a:ln w="12700">
            <a:noFill/>
            <a:miter lim="800000"/>
            <a:headEnd/>
            <a:tailEnd/>
          </a:ln>
          <a:effectLst/>
        </p:spPr>
        <p:txBody>
          <a:bodyPr lIns="91417" tIns="45709" rIns="91417" bIns="45709">
            <a:spAutoFit/>
          </a:bodyPr>
          <a:lstStyle/>
          <a:p>
            <a:pPr algn="ctr" eaLnBrk="0" hangingPunct="0">
              <a:lnSpc>
                <a:spcPct val="70000"/>
              </a:lnSpc>
              <a:spcBef>
                <a:spcPct val="50000"/>
              </a:spcBef>
            </a:pPr>
            <a:endParaRPr lang="en-US" sz="3600">
              <a:latin typeface="Arial Black" pitchFamily="34" charset="0"/>
            </a:endParaRPr>
          </a:p>
          <a:p>
            <a:pPr algn="ctr" eaLnBrk="0" hangingPunct="0">
              <a:lnSpc>
                <a:spcPct val="70000"/>
              </a:lnSpc>
              <a:spcBef>
                <a:spcPct val="50000"/>
              </a:spcBef>
            </a:pPr>
            <a:endParaRPr lang="en-US" sz="3600">
              <a:latin typeface="Arial Black" pitchFamily="34" charset="0"/>
            </a:endParaRPr>
          </a:p>
        </p:txBody>
      </p:sp>
      <p:sp>
        <p:nvSpPr>
          <p:cNvPr id="330757" name="Rectangle 5"/>
          <p:cNvSpPr>
            <a:spLocks noChangeArrowheads="1"/>
          </p:cNvSpPr>
          <p:nvPr/>
        </p:nvSpPr>
        <p:spPr bwMode="auto">
          <a:xfrm>
            <a:off x="1814513" y="1211263"/>
            <a:ext cx="7113587" cy="4362450"/>
          </a:xfrm>
          <a:prstGeom prst="rect">
            <a:avLst/>
          </a:prstGeom>
          <a:noFill/>
          <a:ln w="12700">
            <a:noFill/>
            <a:miter lim="800000"/>
            <a:headEnd/>
            <a:tailEnd/>
          </a:ln>
          <a:effectLst/>
        </p:spPr>
        <p:txBody>
          <a:bodyPr lIns="90465" tIns="44439" rIns="90465" bIns="44439" anchor="b"/>
          <a:lstStyle/>
          <a:p>
            <a:pPr algn="ctr"/>
            <a:r>
              <a:rPr lang="en-US" sz="4400" b="1">
                <a:solidFill>
                  <a:schemeClr val="hlink"/>
                </a:solidFill>
              </a:rPr>
              <a:t/>
            </a:r>
            <a:br>
              <a:rPr lang="en-US" sz="4400" b="1">
                <a:solidFill>
                  <a:schemeClr val="hlink"/>
                </a:solidFill>
              </a:rPr>
            </a:br>
            <a:r>
              <a:rPr lang="en-US" sz="4400" b="1">
                <a:solidFill>
                  <a:schemeClr val="hlink"/>
                </a:solidFill>
              </a:rPr>
              <a:t/>
            </a:r>
            <a:br>
              <a:rPr lang="en-US" sz="4400" b="1">
                <a:solidFill>
                  <a:schemeClr val="hlink"/>
                </a:solidFill>
              </a:rPr>
            </a:br>
            <a:r>
              <a:rPr lang="en-US" sz="4400" b="1">
                <a:solidFill>
                  <a:schemeClr val="tx2"/>
                </a:solidFill>
              </a:rPr>
              <a:t/>
            </a:r>
            <a:br>
              <a:rPr lang="en-US" sz="4400" b="1">
                <a:solidFill>
                  <a:schemeClr val="tx2"/>
                </a:solidFill>
              </a:rPr>
            </a:br>
            <a:endParaRPr lang="en-US" sz="4400">
              <a:solidFill>
                <a:schemeClr val="tx2"/>
              </a:solidFill>
            </a:endParaRPr>
          </a:p>
        </p:txBody>
      </p:sp>
      <p:sp>
        <p:nvSpPr>
          <p:cNvPr id="330758" name="Rectangle 6"/>
          <p:cNvSpPr>
            <a:spLocks noGrp="1" noChangeArrowheads="1"/>
          </p:cNvSpPr>
          <p:nvPr>
            <p:ph type="title"/>
          </p:nvPr>
        </p:nvSpPr>
        <p:spPr>
          <a:xfrm>
            <a:off x="381000" y="0"/>
            <a:ext cx="8229600" cy="762000"/>
          </a:xfrm>
          <a:noFill/>
        </p:spPr>
        <p:txBody>
          <a:bodyPr/>
          <a:lstStyle/>
          <a:p>
            <a:r>
              <a:rPr lang="en-US" b="1" dirty="0" err="1" smtClean="0">
                <a:solidFill>
                  <a:srgbClr val="00B0F0"/>
                </a:solidFill>
              </a:rPr>
              <a:t>Muros</a:t>
            </a:r>
            <a:r>
              <a:rPr lang="en-US" b="1" dirty="0" smtClean="0">
                <a:solidFill>
                  <a:srgbClr val="00B0F0"/>
                </a:solidFill>
              </a:rPr>
              <a:t> de </a:t>
            </a:r>
            <a:r>
              <a:rPr lang="en-US" b="1" dirty="0" err="1" smtClean="0">
                <a:solidFill>
                  <a:srgbClr val="00B0F0"/>
                </a:solidFill>
              </a:rPr>
              <a:t>Barreira</a:t>
            </a:r>
            <a:endParaRPr lang="en-US" b="1" dirty="0">
              <a:solidFill>
                <a:srgbClr val="00B0F0"/>
              </a:solidFill>
            </a:endParaRPr>
          </a:p>
        </p:txBody>
      </p:sp>
      <p:sp>
        <p:nvSpPr>
          <p:cNvPr id="330760" name="Text Box 8"/>
          <p:cNvSpPr txBox="1">
            <a:spLocks noChangeArrowheads="1"/>
          </p:cNvSpPr>
          <p:nvPr/>
        </p:nvSpPr>
        <p:spPr bwMode="auto">
          <a:xfrm>
            <a:off x="1079500" y="190500"/>
            <a:ext cx="1117600" cy="304800"/>
          </a:xfrm>
          <a:prstGeom prst="rect">
            <a:avLst/>
          </a:prstGeom>
          <a:noFill/>
          <a:ln w="12700">
            <a:noFill/>
            <a:miter lim="800000"/>
            <a:headEnd/>
            <a:tailEnd/>
          </a:ln>
          <a:effectLst/>
        </p:spPr>
        <p:txBody>
          <a:bodyPr lIns="91417" tIns="45709" rIns="91417" bIns="45709">
            <a:spAutoFit/>
          </a:bodyPr>
          <a:lstStyle/>
          <a:p>
            <a:pPr algn="ctr" eaLnBrk="0" hangingPunct="0">
              <a:spcBef>
                <a:spcPct val="50000"/>
              </a:spcBef>
            </a:pPr>
            <a:endParaRPr lang="en-US" sz="1400" b="1">
              <a:solidFill>
                <a:schemeClr val="tx2"/>
              </a:solidFill>
              <a:effectLst>
                <a:outerShdw blurRad="38100" dist="38100" dir="2700000" algn="tl">
                  <a:srgbClr val="C0C0C0"/>
                </a:outerShdw>
              </a:effectLst>
              <a:latin typeface="Monotype Corsiva" pitchFamily="66" charset="0"/>
            </a:endParaRPr>
          </a:p>
        </p:txBody>
      </p:sp>
      <p:sp>
        <p:nvSpPr>
          <p:cNvPr id="330762" name="Line 10"/>
          <p:cNvSpPr>
            <a:spLocks noChangeShapeType="1"/>
          </p:cNvSpPr>
          <p:nvPr/>
        </p:nvSpPr>
        <p:spPr bwMode="auto">
          <a:xfrm>
            <a:off x="5138738" y="4224338"/>
            <a:ext cx="0" cy="0"/>
          </a:xfrm>
          <a:prstGeom prst="line">
            <a:avLst/>
          </a:prstGeom>
          <a:noFill/>
          <a:ln w="12700">
            <a:solidFill>
              <a:schemeClr val="tx1"/>
            </a:solidFill>
            <a:round/>
            <a:headEnd/>
            <a:tailEnd/>
          </a:ln>
          <a:effectLst/>
        </p:spPr>
        <p:txBody>
          <a:bodyPr/>
          <a:lstStyle/>
          <a:p>
            <a:endParaRPr lang="en-US"/>
          </a:p>
        </p:txBody>
      </p:sp>
      <p:sp>
        <p:nvSpPr>
          <p:cNvPr id="330763" name="Freeform 11"/>
          <p:cNvSpPr>
            <a:spLocks/>
          </p:cNvSpPr>
          <p:nvPr/>
        </p:nvSpPr>
        <p:spPr bwMode="auto">
          <a:xfrm>
            <a:off x="762000" y="3276600"/>
            <a:ext cx="5334000" cy="685800"/>
          </a:xfrm>
          <a:custGeom>
            <a:avLst/>
            <a:gdLst/>
            <a:ahLst/>
            <a:cxnLst>
              <a:cxn ang="0">
                <a:pos x="3360" y="384"/>
              </a:cxn>
              <a:cxn ang="0">
                <a:pos x="368" y="184"/>
              </a:cxn>
              <a:cxn ang="0">
                <a:pos x="0" y="0"/>
              </a:cxn>
            </a:cxnLst>
            <a:rect l="0" t="0" r="r" b="b"/>
            <a:pathLst>
              <a:path w="3360" h="384">
                <a:moveTo>
                  <a:pt x="3360" y="384"/>
                </a:moveTo>
                <a:lnTo>
                  <a:pt x="368" y="184"/>
                </a:lnTo>
                <a:lnTo>
                  <a:pt x="0" y="0"/>
                </a:lnTo>
              </a:path>
            </a:pathLst>
          </a:custGeom>
          <a:noFill/>
          <a:ln w="63500" cap="flat" cmpd="sng">
            <a:solidFill>
              <a:srgbClr val="FF0000"/>
            </a:solidFill>
            <a:prstDash val="solid"/>
            <a:round/>
            <a:headEnd type="none" w="med" len="med"/>
            <a:tailEnd type="none" w="med" len="med"/>
          </a:ln>
          <a:effectLst/>
        </p:spPr>
        <p:txBody>
          <a:bodyPr/>
          <a:lstStyle/>
          <a:p>
            <a:endParaRPr lang="en-US"/>
          </a:p>
        </p:txBody>
      </p:sp>
      <p:sp>
        <p:nvSpPr>
          <p:cNvPr id="330764" name="Line 12"/>
          <p:cNvSpPr>
            <a:spLocks noChangeShapeType="1"/>
          </p:cNvSpPr>
          <p:nvPr/>
        </p:nvSpPr>
        <p:spPr bwMode="auto">
          <a:xfrm flipH="1" flipV="1">
            <a:off x="1981200" y="3733800"/>
            <a:ext cx="3263900" cy="228600"/>
          </a:xfrm>
          <a:prstGeom prst="line">
            <a:avLst/>
          </a:prstGeom>
          <a:noFill/>
          <a:ln w="57150">
            <a:solidFill>
              <a:srgbClr val="FFFF00"/>
            </a:solidFill>
            <a:round/>
            <a:headEnd/>
            <a:tailEnd/>
          </a:ln>
          <a:effectLst/>
        </p:spPr>
        <p:txBody>
          <a:bodyPr/>
          <a:lstStyle/>
          <a:p>
            <a:endParaRPr lang="en-US"/>
          </a:p>
        </p:txBody>
      </p:sp>
      <p:sp>
        <p:nvSpPr>
          <p:cNvPr id="330765" name="Text Box 13"/>
          <p:cNvSpPr txBox="1">
            <a:spLocks noChangeArrowheads="1"/>
          </p:cNvSpPr>
          <p:nvPr/>
        </p:nvSpPr>
        <p:spPr bwMode="auto">
          <a:xfrm>
            <a:off x="5943600" y="2438400"/>
            <a:ext cx="2438400" cy="523198"/>
          </a:xfrm>
          <a:prstGeom prst="rect">
            <a:avLst/>
          </a:prstGeom>
          <a:noFill/>
          <a:ln w="12700">
            <a:noFill/>
            <a:miter lim="800000"/>
            <a:headEnd/>
            <a:tailEnd/>
          </a:ln>
          <a:effectLst/>
        </p:spPr>
        <p:txBody>
          <a:bodyPr wrap="square" lIns="91417" tIns="45709" rIns="91417" bIns="45709">
            <a:spAutoFit/>
          </a:bodyPr>
          <a:lstStyle/>
          <a:p>
            <a:pPr eaLnBrk="0" hangingPunct="0">
              <a:spcBef>
                <a:spcPct val="50000"/>
              </a:spcBef>
            </a:pPr>
            <a:r>
              <a:rPr lang="en-US" sz="2800" dirty="0" smtClean="0">
                <a:latin typeface="+mj-lt"/>
              </a:rPr>
              <a:t>Novo </a:t>
            </a:r>
            <a:r>
              <a:rPr lang="en-US" sz="2800" dirty="0" err="1" smtClean="0">
                <a:latin typeface="+mj-lt"/>
              </a:rPr>
              <a:t>Muro</a:t>
            </a:r>
            <a:endParaRPr lang="en-US" sz="2800" dirty="0">
              <a:latin typeface="+mj-lt"/>
            </a:endParaRPr>
          </a:p>
        </p:txBody>
      </p:sp>
      <p:sp>
        <p:nvSpPr>
          <p:cNvPr id="330766" name="Line 14"/>
          <p:cNvSpPr>
            <a:spLocks noChangeShapeType="1"/>
          </p:cNvSpPr>
          <p:nvPr/>
        </p:nvSpPr>
        <p:spPr bwMode="auto">
          <a:xfrm flipH="1">
            <a:off x="5638800" y="2971800"/>
            <a:ext cx="457200" cy="914400"/>
          </a:xfrm>
          <a:prstGeom prst="line">
            <a:avLst/>
          </a:prstGeom>
          <a:noFill/>
          <a:ln w="38100">
            <a:solidFill>
              <a:srgbClr val="FF0000"/>
            </a:solidFill>
            <a:round/>
            <a:headEnd/>
            <a:tailEnd type="triangle" w="med" len="med"/>
          </a:ln>
          <a:effectLst/>
        </p:spPr>
        <p:txBody>
          <a:bodyPr/>
          <a:lstStyle/>
          <a:p>
            <a:endParaRPr lang="en-US"/>
          </a:p>
        </p:txBody>
      </p:sp>
      <p:sp>
        <p:nvSpPr>
          <p:cNvPr id="330767" name="Text Box 15"/>
          <p:cNvSpPr txBox="1">
            <a:spLocks noChangeArrowheads="1"/>
          </p:cNvSpPr>
          <p:nvPr/>
        </p:nvSpPr>
        <p:spPr bwMode="auto">
          <a:xfrm>
            <a:off x="360363" y="4048802"/>
            <a:ext cx="2908300" cy="523198"/>
          </a:xfrm>
          <a:prstGeom prst="rect">
            <a:avLst/>
          </a:prstGeom>
          <a:noFill/>
          <a:ln w="12700">
            <a:noFill/>
            <a:miter lim="800000"/>
            <a:headEnd/>
            <a:tailEnd/>
          </a:ln>
          <a:effectLst/>
        </p:spPr>
        <p:txBody>
          <a:bodyPr wrap="square" lIns="91417" tIns="45709" rIns="91417" bIns="45709">
            <a:spAutoFit/>
          </a:bodyPr>
          <a:lstStyle/>
          <a:p>
            <a:pPr eaLnBrk="0" hangingPunct="0">
              <a:spcBef>
                <a:spcPct val="50000"/>
              </a:spcBef>
            </a:pPr>
            <a:r>
              <a:rPr lang="en-US" sz="2800" dirty="0" err="1" smtClean="0">
                <a:latin typeface="+mn-lt"/>
              </a:rPr>
              <a:t>Muro</a:t>
            </a:r>
            <a:r>
              <a:rPr lang="en-US" sz="2800" dirty="0" smtClean="0">
                <a:latin typeface="+mn-lt"/>
              </a:rPr>
              <a:t> </a:t>
            </a:r>
            <a:r>
              <a:rPr lang="en-US" sz="2800" dirty="0" err="1" smtClean="0">
                <a:latin typeface="+mn-lt"/>
              </a:rPr>
              <a:t>Existente</a:t>
            </a:r>
            <a:endParaRPr lang="en-US" sz="2800" dirty="0">
              <a:latin typeface="+mn-lt"/>
            </a:endParaRPr>
          </a:p>
        </p:txBody>
      </p:sp>
      <p:sp>
        <p:nvSpPr>
          <p:cNvPr id="330768" name="Line 16"/>
          <p:cNvSpPr>
            <a:spLocks noChangeShapeType="1"/>
          </p:cNvSpPr>
          <p:nvPr/>
        </p:nvSpPr>
        <p:spPr bwMode="auto">
          <a:xfrm flipV="1">
            <a:off x="3124201" y="3886200"/>
            <a:ext cx="609600" cy="685800"/>
          </a:xfrm>
          <a:prstGeom prst="line">
            <a:avLst/>
          </a:prstGeom>
          <a:noFill/>
          <a:ln w="28575">
            <a:solidFill>
              <a:srgbClr val="FFFF00"/>
            </a:solidFill>
            <a:round/>
            <a:headEnd/>
            <a:tailEnd type="triangle" w="med" len="med"/>
          </a:ln>
          <a:effectLst/>
        </p:spPr>
        <p:txBody>
          <a:bodyPr/>
          <a:lstStyle/>
          <a:p>
            <a:endParaRPr lang="en-US"/>
          </a:p>
        </p:txBody>
      </p:sp>
      <p:sp>
        <p:nvSpPr>
          <p:cNvPr id="330769" name="Line 17"/>
          <p:cNvSpPr>
            <a:spLocks noChangeShapeType="1"/>
          </p:cNvSpPr>
          <p:nvPr/>
        </p:nvSpPr>
        <p:spPr bwMode="auto">
          <a:xfrm flipH="1">
            <a:off x="-360363" y="3971925"/>
            <a:ext cx="1619251" cy="2952750"/>
          </a:xfrm>
          <a:prstGeom prst="line">
            <a:avLst/>
          </a:prstGeom>
          <a:noFill/>
          <a:ln w="12700">
            <a:noFill/>
            <a:round/>
            <a:headEnd/>
            <a:tailEnd/>
          </a:ln>
          <a:effectLst/>
        </p:spPr>
        <p:txBody>
          <a:bodyPr/>
          <a:lstStyle/>
          <a:p>
            <a:endParaRPr lang="en-US"/>
          </a:p>
        </p:txBody>
      </p:sp>
      <p:sp>
        <p:nvSpPr>
          <p:cNvPr id="330770" name="Line 18"/>
          <p:cNvSpPr>
            <a:spLocks noChangeShapeType="1"/>
          </p:cNvSpPr>
          <p:nvPr/>
        </p:nvSpPr>
        <p:spPr bwMode="auto">
          <a:xfrm flipH="1" flipV="1">
            <a:off x="701675" y="3641725"/>
            <a:ext cx="547688" cy="304800"/>
          </a:xfrm>
          <a:prstGeom prst="line">
            <a:avLst/>
          </a:prstGeom>
          <a:noFill/>
          <a:ln w="12700">
            <a:noFill/>
            <a:round/>
            <a:headEnd/>
            <a:tailEnd/>
          </a:ln>
          <a:effectLst/>
        </p:spPr>
        <p:txBody>
          <a:bodyPr/>
          <a:lstStyle/>
          <a:p>
            <a:endParaRPr lang="en-US"/>
          </a:p>
        </p:txBody>
      </p:sp>
      <p:sp>
        <p:nvSpPr>
          <p:cNvPr id="330771" name="Line 19"/>
          <p:cNvSpPr>
            <a:spLocks noChangeShapeType="1"/>
          </p:cNvSpPr>
          <p:nvPr/>
        </p:nvSpPr>
        <p:spPr bwMode="auto">
          <a:xfrm flipH="1">
            <a:off x="639763" y="3673475"/>
            <a:ext cx="61912" cy="792163"/>
          </a:xfrm>
          <a:prstGeom prst="line">
            <a:avLst/>
          </a:prstGeom>
          <a:noFill/>
          <a:ln w="12700">
            <a:noFill/>
            <a:round/>
            <a:headEnd/>
            <a:tailEnd/>
          </a:ln>
          <a:effectLst/>
        </p:spPr>
        <p:txBody>
          <a:bodyPr/>
          <a:lstStyle/>
          <a:p>
            <a:endParaRPr lang="en-US"/>
          </a:p>
        </p:txBody>
      </p:sp>
      <p:sp>
        <p:nvSpPr>
          <p:cNvPr id="330772" name="Line 20"/>
          <p:cNvSpPr>
            <a:spLocks noChangeShapeType="1"/>
          </p:cNvSpPr>
          <p:nvPr/>
        </p:nvSpPr>
        <p:spPr bwMode="auto">
          <a:xfrm>
            <a:off x="625475" y="4465638"/>
            <a:ext cx="593725" cy="106362"/>
          </a:xfrm>
          <a:prstGeom prst="line">
            <a:avLst/>
          </a:prstGeom>
          <a:noFill/>
          <a:ln w="12700">
            <a:noFill/>
            <a:round/>
            <a:headEnd/>
            <a:tailEnd/>
          </a:ln>
          <a:effectLst/>
        </p:spPr>
        <p:txBody>
          <a:bodyPr/>
          <a:lstStyle/>
          <a:p>
            <a:endParaRPr lang="en-US"/>
          </a:p>
        </p:txBody>
      </p:sp>
      <p:sp>
        <p:nvSpPr>
          <p:cNvPr id="330773" name="Line 21"/>
          <p:cNvSpPr>
            <a:spLocks noChangeShapeType="1"/>
          </p:cNvSpPr>
          <p:nvPr/>
        </p:nvSpPr>
        <p:spPr bwMode="auto">
          <a:xfrm flipV="1">
            <a:off x="1203325" y="3902075"/>
            <a:ext cx="46038" cy="669925"/>
          </a:xfrm>
          <a:prstGeom prst="line">
            <a:avLst/>
          </a:prstGeom>
          <a:noFill/>
          <a:ln w="12700">
            <a:noFill/>
            <a:round/>
            <a:headEnd/>
            <a:tailEnd/>
          </a:ln>
          <a:effectLst/>
        </p:spPr>
        <p:txBody>
          <a:bodyPr/>
          <a:lstStyle/>
          <a:p>
            <a:endParaRPr lang="en-US"/>
          </a:p>
        </p:txBody>
      </p:sp>
      <p:sp>
        <p:nvSpPr>
          <p:cNvPr id="330774" name="Freeform 22"/>
          <p:cNvSpPr>
            <a:spLocks/>
          </p:cNvSpPr>
          <p:nvPr/>
        </p:nvSpPr>
        <p:spPr bwMode="auto">
          <a:xfrm>
            <a:off x="718820" y="3276600"/>
            <a:ext cx="574675" cy="990600"/>
          </a:xfrm>
          <a:custGeom>
            <a:avLst/>
            <a:gdLst/>
            <a:ahLst/>
            <a:cxnLst>
              <a:cxn ang="0">
                <a:pos x="362" y="176"/>
              </a:cxn>
              <a:cxn ang="0">
                <a:pos x="0" y="0"/>
              </a:cxn>
              <a:cxn ang="0">
                <a:pos x="0" y="362"/>
              </a:cxn>
              <a:cxn ang="0">
                <a:pos x="316" y="594"/>
              </a:cxn>
              <a:cxn ang="0">
                <a:pos x="362" y="176"/>
              </a:cxn>
            </a:cxnLst>
            <a:rect l="0" t="0" r="r" b="b"/>
            <a:pathLst>
              <a:path w="362" h="594">
                <a:moveTo>
                  <a:pt x="362" y="176"/>
                </a:moveTo>
                <a:lnTo>
                  <a:pt x="0" y="0"/>
                </a:lnTo>
                <a:lnTo>
                  <a:pt x="0" y="362"/>
                </a:lnTo>
                <a:lnTo>
                  <a:pt x="316" y="594"/>
                </a:lnTo>
                <a:lnTo>
                  <a:pt x="362" y="176"/>
                </a:lnTo>
                <a:close/>
              </a:path>
            </a:pathLst>
          </a:custGeom>
          <a:solidFill>
            <a:srgbClr val="FF0000">
              <a:alpha val="25000"/>
            </a:srgbClr>
          </a:solidFill>
          <a:ln w="12700" cap="flat" cmpd="sng">
            <a:noFill/>
            <a:prstDash val="solid"/>
            <a:round/>
            <a:headEnd/>
            <a:tailEnd/>
          </a:ln>
          <a:effectLst/>
        </p:spPr>
        <p:txBody>
          <a:bodyPr/>
          <a:lstStyle/>
          <a:p>
            <a:endParaRPr lang="en-US"/>
          </a:p>
        </p:txBody>
      </p:sp>
      <p:cxnSp>
        <p:nvCxnSpPr>
          <p:cNvPr id="23" name="Straight Connector 22"/>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Slide Number Placeholder 23"/>
          <p:cNvSpPr>
            <a:spLocks noGrp="1"/>
          </p:cNvSpPr>
          <p:nvPr>
            <p:ph type="sldNum" sz="quarter" idx="10"/>
          </p:nvPr>
        </p:nvSpPr>
        <p:spPr>
          <a:xfrm>
            <a:off x="4495800" y="6400800"/>
            <a:ext cx="457200" cy="323850"/>
          </a:xfrm>
        </p:spPr>
        <p:style>
          <a:lnRef idx="2">
            <a:schemeClr val="accent3"/>
          </a:lnRef>
          <a:fillRef idx="1">
            <a:schemeClr val="lt1"/>
          </a:fillRef>
          <a:effectRef idx="0">
            <a:schemeClr val="accent3"/>
          </a:effectRef>
          <a:fontRef idx="minor">
            <a:schemeClr val="dk1"/>
          </a:fontRef>
        </p:style>
        <p:txBody>
          <a:bodyPr/>
          <a:lstStyle/>
          <a:p>
            <a:fld id="{62ABEF5F-8FA6-440F-B410-7B1ED1EF4D37}" type="slidenum">
              <a:rPr lang="en-US" smtClean="0"/>
              <a:pPr/>
              <a:t>39</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3076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07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66" grpId="0" animBg="1"/>
      <p:bldP spid="33076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76200"/>
            <a:ext cx="8229600" cy="1063752"/>
          </a:xfrm>
        </p:spPr>
        <p:txBody>
          <a:bodyPr>
            <a:normAutofit fontScale="90000"/>
          </a:bodyPr>
          <a:lstStyle/>
          <a:p>
            <a:r>
              <a:rPr lang="pt-BR" sz="4000" dirty="0" smtClean="0"/>
              <a:t>Localização da Barragem</a:t>
            </a:r>
            <a:br>
              <a:rPr lang="pt-BR" sz="4000" dirty="0" smtClean="0"/>
            </a:br>
            <a:r>
              <a:rPr lang="pt-BR" sz="4000" dirty="0" smtClean="0"/>
              <a:t>Wolf </a:t>
            </a:r>
            <a:r>
              <a:rPr lang="pt-BR" sz="4000" dirty="0" err="1" smtClean="0"/>
              <a:t>Creek</a:t>
            </a:r>
            <a:r>
              <a:rPr lang="pt-BR" sz="4000" dirty="0" smtClean="0"/>
              <a:t> nos EUA</a:t>
            </a:r>
            <a:endParaRPr lang="en-US" sz="4000" dirty="0"/>
          </a:p>
        </p:txBody>
      </p:sp>
      <p:pic>
        <p:nvPicPr>
          <p:cNvPr id="4" name="Picture 3" descr="US map.JPG"/>
          <p:cNvPicPr>
            <a:picLocks noChangeAspect="1"/>
          </p:cNvPicPr>
          <p:nvPr/>
        </p:nvPicPr>
        <p:blipFill>
          <a:blip r:embed="rId2" cstate="print"/>
          <a:stretch>
            <a:fillRect/>
          </a:stretch>
        </p:blipFill>
        <p:spPr>
          <a:xfrm>
            <a:off x="558183" y="1139952"/>
            <a:ext cx="7816560" cy="5181600"/>
          </a:xfrm>
          <a:prstGeom prst="rect">
            <a:avLst/>
          </a:prstGeom>
        </p:spPr>
      </p:pic>
      <p:sp>
        <p:nvSpPr>
          <p:cNvPr id="5" name="Oval 4"/>
          <p:cNvSpPr/>
          <p:nvPr/>
        </p:nvSpPr>
        <p:spPr>
          <a:xfrm>
            <a:off x="6301740" y="3611880"/>
            <a:ext cx="118872" cy="1188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267200" y="2971800"/>
            <a:ext cx="2133600" cy="369332"/>
          </a:xfrm>
          <a:prstGeom prst="rect">
            <a:avLst/>
          </a:prstGeom>
          <a:noFill/>
        </p:spPr>
        <p:txBody>
          <a:bodyPr wrap="square" rtlCol="0">
            <a:spAutoFit/>
          </a:bodyPr>
          <a:lstStyle/>
          <a:p>
            <a:r>
              <a:rPr lang="en-US" dirty="0" smtClean="0">
                <a:solidFill>
                  <a:schemeClr val="bg1"/>
                </a:solidFill>
              </a:rPr>
              <a:t>Wolf Creek Dam</a:t>
            </a:r>
            <a:endParaRPr lang="en-US" dirty="0">
              <a:solidFill>
                <a:schemeClr val="bg1"/>
              </a:solidFill>
            </a:endParaRPr>
          </a:p>
        </p:txBody>
      </p:sp>
      <p:cxnSp>
        <p:nvCxnSpPr>
          <p:cNvPr id="8" name="Straight Arrow Connector 7"/>
          <p:cNvCxnSpPr>
            <a:endCxn id="5" idx="1"/>
          </p:cNvCxnSpPr>
          <p:nvPr/>
        </p:nvCxnSpPr>
        <p:spPr>
          <a:xfrm>
            <a:off x="6019800" y="3276600"/>
            <a:ext cx="299348" cy="3526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0"/>
          </p:nvPr>
        </p:nvSpPr>
        <p:spPr/>
        <p:txBody>
          <a:bodyPr/>
          <a:lstStyle/>
          <a:p>
            <a:fld id="{D03CC7D5-AADD-49FA-8209-475AB0712B2E}" type="slidenum">
              <a:rPr lang="en-US" smtClean="0"/>
              <a:pPr/>
              <a:t>4</a:t>
            </a:fld>
            <a:endParaRPr lang="en-US"/>
          </a:p>
        </p:txBody>
      </p:sp>
      <p:cxnSp>
        <p:nvCxnSpPr>
          <p:cNvPr id="10" name="Straight Connector 9"/>
          <p:cNvCxnSpPr/>
          <p:nvPr/>
        </p:nvCxnSpPr>
        <p:spPr>
          <a:xfrm>
            <a:off x="-105537" y="1139952"/>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ChangeArrowheads="1"/>
          </p:cNvSpPr>
          <p:nvPr/>
        </p:nvSpPr>
        <p:spPr bwMode="auto">
          <a:xfrm>
            <a:off x="0" y="993775"/>
            <a:ext cx="9144000" cy="5635625"/>
          </a:xfrm>
          <a:prstGeom prst="rect">
            <a:avLst/>
          </a:prstGeom>
          <a:solidFill>
            <a:schemeClr val="accent3">
              <a:lumMod val="75000"/>
              <a:alpha val="50999"/>
            </a:schemeClr>
          </a:solidFill>
          <a:ln w="28575" algn="ctr">
            <a:noFill/>
            <a:miter lim="800000"/>
            <a:headEnd/>
            <a:tailEnd/>
          </a:ln>
          <a:effectLst/>
        </p:spPr>
        <p:txBody>
          <a:bodyPr/>
          <a:lstStyle/>
          <a:p>
            <a:endParaRPr lang="en-US"/>
          </a:p>
        </p:txBody>
      </p:sp>
      <p:sp>
        <p:nvSpPr>
          <p:cNvPr id="268291" name="Freeform 3" descr="Brown marble"/>
          <p:cNvSpPr>
            <a:spLocks/>
          </p:cNvSpPr>
          <p:nvPr/>
        </p:nvSpPr>
        <p:spPr bwMode="auto">
          <a:xfrm>
            <a:off x="76200" y="2824163"/>
            <a:ext cx="8848725" cy="2070100"/>
          </a:xfrm>
          <a:custGeom>
            <a:avLst/>
            <a:gdLst/>
            <a:ahLst/>
            <a:cxnLst>
              <a:cxn ang="0">
                <a:pos x="76" y="713"/>
              </a:cxn>
              <a:cxn ang="0">
                <a:pos x="1658" y="576"/>
              </a:cxn>
              <a:cxn ang="0">
                <a:pos x="2069" y="412"/>
              </a:cxn>
              <a:cxn ang="0">
                <a:pos x="2124" y="421"/>
              </a:cxn>
              <a:cxn ang="0">
                <a:pos x="2554" y="220"/>
              </a:cxn>
              <a:cxn ang="0">
                <a:pos x="3130" y="0"/>
              </a:cxn>
              <a:cxn ang="0">
                <a:pos x="3331" y="0"/>
              </a:cxn>
              <a:cxn ang="0">
                <a:pos x="5306" y="704"/>
              </a:cxn>
              <a:cxn ang="0">
                <a:pos x="5836" y="786"/>
              </a:cxn>
              <a:cxn ang="0">
                <a:pos x="5845" y="1116"/>
              </a:cxn>
              <a:cxn ang="0">
                <a:pos x="5644" y="1161"/>
              </a:cxn>
              <a:cxn ang="0">
                <a:pos x="4976" y="1134"/>
              </a:cxn>
              <a:cxn ang="0">
                <a:pos x="3898" y="1143"/>
              </a:cxn>
              <a:cxn ang="0">
                <a:pos x="3139" y="1125"/>
              </a:cxn>
              <a:cxn ang="0">
                <a:pos x="3020" y="1161"/>
              </a:cxn>
              <a:cxn ang="0">
                <a:pos x="2736" y="1152"/>
              </a:cxn>
              <a:cxn ang="0">
                <a:pos x="2654" y="1125"/>
              </a:cxn>
              <a:cxn ang="0">
                <a:pos x="2627" y="1116"/>
              </a:cxn>
              <a:cxn ang="0">
                <a:pos x="2480" y="1106"/>
              </a:cxn>
              <a:cxn ang="0">
                <a:pos x="2179" y="1116"/>
              </a:cxn>
              <a:cxn ang="0">
                <a:pos x="1959" y="1088"/>
              </a:cxn>
              <a:cxn ang="0">
                <a:pos x="1246" y="1125"/>
              </a:cxn>
              <a:cxn ang="0">
                <a:pos x="122" y="1134"/>
              </a:cxn>
              <a:cxn ang="0">
                <a:pos x="76" y="1116"/>
              </a:cxn>
              <a:cxn ang="0">
                <a:pos x="76" y="713"/>
              </a:cxn>
            </a:cxnLst>
            <a:rect l="0" t="0" r="r" b="b"/>
            <a:pathLst>
              <a:path w="5845" h="1205">
                <a:moveTo>
                  <a:pt x="76" y="713"/>
                </a:moveTo>
                <a:lnTo>
                  <a:pt x="1658" y="576"/>
                </a:lnTo>
                <a:lnTo>
                  <a:pt x="2069" y="412"/>
                </a:lnTo>
                <a:lnTo>
                  <a:pt x="2124" y="421"/>
                </a:lnTo>
                <a:lnTo>
                  <a:pt x="2554" y="220"/>
                </a:lnTo>
                <a:lnTo>
                  <a:pt x="3130" y="0"/>
                </a:lnTo>
                <a:lnTo>
                  <a:pt x="3331" y="0"/>
                </a:lnTo>
                <a:lnTo>
                  <a:pt x="5306" y="704"/>
                </a:lnTo>
                <a:lnTo>
                  <a:pt x="5836" y="786"/>
                </a:lnTo>
                <a:lnTo>
                  <a:pt x="5845" y="1116"/>
                </a:lnTo>
                <a:cubicBezTo>
                  <a:pt x="5666" y="1126"/>
                  <a:pt x="5730" y="1103"/>
                  <a:pt x="5644" y="1161"/>
                </a:cubicBezTo>
                <a:cubicBezTo>
                  <a:pt x="5362" y="1157"/>
                  <a:pt x="5195" y="1205"/>
                  <a:pt x="4976" y="1134"/>
                </a:cubicBezTo>
                <a:cubicBezTo>
                  <a:pt x="4616" y="1148"/>
                  <a:pt x="4258" y="1153"/>
                  <a:pt x="3898" y="1143"/>
                </a:cubicBezTo>
                <a:cubicBezTo>
                  <a:pt x="3689" y="1009"/>
                  <a:pt x="3246" y="1124"/>
                  <a:pt x="3139" y="1125"/>
                </a:cubicBezTo>
                <a:cubicBezTo>
                  <a:pt x="3032" y="1138"/>
                  <a:pt x="3092" y="1137"/>
                  <a:pt x="3020" y="1161"/>
                </a:cubicBezTo>
                <a:cubicBezTo>
                  <a:pt x="2925" y="1158"/>
                  <a:pt x="2830" y="1160"/>
                  <a:pt x="2736" y="1152"/>
                </a:cubicBezTo>
                <a:cubicBezTo>
                  <a:pt x="2707" y="1150"/>
                  <a:pt x="2681" y="1134"/>
                  <a:pt x="2654" y="1125"/>
                </a:cubicBezTo>
                <a:cubicBezTo>
                  <a:pt x="2645" y="1122"/>
                  <a:pt x="2627" y="1116"/>
                  <a:pt x="2627" y="1116"/>
                </a:cubicBezTo>
                <a:cubicBezTo>
                  <a:pt x="2565" y="1074"/>
                  <a:pt x="2616" y="1100"/>
                  <a:pt x="2480" y="1106"/>
                </a:cubicBezTo>
                <a:cubicBezTo>
                  <a:pt x="2380" y="1111"/>
                  <a:pt x="2279" y="1113"/>
                  <a:pt x="2179" y="1116"/>
                </a:cubicBezTo>
                <a:cubicBezTo>
                  <a:pt x="1953" y="1106"/>
                  <a:pt x="1959" y="1179"/>
                  <a:pt x="1959" y="1088"/>
                </a:cubicBezTo>
                <a:cubicBezTo>
                  <a:pt x="1729" y="1146"/>
                  <a:pt x="1474" y="1121"/>
                  <a:pt x="1246" y="1125"/>
                </a:cubicBezTo>
                <a:cubicBezTo>
                  <a:pt x="876" y="1186"/>
                  <a:pt x="496" y="1154"/>
                  <a:pt x="122" y="1134"/>
                </a:cubicBezTo>
                <a:cubicBezTo>
                  <a:pt x="105" y="1128"/>
                  <a:pt x="0" y="1116"/>
                  <a:pt x="76" y="1116"/>
                </a:cubicBezTo>
                <a:lnTo>
                  <a:pt x="76" y="713"/>
                </a:lnTo>
                <a:close/>
              </a:path>
            </a:pathLst>
          </a:custGeom>
          <a:blipFill dpi="0" rotWithShape="1">
            <a:blip r:embed="rId3" cstate="print"/>
            <a:srcRect/>
            <a:tile tx="0" ty="0" sx="100000" sy="100000" flip="none" algn="tl"/>
          </a:blipFill>
          <a:ln w="31750" cap="flat" cmpd="sng">
            <a:noFill/>
            <a:prstDash val="solid"/>
            <a:round/>
            <a:headEnd/>
            <a:tailEnd/>
          </a:ln>
          <a:effectLst/>
        </p:spPr>
        <p:txBody>
          <a:bodyPr/>
          <a:lstStyle/>
          <a:p>
            <a:endParaRPr lang="en-US"/>
          </a:p>
        </p:txBody>
      </p:sp>
      <p:sp>
        <p:nvSpPr>
          <p:cNvPr id="268292" name="Rectangle 4"/>
          <p:cNvSpPr>
            <a:spLocks noChangeArrowheads="1"/>
          </p:cNvSpPr>
          <p:nvPr/>
        </p:nvSpPr>
        <p:spPr bwMode="auto">
          <a:xfrm>
            <a:off x="7715251" y="5267325"/>
            <a:ext cx="638175" cy="495300"/>
          </a:xfrm>
          <a:prstGeom prst="rect">
            <a:avLst/>
          </a:prstGeom>
          <a:solidFill>
            <a:srgbClr val="B08200"/>
          </a:solidFill>
          <a:ln w="12700" algn="ctr">
            <a:noFill/>
            <a:miter lim="800000"/>
            <a:headEnd/>
            <a:tailEnd/>
          </a:ln>
          <a:effectLst/>
        </p:spPr>
        <p:txBody>
          <a:bodyPr wrap="none" anchor="ctr"/>
          <a:lstStyle/>
          <a:p>
            <a:endParaRPr lang="en-US"/>
          </a:p>
        </p:txBody>
      </p:sp>
      <p:sp>
        <p:nvSpPr>
          <p:cNvPr id="268293" name="Rectangle 5"/>
          <p:cNvSpPr>
            <a:spLocks noChangeArrowheads="1"/>
          </p:cNvSpPr>
          <p:nvPr/>
        </p:nvSpPr>
        <p:spPr bwMode="auto">
          <a:xfrm>
            <a:off x="8267702" y="5014914"/>
            <a:ext cx="333375" cy="328612"/>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294" name="Rectangle 6"/>
          <p:cNvSpPr>
            <a:spLocks noChangeArrowheads="1"/>
          </p:cNvSpPr>
          <p:nvPr/>
        </p:nvSpPr>
        <p:spPr bwMode="auto">
          <a:xfrm>
            <a:off x="7429500" y="4972050"/>
            <a:ext cx="400051" cy="3048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295" name="Rectangle 7"/>
          <p:cNvSpPr>
            <a:spLocks noChangeArrowheads="1"/>
          </p:cNvSpPr>
          <p:nvPr/>
        </p:nvSpPr>
        <p:spPr bwMode="auto">
          <a:xfrm>
            <a:off x="7510463" y="5715000"/>
            <a:ext cx="1281112" cy="3238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296" name="Rectangle 8"/>
          <p:cNvSpPr>
            <a:spLocks noChangeArrowheads="1"/>
          </p:cNvSpPr>
          <p:nvPr/>
        </p:nvSpPr>
        <p:spPr bwMode="auto">
          <a:xfrm>
            <a:off x="7038976" y="5848350"/>
            <a:ext cx="523875" cy="7239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297" name="Rectangle 9"/>
          <p:cNvSpPr>
            <a:spLocks noChangeArrowheads="1"/>
          </p:cNvSpPr>
          <p:nvPr/>
        </p:nvSpPr>
        <p:spPr bwMode="auto">
          <a:xfrm>
            <a:off x="6657975" y="5057776"/>
            <a:ext cx="357188" cy="409575"/>
          </a:xfrm>
          <a:prstGeom prst="rect">
            <a:avLst/>
          </a:prstGeom>
          <a:solidFill>
            <a:srgbClr val="B08200"/>
          </a:solidFill>
          <a:ln w="12700" algn="ctr">
            <a:noFill/>
            <a:miter lim="800000"/>
            <a:headEnd/>
            <a:tailEnd/>
          </a:ln>
          <a:effectLst/>
        </p:spPr>
        <p:txBody>
          <a:bodyPr wrap="none" anchor="ctr"/>
          <a:lstStyle/>
          <a:p>
            <a:endParaRPr lang="en-US"/>
          </a:p>
        </p:txBody>
      </p:sp>
      <p:sp>
        <p:nvSpPr>
          <p:cNvPr id="268298" name="Rectangle 10"/>
          <p:cNvSpPr>
            <a:spLocks noChangeArrowheads="1"/>
          </p:cNvSpPr>
          <p:nvPr/>
        </p:nvSpPr>
        <p:spPr bwMode="auto">
          <a:xfrm>
            <a:off x="6372226" y="5467350"/>
            <a:ext cx="1152525" cy="4191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299" name="Rectangle 11"/>
          <p:cNvSpPr>
            <a:spLocks noChangeArrowheads="1"/>
          </p:cNvSpPr>
          <p:nvPr/>
        </p:nvSpPr>
        <p:spPr bwMode="auto">
          <a:xfrm>
            <a:off x="5810251" y="5943601"/>
            <a:ext cx="1104900" cy="63817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00" name="Rectangle 12"/>
          <p:cNvSpPr>
            <a:spLocks noChangeArrowheads="1"/>
          </p:cNvSpPr>
          <p:nvPr/>
        </p:nvSpPr>
        <p:spPr bwMode="auto">
          <a:xfrm>
            <a:off x="5210176" y="5553076"/>
            <a:ext cx="1152525" cy="25717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01" name="Rectangle 13"/>
          <p:cNvSpPr>
            <a:spLocks noChangeArrowheads="1"/>
          </p:cNvSpPr>
          <p:nvPr/>
        </p:nvSpPr>
        <p:spPr bwMode="auto">
          <a:xfrm>
            <a:off x="4962526" y="5791200"/>
            <a:ext cx="495300" cy="7239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02" name="Rectangle 14"/>
          <p:cNvSpPr>
            <a:spLocks noChangeArrowheads="1"/>
          </p:cNvSpPr>
          <p:nvPr/>
        </p:nvSpPr>
        <p:spPr bwMode="auto">
          <a:xfrm>
            <a:off x="3314701" y="5638801"/>
            <a:ext cx="1638300" cy="404813"/>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03" name="Rectangle 15"/>
          <p:cNvSpPr>
            <a:spLocks noChangeArrowheads="1"/>
          </p:cNvSpPr>
          <p:nvPr/>
        </p:nvSpPr>
        <p:spPr bwMode="auto">
          <a:xfrm>
            <a:off x="3362325" y="5305425"/>
            <a:ext cx="1752600" cy="2857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04" name="Freeform 16"/>
          <p:cNvSpPr>
            <a:spLocks/>
          </p:cNvSpPr>
          <p:nvPr/>
        </p:nvSpPr>
        <p:spPr bwMode="auto">
          <a:xfrm>
            <a:off x="3462339" y="5054600"/>
            <a:ext cx="257175" cy="276225"/>
          </a:xfrm>
          <a:custGeom>
            <a:avLst/>
            <a:gdLst/>
            <a:ahLst/>
            <a:cxnLst>
              <a:cxn ang="0">
                <a:pos x="105" y="44"/>
              </a:cxn>
              <a:cxn ang="0">
                <a:pos x="51" y="14"/>
              </a:cxn>
              <a:cxn ang="0">
                <a:pos x="15" y="56"/>
              </a:cxn>
              <a:cxn ang="0">
                <a:pos x="57" y="164"/>
              </a:cxn>
              <a:cxn ang="0">
                <a:pos x="135" y="92"/>
              </a:cxn>
              <a:cxn ang="0">
                <a:pos x="123" y="50"/>
              </a:cxn>
              <a:cxn ang="0">
                <a:pos x="105" y="38"/>
              </a:cxn>
              <a:cxn ang="0">
                <a:pos x="105" y="44"/>
              </a:cxn>
            </a:cxnLst>
            <a:rect l="0" t="0" r="r" b="b"/>
            <a:pathLst>
              <a:path w="162" h="174">
                <a:moveTo>
                  <a:pt x="105" y="44"/>
                </a:moveTo>
                <a:cubicBezTo>
                  <a:pt x="64" y="16"/>
                  <a:pt x="83" y="25"/>
                  <a:pt x="51" y="14"/>
                </a:cubicBezTo>
                <a:cubicBezTo>
                  <a:pt x="27" y="22"/>
                  <a:pt x="23" y="32"/>
                  <a:pt x="15" y="56"/>
                </a:cubicBezTo>
                <a:cubicBezTo>
                  <a:pt x="20" y="135"/>
                  <a:pt x="0" y="145"/>
                  <a:pt x="57" y="164"/>
                </a:cubicBezTo>
                <a:cubicBezTo>
                  <a:pt x="162" y="154"/>
                  <a:pt x="108" y="174"/>
                  <a:pt x="135" y="92"/>
                </a:cubicBezTo>
                <a:cubicBezTo>
                  <a:pt x="135" y="90"/>
                  <a:pt x="126" y="54"/>
                  <a:pt x="123" y="50"/>
                </a:cubicBezTo>
                <a:cubicBezTo>
                  <a:pt x="118" y="44"/>
                  <a:pt x="111" y="43"/>
                  <a:pt x="105" y="38"/>
                </a:cubicBezTo>
                <a:cubicBezTo>
                  <a:pt x="88" y="24"/>
                  <a:pt x="72" y="0"/>
                  <a:pt x="105" y="44"/>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a:p>
        </p:txBody>
      </p:sp>
      <p:sp>
        <p:nvSpPr>
          <p:cNvPr id="268305" name="Freeform 17"/>
          <p:cNvSpPr>
            <a:spLocks/>
          </p:cNvSpPr>
          <p:nvPr/>
        </p:nvSpPr>
        <p:spPr bwMode="auto">
          <a:xfrm>
            <a:off x="2689225" y="4930776"/>
            <a:ext cx="330200" cy="222250"/>
          </a:xfrm>
          <a:custGeom>
            <a:avLst/>
            <a:gdLst/>
            <a:ahLst/>
            <a:cxnLst>
              <a:cxn ang="0">
                <a:pos x="160" y="2"/>
              </a:cxn>
              <a:cxn ang="0">
                <a:pos x="22" y="8"/>
              </a:cxn>
              <a:cxn ang="0">
                <a:pos x="16" y="26"/>
              </a:cxn>
              <a:cxn ang="0">
                <a:pos x="58" y="140"/>
              </a:cxn>
              <a:cxn ang="0">
                <a:pos x="160" y="134"/>
              </a:cxn>
              <a:cxn ang="0">
                <a:pos x="208" y="68"/>
              </a:cxn>
              <a:cxn ang="0">
                <a:pos x="160" y="2"/>
              </a:cxn>
            </a:cxnLst>
            <a:rect l="0" t="0" r="r" b="b"/>
            <a:pathLst>
              <a:path w="208" h="140">
                <a:moveTo>
                  <a:pt x="160" y="2"/>
                </a:moveTo>
                <a:cubicBezTo>
                  <a:pt x="114" y="4"/>
                  <a:pt x="67" y="0"/>
                  <a:pt x="22" y="8"/>
                </a:cubicBezTo>
                <a:cubicBezTo>
                  <a:pt x="16" y="9"/>
                  <a:pt x="16" y="20"/>
                  <a:pt x="16" y="26"/>
                </a:cubicBezTo>
                <a:cubicBezTo>
                  <a:pt x="16" y="107"/>
                  <a:pt x="0" y="121"/>
                  <a:pt x="58" y="140"/>
                </a:cubicBezTo>
                <a:cubicBezTo>
                  <a:pt x="92" y="138"/>
                  <a:pt x="126" y="139"/>
                  <a:pt x="160" y="134"/>
                </a:cubicBezTo>
                <a:cubicBezTo>
                  <a:pt x="187" y="130"/>
                  <a:pt x="196" y="86"/>
                  <a:pt x="208" y="68"/>
                </a:cubicBezTo>
                <a:cubicBezTo>
                  <a:pt x="199" y="15"/>
                  <a:pt x="207" y="18"/>
                  <a:pt x="160" y="2"/>
                </a:cubicBezTo>
                <a:close/>
              </a:path>
            </a:pathLst>
          </a:custGeom>
          <a:gradFill rotWithShape="1">
            <a:gsLst>
              <a:gs pos="0">
                <a:srgbClr val="B08200"/>
              </a:gs>
              <a:gs pos="100000">
                <a:srgbClr val="483018"/>
              </a:gs>
            </a:gsLst>
            <a:lin ang="5400000" scaled="1"/>
          </a:gradFill>
          <a:ln w="12700" cap="flat" cmpd="sng">
            <a:noFill/>
            <a:prstDash val="solid"/>
            <a:round/>
            <a:headEnd/>
            <a:tailEnd/>
          </a:ln>
          <a:effectLst/>
        </p:spPr>
        <p:txBody>
          <a:bodyPr wrap="none" anchor="ctr"/>
          <a:lstStyle/>
          <a:p>
            <a:endParaRPr lang="en-US"/>
          </a:p>
        </p:txBody>
      </p:sp>
      <p:sp>
        <p:nvSpPr>
          <p:cNvPr id="268306" name="Rectangle 18"/>
          <p:cNvSpPr>
            <a:spLocks noChangeArrowheads="1"/>
          </p:cNvSpPr>
          <p:nvPr/>
        </p:nvSpPr>
        <p:spPr bwMode="auto">
          <a:xfrm>
            <a:off x="1990725" y="5267326"/>
            <a:ext cx="1362075" cy="50482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07" name="Freeform 19"/>
          <p:cNvSpPr>
            <a:spLocks/>
          </p:cNvSpPr>
          <p:nvPr/>
        </p:nvSpPr>
        <p:spPr bwMode="auto">
          <a:xfrm>
            <a:off x="2044700" y="4886325"/>
            <a:ext cx="628651" cy="419100"/>
          </a:xfrm>
          <a:custGeom>
            <a:avLst/>
            <a:gdLst/>
            <a:ahLst/>
            <a:cxnLst>
              <a:cxn ang="0">
                <a:pos x="44" y="0"/>
              </a:cxn>
              <a:cxn ang="0">
                <a:pos x="242" y="18"/>
              </a:cxn>
              <a:cxn ang="0">
                <a:pos x="266" y="156"/>
              </a:cxn>
              <a:cxn ang="0">
                <a:pos x="260" y="174"/>
              </a:cxn>
              <a:cxn ang="0">
                <a:pos x="218" y="186"/>
              </a:cxn>
              <a:cxn ang="0">
                <a:pos x="176" y="264"/>
              </a:cxn>
              <a:cxn ang="0">
                <a:pos x="122" y="252"/>
              </a:cxn>
              <a:cxn ang="0">
                <a:pos x="98" y="198"/>
              </a:cxn>
              <a:cxn ang="0">
                <a:pos x="92" y="144"/>
              </a:cxn>
              <a:cxn ang="0">
                <a:pos x="62" y="120"/>
              </a:cxn>
              <a:cxn ang="0">
                <a:pos x="8" y="78"/>
              </a:cxn>
              <a:cxn ang="0">
                <a:pos x="26" y="36"/>
              </a:cxn>
              <a:cxn ang="0">
                <a:pos x="38" y="18"/>
              </a:cxn>
              <a:cxn ang="0">
                <a:pos x="56" y="24"/>
              </a:cxn>
              <a:cxn ang="0">
                <a:pos x="44" y="0"/>
              </a:cxn>
            </a:cxnLst>
            <a:rect l="0" t="0" r="r" b="b"/>
            <a:pathLst>
              <a:path w="300" h="264">
                <a:moveTo>
                  <a:pt x="44" y="0"/>
                </a:moveTo>
                <a:cubicBezTo>
                  <a:pt x="105" y="20"/>
                  <a:pt x="177" y="12"/>
                  <a:pt x="242" y="18"/>
                </a:cubicBezTo>
                <a:cubicBezTo>
                  <a:pt x="300" y="37"/>
                  <a:pt x="271" y="99"/>
                  <a:pt x="266" y="156"/>
                </a:cubicBezTo>
                <a:cubicBezTo>
                  <a:pt x="265" y="162"/>
                  <a:pt x="265" y="170"/>
                  <a:pt x="260" y="174"/>
                </a:cubicBezTo>
                <a:cubicBezTo>
                  <a:pt x="249" y="183"/>
                  <a:pt x="232" y="181"/>
                  <a:pt x="218" y="186"/>
                </a:cubicBezTo>
                <a:cubicBezTo>
                  <a:pt x="207" y="218"/>
                  <a:pt x="209" y="253"/>
                  <a:pt x="176" y="264"/>
                </a:cubicBezTo>
                <a:cubicBezTo>
                  <a:pt x="159" y="258"/>
                  <a:pt x="138" y="260"/>
                  <a:pt x="122" y="252"/>
                </a:cubicBezTo>
                <a:cubicBezTo>
                  <a:pt x="104" y="243"/>
                  <a:pt x="98" y="198"/>
                  <a:pt x="98" y="198"/>
                </a:cubicBezTo>
                <a:cubicBezTo>
                  <a:pt x="96" y="180"/>
                  <a:pt x="96" y="162"/>
                  <a:pt x="92" y="144"/>
                </a:cubicBezTo>
                <a:cubicBezTo>
                  <a:pt x="86" y="120"/>
                  <a:pt x="79" y="129"/>
                  <a:pt x="62" y="120"/>
                </a:cubicBezTo>
                <a:cubicBezTo>
                  <a:pt x="30" y="102"/>
                  <a:pt x="30" y="100"/>
                  <a:pt x="8" y="78"/>
                </a:cubicBezTo>
                <a:cubicBezTo>
                  <a:pt x="0" y="53"/>
                  <a:pt x="0" y="45"/>
                  <a:pt x="26" y="36"/>
                </a:cubicBezTo>
                <a:cubicBezTo>
                  <a:pt x="30" y="30"/>
                  <a:pt x="31" y="21"/>
                  <a:pt x="38" y="18"/>
                </a:cubicBezTo>
                <a:cubicBezTo>
                  <a:pt x="44" y="16"/>
                  <a:pt x="50" y="24"/>
                  <a:pt x="56" y="24"/>
                </a:cubicBezTo>
                <a:cubicBezTo>
                  <a:pt x="101" y="24"/>
                  <a:pt x="50" y="3"/>
                  <a:pt x="44" y="0"/>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a:p>
        </p:txBody>
      </p:sp>
      <p:sp>
        <p:nvSpPr>
          <p:cNvPr id="268308" name="Freeform 20"/>
          <p:cNvSpPr>
            <a:spLocks/>
          </p:cNvSpPr>
          <p:nvPr/>
        </p:nvSpPr>
        <p:spPr bwMode="auto">
          <a:xfrm>
            <a:off x="338138" y="4892676"/>
            <a:ext cx="1109663" cy="765175"/>
          </a:xfrm>
          <a:custGeom>
            <a:avLst/>
            <a:gdLst/>
            <a:ahLst/>
            <a:cxnLst>
              <a:cxn ang="0">
                <a:pos x="165" y="62"/>
              </a:cxn>
              <a:cxn ang="0">
                <a:pos x="273" y="38"/>
              </a:cxn>
              <a:cxn ang="0">
                <a:pos x="333" y="158"/>
              </a:cxn>
              <a:cxn ang="0">
                <a:pos x="387" y="212"/>
              </a:cxn>
              <a:cxn ang="0">
                <a:pos x="405" y="248"/>
              </a:cxn>
              <a:cxn ang="0">
                <a:pos x="399" y="248"/>
              </a:cxn>
              <a:cxn ang="0">
                <a:pos x="447" y="284"/>
              </a:cxn>
              <a:cxn ang="0">
                <a:pos x="483" y="368"/>
              </a:cxn>
              <a:cxn ang="0">
                <a:pos x="99" y="392"/>
              </a:cxn>
              <a:cxn ang="0">
                <a:pos x="33" y="350"/>
              </a:cxn>
              <a:cxn ang="0">
                <a:pos x="21" y="332"/>
              </a:cxn>
              <a:cxn ang="0">
                <a:pos x="3" y="320"/>
              </a:cxn>
              <a:cxn ang="0">
                <a:pos x="9" y="284"/>
              </a:cxn>
              <a:cxn ang="0">
                <a:pos x="129" y="230"/>
              </a:cxn>
              <a:cxn ang="0">
                <a:pos x="159" y="176"/>
              </a:cxn>
              <a:cxn ang="0">
                <a:pos x="165" y="62"/>
              </a:cxn>
            </a:cxnLst>
            <a:rect l="0" t="0" r="r" b="b"/>
            <a:pathLst>
              <a:path w="483" h="482">
                <a:moveTo>
                  <a:pt x="165" y="62"/>
                </a:moveTo>
                <a:cubicBezTo>
                  <a:pt x="179" y="5"/>
                  <a:pt x="230" y="29"/>
                  <a:pt x="273" y="38"/>
                </a:cubicBezTo>
                <a:cubicBezTo>
                  <a:pt x="282" y="82"/>
                  <a:pt x="294" y="132"/>
                  <a:pt x="333" y="158"/>
                </a:cubicBezTo>
                <a:cubicBezTo>
                  <a:pt x="346" y="197"/>
                  <a:pt x="356" y="191"/>
                  <a:pt x="387" y="212"/>
                </a:cubicBezTo>
                <a:cubicBezTo>
                  <a:pt x="392" y="227"/>
                  <a:pt x="393" y="236"/>
                  <a:pt x="405" y="248"/>
                </a:cubicBezTo>
                <a:cubicBezTo>
                  <a:pt x="413" y="256"/>
                  <a:pt x="450" y="274"/>
                  <a:pt x="399" y="248"/>
                </a:cubicBezTo>
                <a:cubicBezTo>
                  <a:pt x="413" y="269"/>
                  <a:pt x="423" y="276"/>
                  <a:pt x="447" y="284"/>
                </a:cubicBezTo>
                <a:cubicBezTo>
                  <a:pt x="465" y="311"/>
                  <a:pt x="465" y="341"/>
                  <a:pt x="483" y="368"/>
                </a:cubicBezTo>
                <a:cubicBezTo>
                  <a:pt x="407" y="482"/>
                  <a:pt x="186" y="393"/>
                  <a:pt x="99" y="392"/>
                </a:cubicBezTo>
                <a:cubicBezTo>
                  <a:pt x="47" y="375"/>
                  <a:pt x="74" y="377"/>
                  <a:pt x="33" y="350"/>
                </a:cubicBezTo>
                <a:cubicBezTo>
                  <a:pt x="29" y="344"/>
                  <a:pt x="26" y="337"/>
                  <a:pt x="21" y="332"/>
                </a:cubicBezTo>
                <a:cubicBezTo>
                  <a:pt x="16" y="327"/>
                  <a:pt x="5" y="327"/>
                  <a:pt x="3" y="320"/>
                </a:cubicBezTo>
                <a:cubicBezTo>
                  <a:pt x="0" y="308"/>
                  <a:pt x="4" y="295"/>
                  <a:pt x="9" y="284"/>
                </a:cubicBezTo>
                <a:cubicBezTo>
                  <a:pt x="32" y="229"/>
                  <a:pt x="78" y="240"/>
                  <a:pt x="129" y="230"/>
                </a:cubicBezTo>
                <a:cubicBezTo>
                  <a:pt x="157" y="189"/>
                  <a:pt x="148" y="208"/>
                  <a:pt x="159" y="176"/>
                </a:cubicBezTo>
                <a:cubicBezTo>
                  <a:pt x="165" y="38"/>
                  <a:pt x="165" y="0"/>
                  <a:pt x="165" y="62"/>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a:p>
        </p:txBody>
      </p:sp>
      <p:sp>
        <p:nvSpPr>
          <p:cNvPr id="268309" name="Freeform 21"/>
          <p:cNvSpPr>
            <a:spLocks/>
          </p:cNvSpPr>
          <p:nvPr/>
        </p:nvSpPr>
        <p:spPr bwMode="auto">
          <a:xfrm>
            <a:off x="7702551" y="4876801"/>
            <a:ext cx="546100" cy="290513"/>
          </a:xfrm>
          <a:custGeom>
            <a:avLst/>
            <a:gdLst/>
            <a:ahLst/>
            <a:cxnLst>
              <a:cxn ang="0">
                <a:pos x="242" y="42"/>
              </a:cxn>
              <a:cxn ang="0">
                <a:pos x="188" y="18"/>
              </a:cxn>
              <a:cxn ang="0">
                <a:pos x="152" y="0"/>
              </a:cxn>
              <a:cxn ang="0">
                <a:pos x="26" y="6"/>
              </a:cxn>
              <a:cxn ang="0">
                <a:pos x="8" y="18"/>
              </a:cxn>
              <a:cxn ang="0">
                <a:pos x="44" y="72"/>
              </a:cxn>
              <a:cxn ang="0">
                <a:pos x="74" y="138"/>
              </a:cxn>
              <a:cxn ang="0">
                <a:pos x="272" y="174"/>
              </a:cxn>
              <a:cxn ang="0">
                <a:pos x="332" y="168"/>
              </a:cxn>
              <a:cxn ang="0">
                <a:pos x="326" y="114"/>
              </a:cxn>
              <a:cxn ang="0">
                <a:pos x="290" y="102"/>
              </a:cxn>
              <a:cxn ang="0">
                <a:pos x="272" y="96"/>
              </a:cxn>
              <a:cxn ang="0">
                <a:pos x="236" y="60"/>
              </a:cxn>
              <a:cxn ang="0">
                <a:pos x="230" y="42"/>
              </a:cxn>
              <a:cxn ang="0">
                <a:pos x="206" y="36"/>
              </a:cxn>
              <a:cxn ang="0">
                <a:pos x="242" y="42"/>
              </a:cxn>
            </a:cxnLst>
            <a:rect l="0" t="0" r="r" b="b"/>
            <a:pathLst>
              <a:path w="344" h="183">
                <a:moveTo>
                  <a:pt x="242" y="42"/>
                </a:moveTo>
                <a:cubicBezTo>
                  <a:pt x="151" y="29"/>
                  <a:pt x="229" y="51"/>
                  <a:pt x="188" y="18"/>
                </a:cubicBezTo>
                <a:cubicBezTo>
                  <a:pt x="178" y="10"/>
                  <a:pt x="163" y="7"/>
                  <a:pt x="152" y="0"/>
                </a:cubicBezTo>
                <a:cubicBezTo>
                  <a:pt x="110" y="2"/>
                  <a:pt x="68" y="1"/>
                  <a:pt x="26" y="6"/>
                </a:cubicBezTo>
                <a:cubicBezTo>
                  <a:pt x="19" y="7"/>
                  <a:pt x="10" y="11"/>
                  <a:pt x="8" y="18"/>
                </a:cubicBezTo>
                <a:cubicBezTo>
                  <a:pt x="0" y="45"/>
                  <a:pt x="24" y="65"/>
                  <a:pt x="44" y="72"/>
                </a:cubicBezTo>
                <a:cubicBezTo>
                  <a:pt x="52" y="91"/>
                  <a:pt x="58" y="122"/>
                  <a:pt x="74" y="138"/>
                </a:cubicBezTo>
                <a:cubicBezTo>
                  <a:pt x="105" y="169"/>
                  <a:pt x="229" y="170"/>
                  <a:pt x="272" y="174"/>
                </a:cubicBezTo>
                <a:cubicBezTo>
                  <a:pt x="292" y="172"/>
                  <a:pt x="319" y="183"/>
                  <a:pt x="332" y="168"/>
                </a:cubicBezTo>
                <a:cubicBezTo>
                  <a:pt x="344" y="155"/>
                  <a:pt x="336" y="129"/>
                  <a:pt x="326" y="114"/>
                </a:cubicBezTo>
                <a:cubicBezTo>
                  <a:pt x="319" y="103"/>
                  <a:pt x="302" y="106"/>
                  <a:pt x="290" y="102"/>
                </a:cubicBezTo>
                <a:cubicBezTo>
                  <a:pt x="284" y="100"/>
                  <a:pt x="272" y="96"/>
                  <a:pt x="272" y="96"/>
                </a:cubicBezTo>
                <a:cubicBezTo>
                  <a:pt x="260" y="84"/>
                  <a:pt x="241" y="76"/>
                  <a:pt x="236" y="60"/>
                </a:cubicBezTo>
                <a:cubicBezTo>
                  <a:pt x="234" y="54"/>
                  <a:pt x="234" y="46"/>
                  <a:pt x="230" y="42"/>
                </a:cubicBezTo>
                <a:cubicBezTo>
                  <a:pt x="223" y="35"/>
                  <a:pt x="214" y="36"/>
                  <a:pt x="206" y="36"/>
                </a:cubicBezTo>
                <a:lnTo>
                  <a:pt x="242" y="42"/>
                </a:ln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a:p>
        </p:txBody>
      </p:sp>
      <p:sp>
        <p:nvSpPr>
          <p:cNvPr id="268310" name="Freeform 22"/>
          <p:cNvSpPr>
            <a:spLocks/>
          </p:cNvSpPr>
          <p:nvPr/>
        </p:nvSpPr>
        <p:spPr bwMode="auto">
          <a:xfrm>
            <a:off x="5129214" y="4937125"/>
            <a:ext cx="387351" cy="419100"/>
          </a:xfrm>
          <a:custGeom>
            <a:avLst/>
            <a:gdLst/>
            <a:ahLst/>
            <a:cxnLst>
              <a:cxn ang="0">
                <a:pos x="60" y="28"/>
              </a:cxn>
              <a:cxn ang="0">
                <a:pos x="102" y="82"/>
              </a:cxn>
              <a:cxn ang="0">
                <a:pos x="216" y="76"/>
              </a:cxn>
              <a:cxn ang="0">
                <a:pos x="228" y="112"/>
              </a:cxn>
              <a:cxn ang="0">
                <a:pos x="234" y="130"/>
              </a:cxn>
              <a:cxn ang="0">
                <a:pos x="72" y="214"/>
              </a:cxn>
              <a:cxn ang="0">
                <a:pos x="0" y="142"/>
              </a:cxn>
              <a:cxn ang="0">
                <a:pos x="24" y="88"/>
              </a:cxn>
              <a:cxn ang="0">
                <a:pos x="30" y="46"/>
              </a:cxn>
              <a:cxn ang="0">
                <a:pos x="36" y="28"/>
              </a:cxn>
              <a:cxn ang="0">
                <a:pos x="60" y="28"/>
              </a:cxn>
            </a:cxnLst>
            <a:rect l="0" t="0" r="r" b="b"/>
            <a:pathLst>
              <a:path w="244" h="255">
                <a:moveTo>
                  <a:pt x="60" y="28"/>
                </a:moveTo>
                <a:cubicBezTo>
                  <a:pt x="99" y="54"/>
                  <a:pt x="93" y="28"/>
                  <a:pt x="102" y="82"/>
                </a:cubicBezTo>
                <a:cubicBezTo>
                  <a:pt x="163" y="62"/>
                  <a:pt x="125" y="69"/>
                  <a:pt x="216" y="76"/>
                </a:cubicBezTo>
                <a:cubicBezTo>
                  <a:pt x="220" y="88"/>
                  <a:pt x="224" y="100"/>
                  <a:pt x="228" y="112"/>
                </a:cubicBezTo>
                <a:cubicBezTo>
                  <a:pt x="230" y="118"/>
                  <a:pt x="234" y="130"/>
                  <a:pt x="234" y="130"/>
                </a:cubicBezTo>
                <a:cubicBezTo>
                  <a:pt x="222" y="255"/>
                  <a:pt x="244" y="221"/>
                  <a:pt x="72" y="214"/>
                </a:cubicBezTo>
                <a:cubicBezTo>
                  <a:pt x="19" y="201"/>
                  <a:pt x="26" y="181"/>
                  <a:pt x="0" y="142"/>
                </a:cubicBezTo>
                <a:cubicBezTo>
                  <a:pt x="7" y="122"/>
                  <a:pt x="17" y="108"/>
                  <a:pt x="24" y="88"/>
                </a:cubicBezTo>
                <a:cubicBezTo>
                  <a:pt x="26" y="74"/>
                  <a:pt x="27" y="60"/>
                  <a:pt x="30" y="46"/>
                </a:cubicBezTo>
                <a:cubicBezTo>
                  <a:pt x="31" y="40"/>
                  <a:pt x="30" y="31"/>
                  <a:pt x="36" y="28"/>
                </a:cubicBezTo>
                <a:cubicBezTo>
                  <a:pt x="91" y="0"/>
                  <a:pt x="34" y="54"/>
                  <a:pt x="60" y="28"/>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a:p>
        </p:txBody>
      </p:sp>
      <p:sp>
        <p:nvSpPr>
          <p:cNvPr id="268311" name="Rectangle 23"/>
          <p:cNvSpPr>
            <a:spLocks noChangeArrowheads="1"/>
          </p:cNvSpPr>
          <p:nvPr/>
        </p:nvSpPr>
        <p:spPr bwMode="auto">
          <a:xfrm>
            <a:off x="1266826" y="5286375"/>
            <a:ext cx="771525" cy="4381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12" name="Rectangle 24"/>
          <p:cNvSpPr>
            <a:spLocks noChangeArrowheads="1"/>
          </p:cNvSpPr>
          <p:nvPr/>
        </p:nvSpPr>
        <p:spPr bwMode="auto">
          <a:xfrm>
            <a:off x="2276474" y="5791200"/>
            <a:ext cx="1009651" cy="3429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13" name="Rectangle 25"/>
          <p:cNvSpPr>
            <a:spLocks noChangeArrowheads="1"/>
          </p:cNvSpPr>
          <p:nvPr/>
        </p:nvSpPr>
        <p:spPr bwMode="auto">
          <a:xfrm>
            <a:off x="1162051" y="5810250"/>
            <a:ext cx="1143000" cy="45720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14" name="Rectangle 26"/>
          <p:cNvSpPr>
            <a:spLocks noChangeArrowheads="1"/>
          </p:cNvSpPr>
          <p:nvPr/>
        </p:nvSpPr>
        <p:spPr bwMode="auto">
          <a:xfrm>
            <a:off x="4648200" y="6000750"/>
            <a:ext cx="304800" cy="1714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15" name="Rectangle 27"/>
          <p:cNvSpPr>
            <a:spLocks noChangeArrowheads="1"/>
          </p:cNvSpPr>
          <p:nvPr/>
        </p:nvSpPr>
        <p:spPr bwMode="auto">
          <a:xfrm>
            <a:off x="3371850" y="6067425"/>
            <a:ext cx="666751" cy="2095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16" name="Rectangle 28"/>
          <p:cNvSpPr>
            <a:spLocks noChangeArrowheads="1"/>
          </p:cNvSpPr>
          <p:nvPr/>
        </p:nvSpPr>
        <p:spPr bwMode="auto">
          <a:xfrm>
            <a:off x="2676526" y="6172200"/>
            <a:ext cx="657225" cy="171450"/>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17" name="Freeform 29"/>
          <p:cNvSpPr>
            <a:spLocks/>
          </p:cNvSpPr>
          <p:nvPr/>
        </p:nvSpPr>
        <p:spPr bwMode="auto">
          <a:xfrm>
            <a:off x="4576763" y="4995864"/>
            <a:ext cx="347663" cy="290512"/>
          </a:xfrm>
          <a:custGeom>
            <a:avLst/>
            <a:gdLst/>
            <a:ahLst/>
            <a:cxnLst>
              <a:cxn ang="0">
                <a:pos x="27" y="15"/>
              </a:cxn>
              <a:cxn ang="0">
                <a:pos x="165" y="21"/>
              </a:cxn>
              <a:cxn ang="0">
                <a:pos x="219" y="87"/>
              </a:cxn>
              <a:cxn ang="0">
                <a:pos x="213" y="153"/>
              </a:cxn>
              <a:cxn ang="0">
                <a:pos x="171" y="171"/>
              </a:cxn>
              <a:cxn ang="0">
                <a:pos x="135" y="183"/>
              </a:cxn>
              <a:cxn ang="0">
                <a:pos x="75" y="123"/>
              </a:cxn>
              <a:cxn ang="0">
                <a:pos x="63" y="105"/>
              </a:cxn>
              <a:cxn ang="0">
                <a:pos x="45" y="93"/>
              </a:cxn>
              <a:cxn ang="0">
                <a:pos x="21" y="63"/>
              </a:cxn>
              <a:cxn ang="0">
                <a:pos x="27" y="21"/>
              </a:cxn>
              <a:cxn ang="0">
                <a:pos x="27" y="15"/>
              </a:cxn>
            </a:cxnLst>
            <a:rect l="0" t="0" r="r" b="b"/>
            <a:pathLst>
              <a:path w="219" h="183">
                <a:moveTo>
                  <a:pt x="27" y="15"/>
                </a:moveTo>
                <a:cubicBezTo>
                  <a:pt x="72" y="0"/>
                  <a:pt x="120" y="13"/>
                  <a:pt x="165" y="21"/>
                </a:cubicBezTo>
                <a:cubicBezTo>
                  <a:pt x="195" y="41"/>
                  <a:pt x="192" y="69"/>
                  <a:pt x="219" y="87"/>
                </a:cubicBezTo>
                <a:cubicBezTo>
                  <a:pt x="217" y="109"/>
                  <a:pt x="219" y="132"/>
                  <a:pt x="213" y="153"/>
                </a:cubicBezTo>
                <a:cubicBezTo>
                  <a:pt x="209" y="165"/>
                  <a:pt x="178" y="169"/>
                  <a:pt x="171" y="171"/>
                </a:cubicBezTo>
                <a:cubicBezTo>
                  <a:pt x="159" y="175"/>
                  <a:pt x="135" y="183"/>
                  <a:pt x="135" y="183"/>
                </a:cubicBezTo>
                <a:cubicBezTo>
                  <a:pt x="109" y="165"/>
                  <a:pt x="106" y="144"/>
                  <a:pt x="75" y="123"/>
                </a:cubicBezTo>
                <a:cubicBezTo>
                  <a:pt x="71" y="117"/>
                  <a:pt x="68" y="110"/>
                  <a:pt x="63" y="105"/>
                </a:cubicBezTo>
                <a:cubicBezTo>
                  <a:pt x="58" y="100"/>
                  <a:pt x="50" y="99"/>
                  <a:pt x="45" y="93"/>
                </a:cubicBezTo>
                <a:cubicBezTo>
                  <a:pt x="12" y="52"/>
                  <a:pt x="73" y="97"/>
                  <a:pt x="21" y="63"/>
                </a:cubicBezTo>
                <a:cubicBezTo>
                  <a:pt x="2" y="5"/>
                  <a:pt x="0" y="39"/>
                  <a:pt x="27" y="21"/>
                </a:cubicBezTo>
                <a:cubicBezTo>
                  <a:pt x="29" y="20"/>
                  <a:pt x="27" y="17"/>
                  <a:pt x="27" y="15"/>
                </a:cubicBezTo>
                <a:close/>
              </a:path>
            </a:pathLst>
          </a:custGeom>
          <a:gradFill rotWithShape="1">
            <a:gsLst>
              <a:gs pos="0">
                <a:srgbClr val="B08200"/>
              </a:gs>
              <a:gs pos="100000">
                <a:srgbClr val="483018"/>
              </a:gs>
            </a:gsLst>
            <a:lin ang="5400000" scaled="1"/>
          </a:gradFill>
          <a:ln w="12700" cap="flat" cmpd="sng">
            <a:noFill/>
            <a:prstDash val="solid"/>
            <a:round/>
            <a:headEnd type="none" w="med" len="med"/>
            <a:tailEnd type="none" w="med" len="med"/>
          </a:ln>
          <a:effectLst/>
        </p:spPr>
        <p:txBody>
          <a:bodyPr wrap="none" anchor="ctr"/>
          <a:lstStyle/>
          <a:p>
            <a:endParaRPr lang="en-US"/>
          </a:p>
        </p:txBody>
      </p:sp>
      <p:sp>
        <p:nvSpPr>
          <p:cNvPr id="268318" name="Freeform 30"/>
          <p:cNvSpPr>
            <a:spLocks/>
          </p:cNvSpPr>
          <p:nvPr/>
        </p:nvSpPr>
        <p:spPr bwMode="auto">
          <a:xfrm>
            <a:off x="3751264" y="5057775"/>
            <a:ext cx="401637" cy="228600"/>
          </a:xfrm>
          <a:custGeom>
            <a:avLst/>
            <a:gdLst/>
            <a:ahLst/>
            <a:cxnLst>
              <a:cxn ang="0">
                <a:pos x="217" y="30"/>
              </a:cxn>
              <a:cxn ang="0">
                <a:pos x="1" y="72"/>
              </a:cxn>
              <a:cxn ang="0">
                <a:pos x="67" y="114"/>
              </a:cxn>
              <a:cxn ang="0">
                <a:pos x="217" y="102"/>
              </a:cxn>
              <a:cxn ang="0">
                <a:pos x="241" y="54"/>
              </a:cxn>
              <a:cxn ang="0">
                <a:pos x="253" y="18"/>
              </a:cxn>
              <a:cxn ang="0">
                <a:pos x="217" y="30"/>
              </a:cxn>
            </a:cxnLst>
            <a:rect l="0" t="0" r="r" b="b"/>
            <a:pathLst>
              <a:path w="253" h="144">
                <a:moveTo>
                  <a:pt x="217" y="30"/>
                </a:moveTo>
                <a:cubicBezTo>
                  <a:pt x="142" y="18"/>
                  <a:pt x="65" y="30"/>
                  <a:pt x="1" y="72"/>
                </a:cubicBezTo>
                <a:cubicBezTo>
                  <a:pt x="19" y="125"/>
                  <a:pt x="0" y="107"/>
                  <a:pt x="67" y="114"/>
                </a:cubicBezTo>
                <a:cubicBezTo>
                  <a:pt x="113" y="144"/>
                  <a:pt x="173" y="132"/>
                  <a:pt x="217" y="102"/>
                </a:cubicBezTo>
                <a:cubicBezTo>
                  <a:pt x="232" y="26"/>
                  <a:pt x="209" y="111"/>
                  <a:pt x="241" y="54"/>
                </a:cubicBezTo>
                <a:cubicBezTo>
                  <a:pt x="247" y="43"/>
                  <a:pt x="253" y="18"/>
                  <a:pt x="253" y="18"/>
                </a:cubicBezTo>
                <a:cubicBezTo>
                  <a:pt x="227" y="0"/>
                  <a:pt x="239" y="0"/>
                  <a:pt x="217" y="30"/>
                </a:cubicBezTo>
                <a:close/>
              </a:path>
            </a:pathLst>
          </a:custGeom>
          <a:gradFill rotWithShape="1">
            <a:gsLst>
              <a:gs pos="0">
                <a:srgbClr val="B08200"/>
              </a:gs>
              <a:gs pos="100000">
                <a:srgbClr val="483018"/>
              </a:gs>
            </a:gsLst>
            <a:lin ang="5400000" scaled="1"/>
          </a:gradFill>
          <a:ln w="12700" cap="flat" cmpd="sng">
            <a:noFill/>
            <a:prstDash val="solid"/>
            <a:round/>
            <a:headEnd/>
            <a:tailEnd/>
          </a:ln>
          <a:effectLst/>
        </p:spPr>
        <p:txBody>
          <a:bodyPr wrap="none" anchor="ctr"/>
          <a:lstStyle/>
          <a:p>
            <a:endParaRPr lang="en-US"/>
          </a:p>
        </p:txBody>
      </p:sp>
      <p:sp>
        <p:nvSpPr>
          <p:cNvPr id="268319" name="Freeform 31" descr="Recycled paper"/>
          <p:cNvSpPr>
            <a:spLocks/>
          </p:cNvSpPr>
          <p:nvPr/>
        </p:nvSpPr>
        <p:spPr bwMode="auto">
          <a:xfrm>
            <a:off x="206377" y="4533901"/>
            <a:ext cx="8734425" cy="773113"/>
          </a:xfrm>
          <a:custGeom>
            <a:avLst/>
            <a:gdLst/>
            <a:ahLst/>
            <a:cxnLst>
              <a:cxn ang="0">
                <a:pos x="0" y="42"/>
              </a:cxn>
              <a:cxn ang="0">
                <a:pos x="186" y="60"/>
              </a:cxn>
              <a:cxn ang="0">
                <a:pos x="870" y="60"/>
              </a:cxn>
              <a:cxn ang="0">
                <a:pos x="1128" y="114"/>
              </a:cxn>
              <a:cxn ang="0">
                <a:pos x="1314" y="36"/>
              </a:cxn>
              <a:cxn ang="0">
                <a:pos x="1650" y="60"/>
              </a:cxn>
              <a:cxn ang="0">
                <a:pos x="2574" y="90"/>
              </a:cxn>
              <a:cxn ang="0">
                <a:pos x="3222" y="66"/>
              </a:cxn>
              <a:cxn ang="0">
                <a:pos x="3618" y="90"/>
              </a:cxn>
              <a:cxn ang="0">
                <a:pos x="4278" y="36"/>
              </a:cxn>
              <a:cxn ang="0">
                <a:pos x="4824" y="12"/>
              </a:cxn>
              <a:cxn ang="0">
                <a:pos x="5142" y="12"/>
              </a:cxn>
              <a:cxn ang="0">
                <a:pos x="5304" y="30"/>
              </a:cxn>
              <a:cxn ang="0">
                <a:pos x="5256" y="288"/>
              </a:cxn>
              <a:cxn ang="0">
                <a:pos x="4830" y="294"/>
              </a:cxn>
              <a:cxn ang="0">
                <a:pos x="4728" y="264"/>
              </a:cxn>
              <a:cxn ang="0">
                <a:pos x="4698" y="240"/>
              </a:cxn>
              <a:cxn ang="0">
                <a:pos x="4524" y="234"/>
              </a:cxn>
              <a:cxn ang="0">
                <a:pos x="4476" y="270"/>
              </a:cxn>
              <a:cxn ang="0">
                <a:pos x="4200" y="294"/>
              </a:cxn>
              <a:cxn ang="0">
                <a:pos x="3834" y="288"/>
              </a:cxn>
              <a:cxn ang="0">
                <a:pos x="3780" y="288"/>
              </a:cxn>
              <a:cxn ang="0">
                <a:pos x="3750" y="348"/>
              </a:cxn>
              <a:cxn ang="0">
                <a:pos x="3570" y="414"/>
              </a:cxn>
              <a:cxn ang="0">
                <a:pos x="3384" y="354"/>
              </a:cxn>
              <a:cxn ang="0">
                <a:pos x="3306" y="426"/>
              </a:cxn>
              <a:cxn ang="0">
                <a:pos x="3120" y="372"/>
              </a:cxn>
              <a:cxn ang="0">
                <a:pos x="2982" y="324"/>
              </a:cxn>
              <a:cxn ang="0">
                <a:pos x="2748" y="306"/>
              </a:cxn>
              <a:cxn ang="0">
                <a:pos x="2586" y="312"/>
              </a:cxn>
              <a:cxn ang="0">
                <a:pos x="2400" y="378"/>
              </a:cxn>
              <a:cxn ang="0">
                <a:pos x="2016" y="390"/>
              </a:cxn>
              <a:cxn ang="0">
                <a:pos x="1974" y="432"/>
              </a:cxn>
              <a:cxn ang="0">
                <a:pos x="1950" y="474"/>
              </a:cxn>
              <a:cxn ang="0">
                <a:pos x="1968" y="372"/>
              </a:cxn>
              <a:cxn ang="0">
                <a:pos x="1932" y="342"/>
              </a:cxn>
              <a:cxn ang="0">
                <a:pos x="1572" y="276"/>
              </a:cxn>
              <a:cxn ang="0">
                <a:pos x="1410" y="258"/>
              </a:cxn>
              <a:cxn ang="0">
                <a:pos x="1356" y="258"/>
              </a:cxn>
              <a:cxn ang="0">
                <a:pos x="1206" y="216"/>
              </a:cxn>
              <a:cxn ang="0">
                <a:pos x="1158" y="84"/>
              </a:cxn>
              <a:cxn ang="0">
                <a:pos x="1098" y="114"/>
              </a:cxn>
              <a:cxn ang="0">
                <a:pos x="1104" y="240"/>
              </a:cxn>
              <a:cxn ang="0">
                <a:pos x="804" y="306"/>
              </a:cxn>
              <a:cxn ang="0">
                <a:pos x="552" y="306"/>
              </a:cxn>
              <a:cxn ang="0">
                <a:pos x="384" y="276"/>
              </a:cxn>
              <a:cxn ang="0">
                <a:pos x="318" y="198"/>
              </a:cxn>
              <a:cxn ang="0">
                <a:pos x="282" y="102"/>
              </a:cxn>
              <a:cxn ang="0">
                <a:pos x="168" y="48"/>
              </a:cxn>
              <a:cxn ang="0">
                <a:pos x="156" y="72"/>
              </a:cxn>
              <a:cxn ang="0">
                <a:pos x="186" y="138"/>
              </a:cxn>
              <a:cxn ang="0">
                <a:pos x="246" y="204"/>
              </a:cxn>
              <a:cxn ang="0">
                <a:pos x="162" y="294"/>
              </a:cxn>
              <a:cxn ang="0">
                <a:pos x="84" y="252"/>
              </a:cxn>
              <a:cxn ang="0">
                <a:pos x="0" y="204"/>
              </a:cxn>
            </a:cxnLst>
            <a:rect l="0" t="0" r="r" b="b"/>
            <a:pathLst>
              <a:path w="5304" h="481">
                <a:moveTo>
                  <a:pt x="0" y="204"/>
                </a:moveTo>
                <a:lnTo>
                  <a:pt x="0" y="42"/>
                </a:lnTo>
                <a:cubicBezTo>
                  <a:pt x="41" y="63"/>
                  <a:pt x="87" y="60"/>
                  <a:pt x="132" y="66"/>
                </a:cubicBezTo>
                <a:cubicBezTo>
                  <a:pt x="157" y="83"/>
                  <a:pt x="162" y="76"/>
                  <a:pt x="186" y="60"/>
                </a:cubicBezTo>
                <a:cubicBezTo>
                  <a:pt x="354" y="77"/>
                  <a:pt x="509" y="86"/>
                  <a:pt x="684" y="90"/>
                </a:cubicBezTo>
                <a:cubicBezTo>
                  <a:pt x="748" y="83"/>
                  <a:pt x="808" y="76"/>
                  <a:pt x="870" y="60"/>
                </a:cubicBezTo>
                <a:cubicBezTo>
                  <a:pt x="944" y="62"/>
                  <a:pt x="1040" y="20"/>
                  <a:pt x="1092" y="72"/>
                </a:cubicBezTo>
                <a:cubicBezTo>
                  <a:pt x="1106" y="86"/>
                  <a:pt x="1106" y="103"/>
                  <a:pt x="1128" y="114"/>
                </a:cubicBezTo>
                <a:cubicBezTo>
                  <a:pt x="1171" y="105"/>
                  <a:pt x="1217" y="115"/>
                  <a:pt x="1254" y="90"/>
                </a:cubicBezTo>
                <a:cubicBezTo>
                  <a:pt x="1263" y="63"/>
                  <a:pt x="1287" y="43"/>
                  <a:pt x="1314" y="36"/>
                </a:cubicBezTo>
                <a:cubicBezTo>
                  <a:pt x="1404" y="38"/>
                  <a:pt x="1494" y="38"/>
                  <a:pt x="1584" y="42"/>
                </a:cubicBezTo>
                <a:cubicBezTo>
                  <a:pt x="1605" y="43"/>
                  <a:pt x="1629" y="59"/>
                  <a:pt x="1650" y="60"/>
                </a:cubicBezTo>
                <a:cubicBezTo>
                  <a:pt x="1798" y="67"/>
                  <a:pt x="2304" y="71"/>
                  <a:pt x="2352" y="72"/>
                </a:cubicBezTo>
                <a:cubicBezTo>
                  <a:pt x="2440" y="76"/>
                  <a:pt x="2495" y="79"/>
                  <a:pt x="2574" y="90"/>
                </a:cubicBezTo>
                <a:cubicBezTo>
                  <a:pt x="2761" y="83"/>
                  <a:pt x="2946" y="72"/>
                  <a:pt x="3132" y="72"/>
                </a:cubicBezTo>
                <a:cubicBezTo>
                  <a:pt x="3162" y="70"/>
                  <a:pt x="3192" y="62"/>
                  <a:pt x="3222" y="66"/>
                </a:cubicBezTo>
                <a:cubicBezTo>
                  <a:pt x="3228" y="67"/>
                  <a:pt x="3222" y="84"/>
                  <a:pt x="3228" y="84"/>
                </a:cubicBezTo>
                <a:cubicBezTo>
                  <a:pt x="3358" y="92"/>
                  <a:pt x="3488" y="88"/>
                  <a:pt x="3618" y="90"/>
                </a:cubicBezTo>
                <a:cubicBezTo>
                  <a:pt x="3726" y="126"/>
                  <a:pt x="3966" y="100"/>
                  <a:pt x="4086" y="96"/>
                </a:cubicBezTo>
                <a:cubicBezTo>
                  <a:pt x="4153" y="79"/>
                  <a:pt x="4214" y="57"/>
                  <a:pt x="4278" y="36"/>
                </a:cubicBezTo>
                <a:cubicBezTo>
                  <a:pt x="4386" y="0"/>
                  <a:pt x="4506" y="32"/>
                  <a:pt x="4620" y="30"/>
                </a:cubicBezTo>
                <a:cubicBezTo>
                  <a:pt x="4709" y="0"/>
                  <a:pt x="4643" y="18"/>
                  <a:pt x="4824" y="12"/>
                </a:cubicBezTo>
                <a:cubicBezTo>
                  <a:pt x="4894" y="0"/>
                  <a:pt x="4848" y="6"/>
                  <a:pt x="4962" y="6"/>
                </a:cubicBezTo>
                <a:cubicBezTo>
                  <a:pt x="5022" y="8"/>
                  <a:pt x="5082" y="7"/>
                  <a:pt x="5142" y="12"/>
                </a:cubicBezTo>
                <a:cubicBezTo>
                  <a:pt x="5155" y="13"/>
                  <a:pt x="5166" y="20"/>
                  <a:pt x="5178" y="24"/>
                </a:cubicBezTo>
                <a:cubicBezTo>
                  <a:pt x="5230" y="41"/>
                  <a:pt x="5190" y="30"/>
                  <a:pt x="5304" y="30"/>
                </a:cubicBezTo>
                <a:cubicBezTo>
                  <a:pt x="5300" y="110"/>
                  <a:pt x="5302" y="190"/>
                  <a:pt x="5292" y="270"/>
                </a:cubicBezTo>
                <a:cubicBezTo>
                  <a:pt x="5290" y="283"/>
                  <a:pt x="5268" y="283"/>
                  <a:pt x="5256" y="288"/>
                </a:cubicBezTo>
                <a:cubicBezTo>
                  <a:pt x="5219" y="304"/>
                  <a:pt x="5175" y="299"/>
                  <a:pt x="5136" y="312"/>
                </a:cubicBezTo>
                <a:cubicBezTo>
                  <a:pt x="5034" y="306"/>
                  <a:pt x="4932" y="301"/>
                  <a:pt x="4830" y="294"/>
                </a:cubicBezTo>
                <a:cubicBezTo>
                  <a:pt x="4796" y="283"/>
                  <a:pt x="4818" y="290"/>
                  <a:pt x="4764" y="276"/>
                </a:cubicBezTo>
                <a:cubicBezTo>
                  <a:pt x="4752" y="273"/>
                  <a:pt x="4740" y="268"/>
                  <a:pt x="4728" y="264"/>
                </a:cubicBezTo>
                <a:cubicBezTo>
                  <a:pt x="4722" y="262"/>
                  <a:pt x="4710" y="258"/>
                  <a:pt x="4710" y="258"/>
                </a:cubicBezTo>
                <a:cubicBezTo>
                  <a:pt x="4706" y="252"/>
                  <a:pt x="4704" y="244"/>
                  <a:pt x="4698" y="240"/>
                </a:cubicBezTo>
                <a:cubicBezTo>
                  <a:pt x="4687" y="233"/>
                  <a:pt x="4662" y="228"/>
                  <a:pt x="4662" y="228"/>
                </a:cubicBezTo>
                <a:cubicBezTo>
                  <a:pt x="4616" y="230"/>
                  <a:pt x="4569" y="227"/>
                  <a:pt x="4524" y="234"/>
                </a:cubicBezTo>
                <a:cubicBezTo>
                  <a:pt x="4517" y="235"/>
                  <a:pt x="4518" y="247"/>
                  <a:pt x="4512" y="252"/>
                </a:cubicBezTo>
                <a:cubicBezTo>
                  <a:pt x="4502" y="260"/>
                  <a:pt x="4489" y="268"/>
                  <a:pt x="4476" y="270"/>
                </a:cubicBezTo>
                <a:cubicBezTo>
                  <a:pt x="4442" y="275"/>
                  <a:pt x="4408" y="274"/>
                  <a:pt x="4374" y="276"/>
                </a:cubicBezTo>
                <a:cubicBezTo>
                  <a:pt x="4318" y="295"/>
                  <a:pt x="4256" y="275"/>
                  <a:pt x="4200" y="294"/>
                </a:cubicBezTo>
                <a:cubicBezTo>
                  <a:pt x="4144" y="378"/>
                  <a:pt x="3969" y="308"/>
                  <a:pt x="3870" y="300"/>
                </a:cubicBezTo>
                <a:cubicBezTo>
                  <a:pt x="3858" y="296"/>
                  <a:pt x="3846" y="292"/>
                  <a:pt x="3834" y="288"/>
                </a:cubicBezTo>
                <a:cubicBezTo>
                  <a:pt x="3828" y="286"/>
                  <a:pt x="3816" y="282"/>
                  <a:pt x="3816" y="282"/>
                </a:cubicBezTo>
                <a:cubicBezTo>
                  <a:pt x="3804" y="284"/>
                  <a:pt x="3791" y="282"/>
                  <a:pt x="3780" y="288"/>
                </a:cubicBezTo>
                <a:cubicBezTo>
                  <a:pt x="3764" y="297"/>
                  <a:pt x="3777" y="326"/>
                  <a:pt x="3768" y="342"/>
                </a:cubicBezTo>
                <a:cubicBezTo>
                  <a:pt x="3765" y="347"/>
                  <a:pt x="3756" y="346"/>
                  <a:pt x="3750" y="348"/>
                </a:cubicBezTo>
                <a:cubicBezTo>
                  <a:pt x="3710" y="388"/>
                  <a:pt x="3631" y="373"/>
                  <a:pt x="3576" y="378"/>
                </a:cubicBezTo>
                <a:cubicBezTo>
                  <a:pt x="3574" y="390"/>
                  <a:pt x="3581" y="409"/>
                  <a:pt x="3570" y="414"/>
                </a:cubicBezTo>
                <a:cubicBezTo>
                  <a:pt x="3549" y="423"/>
                  <a:pt x="3470" y="403"/>
                  <a:pt x="3444" y="390"/>
                </a:cubicBezTo>
                <a:cubicBezTo>
                  <a:pt x="3419" y="377"/>
                  <a:pt x="3413" y="361"/>
                  <a:pt x="3384" y="354"/>
                </a:cubicBezTo>
                <a:cubicBezTo>
                  <a:pt x="3371" y="363"/>
                  <a:pt x="3357" y="370"/>
                  <a:pt x="3348" y="384"/>
                </a:cubicBezTo>
                <a:cubicBezTo>
                  <a:pt x="3332" y="408"/>
                  <a:pt x="3338" y="415"/>
                  <a:pt x="3306" y="426"/>
                </a:cubicBezTo>
                <a:cubicBezTo>
                  <a:pt x="3281" y="418"/>
                  <a:pt x="3258" y="388"/>
                  <a:pt x="3234" y="384"/>
                </a:cubicBezTo>
                <a:cubicBezTo>
                  <a:pt x="3172" y="374"/>
                  <a:pt x="3210" y="379"/>
                  <a:pt x="3120" y="372"/>
                </a:cubicBezTo>
                <a:cubicBezTo>
                  <a:pt x="3088" y="366"/>
                  <a:pt x="3055" y="364"/>
                  <a:pt x="3024" y="354"/>
                </a:cubicBezTo>
                <a:cubicBezTo>
                  <a:pt x="3014" y="324"/>
                  <a:pt x="3024" y="338"/>
                  <a:pt x="2982" y="324"/>
                </a:cubicBezTo>
                <a:cubicBezTo>
                  <a:pt x="2919" y="303"/>
                  <a:pt x="2850" y="320"/>
                  <a:pt x="2784" y="318"/>
                </a:cubicBezTo>
                <a:cubicBezTo>
                  <a:pt x="2772" y="314"/>
                  <a:pt x="2760" y="310"/>
                  <a:pt x="2748" y="306"/>
                </a:cubicBezTo>
                <a:cubicBezTo>
                  <a:pt x="2742" y="304"/>
                  <a:pt x="2730" y="300"/>
                  <a:pt x="2730" y="300"/>
                </a:cubicBezTo>
                <a:cubicBezTo>
                  <a:pt x="2682" y="302"/>
                  <a:pt x="2624" y="282"/>
                  <a:pt x="2586" y="312"/>
                </a:cubicBezTo>
                <a:cubicBezTo>
                  <a:pt x="2566" y="328"/>
                  <a:pt x="2576" y="376"/>
                  <a:pt x="2544" y="378"/>
                </a:cubicBezTo>
                <a:cubicBezTo>
                  <a:pt x="2496" y="382"/>
                  <a:pt x="2448" y="378"/>
                  <a:pt x="2400" y="378"/>
                </a:cubicBezTo>
                <a:cubicBezTo>
                  <a:pt x="2250" y="354"/>
                  <a:pt x="2187" y="335"/>
                  <a:pt x="2022" y="360"/>
                </a:cubicBezTo>
                <a:cubicBezTo>
                  <a:pt x="2012" y="362"/>
                  <a:pt x="2020" y="380"/>
                  <a:pt x="2016" y="390"/>
                </a:cubicBezTo>
                <a:cubicBezTo>
                  <a:pt x="2008" y="411"/>
                  <a:pt x="2004" y="408"/>
                  <a:pt x="1986" y="414"/>
                </a:cubicBezTo>
                <a:cubicBezTo>
                  <a:pt x="1982" y="420"/>
                  <a:pt x="1979" y="427"/>
                  <a:pt x="1974" y="432"/>
                </a:cubicBezTo>
                <a:cubicBezTo>
                  <a:pt x="1969" y="437"/>
                  <a:pt x="1960" y="438"/>
                  <a:pt x="1956" y="444"/>
                </a:cubicBezTo>
                <a:cubicBezTo>
                  <a:pt x="1951" y="453"/>
                  <a:pt x="1943" y="481"/>
                  <a:pt x="1950" y="474"/>
                </a:cubicBezTo>
                <a:cubicBezTo>
                  <a:pt x="1959" y="465"/>
                  <a:pt x="1962" y="438"/>
                  <a:pt x="1962" y="438"/>
                </a:cubicBezTo>
                <a:cubicBezTo>
                  <a:pt x="1964" y="416"/>
                  <a:pt x="1971" y="394"/>
                  <a:pt x="1968" y="372"/>
                </a:cubicBezTo>
                <a:cubicBezTo>
                  <a:pt x="1967" y="365"/>
                  <a:pt x="1956" y="365"/>
                  <a:pt x="1950" y="360"/>
                </a:cubicBezTo>
                <a:cubicBezTo>
                  <a:pt x="1943" y="355"/>
                  <a:pt x="1940" y="343"/>
                  <a:pt x="1932" y="342"/>
                </a:cubicBezTo>
                <a:cubicBezTo>
                  <a:pt x="1872" y="335"/>
                  <a:pt x="1812" y="338"/>
                  <a:pt x="1752" y="336"/>
                </a:cubicBezTo>
                <a:cubicBezTo>
                  <a:pt x="1686" y="292"/>
                  <a:pt x="1653" y="283"/>
                  <a:pt x="1572" y="276"/>
                </a:cubicBezTo>
                <a:cubicBezTo>
                  <a:pt x="1556" y="265"/>
                  <a:pt x="1518" y="252"/>
                  <a:pt x="1518" y="252"/>
                </a:cubicBezTo>
                <a:cubicBezTo>
                  <a:pt x="1482" y="254"/>
                  <a:pt x="1446" y="253"/>
                  <a:pt x="1410" y="258"/>
                </a:cubicBezTo>
                <a:cubicBezTo>
                  <a:pt x="1403" y="259"/>
                  <a:pt x="1399" y="270"/>
                  <a:pt x="1392" y="270"/>
                </a:cubicBezTo>
                <a:cubicBezTo>
                  <a:pt x="1379" y="270"/>
                  <a:pt x="1368" y="262"/>
                  <a:pt x="1356" y="258"/>
                </a:cubicBezTo>
                <a:cubicBezTo>
                  <a:pt x="1322" y="247"/>
                  <a:pt x="1284" y="254"/>
                  <a:pt x="1248" y="252"/>
                </a:cubicBezTo>
                <a:cubicBezTo>
                  <a:pt x="1227" y="238"/>
                  <a:pt x="1214" y="241"/>
                  <a:pt x="1206" y="216"/>
                </a:cubicBezTo>
                <a:cubicBezTo>
                  <a:pt x="1220" y="174"/>
                  <a:pt x="1228" y="166"/>
                  <a:pt x="1212" y="114"/>
                </a:cubicBezTo>
                <a:cubicBezTo>
                  <a:pt x="1209" y="104"/>
                  <a:pt x="1166" y="90"/>
                  <a:pt x="1158" y="84"/>
                </a:cubicBezTo>
                <a:cubicBezTo>
                  <a:pt x="1140" y="86"/>
                  <a:pt x="1120" y="82"/>
                  <a:pt x="1104" y="90"/>
                </a:cubicBezTo>
                <a:cubicBezTo>
                  <a:pt x="1097" y="94"/>
                  <a:pt x="1098" y="106"/>
                  <a:pt x="1098" y="114"/>
                </a:cubicBezTo>
                <a:cubicBezTo>
                  <a:pt x="1098" y="146"/>
                  <a:pt x="1113" y="159"/>
                  <a:pt x="1122" y="186"/>
                </a:cubicBezTo>
                <a:cubicBezTo>
                  <a:pt x="1111" y="202"/>
                  <a:pt x="1121" y="232"/>
                  <a:pt x="1104" y="240"/>
                </a:cubicBezTo>
                <a:cubicBezTo>
                  <a:pt x="1101" y="241"/>
                  <a:pt x="915" y="252"/>
                  <a:pt x="912" y="252"/>
                </a:cubicBezTo>
                <a:cubicBezTo>
                  <a:pt x="876" y="264"/>
                  <a:pt x="836" y="285"/>
                  <a:pt x="804" y="306"/>
                </a:cubicBezTo>
                <a:cubicBezTo>
                  <a:pt x="779" y="344"/>
                  <a:pt x="752" y="343"/>
                  <a:pt x="708" y="348"/>
                </a:cubicBezTo>
                <a:cubicBezTo>
                  <a:pt x="665" y="319"/>
                  <a:pt x="602" y="312"/>
                  <a:pt x="552" y="306"/>
                </a:cubicBezTo>
                <a:cubicBezTo>
                  <a:pt x="512" y="293"/>
                  <a:pt x="468" y="292"/>
                  <a:pt x="426" y="288"/>
                </a:cubicBezTo>
                <a:cubicBezTo>
                  <a:pt x="424" y="288"/>
                  <a:pt x="388" y="279"/>
                  <a:pt x="384" y="276"/>
                </a:cubicBezTo>
                <a:cubicBezTo>
                  <a:pt x="354" y="252"/>
                  <a:pt x="390" y="246"/>
                  <a:pt x="342" y="234"/>
                </a:cubicBezTo>
                <a:cubicBezTo>
                  <a:pt x="322" y="174"/>
                  <a:pt x="355" y="265"/>
                  <a:pt x="318" y="198"/>
                </a:cubicBezTo>
                <a:cubicBezTo>
                  <a:pt x="305" y="174"/>
                  <a:pt x="306" y="144"/>
                  <a:pt x="294" y="120"/>
                </a:cubicBezTo>
                <a:cubicBezTo>
                  <a:pt x="291" y="114"/>
                  <a:pt x="285" y="109"/>
                  <a:pt x="282" y="102"/>
                </a:cubicBezTo>
                <a:cubicBezTo>
                  <a:pt x="268" y="71"/>
                  <a:pt x="274" y="53"/>
                  <a:pt x="240" y="42"/>
                </a:cubicBezTo>
                <a:cubicBezTo>
                  <a:pt x="216" y="44"/>
                  <a:pt x="192" y="45"/>
                  <a:pt x="168" y="48"/>
                </a:cubicBezTo>
                <a:cubicBezTo>
                  <a:pt x="162" y="49"/>
                  <a:pt x="153" y="48"/>
                  <a:pt x="150" y="54"/>
                </a:cubicBezTo>
                <a:cubicBezTo>
                  <a:pt x="147" y="60"/>
                  <a:pt x="154" y="66"/>
                  <a:pt x="156" y="72"/>
                </a:cubicBezTo>
                <a:cubicBezTo>
                  <a:pt x="158" y="82"/>
                  <a:pt x="158" y="93"/>
                  <a:pt x="162" y="102"/>
                </a:cubicBezTo>
                <a:cubicBezTo>
                  <a:pt x="168" y="115"/>
                  <a:pt x="178" y="126"/>
                  <a:pt x="186" y="138"/>
                </a:cubicBezTo>
                <a:cubicBezTo>
                  <a:pt x="191" y="146"/>
                  <a:pt x="196" y="183"/>
                  <a:pt x="210" y="192"/>
                </a:cubicBezTo>
                <a:cubicBezTo>
                  <a:pt x="221" y="199"/>
                  <a:pt x="246" y="204"/>
                  <a:pt x="246" y="204"/>
                </a:cubicBezTo>
                <a:cubicBezTo>
                  <a:pt x="257" y="237"/>
                  <a:pt x="277" y="262"/>
                  <a:pt x="288" y="294"/>
                </a:cubicBezTo>
                <a:cubicBezTo>
                  <a:pt x="242" y="309"/>
                  <a:pt x="244" y="311"/>
                  <a:pt x="162" y="294"/>
                </a:cubicBezTo>
                <a:cubicBezTo>
                  <a:pt x="149" y="291"/>
                  <a:pt x="157" y="262"/>
                  <a:pt x="144" y="258"/>
                </a:cubicBezTo>
                <a:cubicBezTo>
                  <a:pt x="125" y="252"/>
                  <a:pt x="104" y="254"/>
                  <a:pt x="84" y="252"/>
                </a:cubicBezTo>
                <a:cubicBezTo>
                  <a:pt x="56" y="243"/>
                  <a:pt x="36" y="238"/>
                  <a:pt x="12" y="222"/>
                </a:cubicBezTo>
                <a:cubicBezTo>
                  <a:pt x="5" y="202"/>
                  <a:pt x="12" y="204"/>
                  <a:pt x="0" y="204"/>
                </a:cubicBezTo>
                <a:close/>
              </a:path>
            </a:pathLst>
          </a:custGeom>
          <a:blipFill dpi="0" rotWithShape="1">
            <a:blip r:embed="rId4" cstate="print"/>
            <a:srcRect/>
            <a:tile tx="0" ty="0" sx="100000" sy="100000" flip="none" algn="tl"/>
          </a:blipFill>
          <a:ln w="12700" cap="flat" cmpd="sng">
            <a:noFill/>
            <a:prstDash val="solid"/>
            <a:round/>
            <a:headEnd/>
            <a:tailEnd/>
          </a:ln>
          <a:effectLst/>
        </p:spPr>
        <p:txBody>
          <a:bodyPr/>
          <a:lstStyle/>
          <a:p>
            <a:endParaRPr lang="en-US"/>
          </a:p>
        </p:txBody>
      </p:sp>
      <p:sp>
        <p:nvSpPr>
          <p:cNvPr id="268320" name="Rectangle 32"/>
          <p:cNvSpPr>
            <a:spLocks noChangeArrowheads="1"/>
          </p:cNvSpPr>
          <p:nvPr/>
        </p:nvSpPr>
        <p:spPr bwMode="auto">
          <a:xfrm>
            <a:off x="238126" y="5562601"/>
            <a:ext cx="1000125" cy="238125"/>
          </a:xfrm>
          <a:prstGeom prst="rect">
            <a:avLst/>
          </a:prstGeom>
          <a:gradFill rotWithShape="1">
            <a:gsLst>
              <a:gs pos="0">
                <a:srgbClr val="B08200"/>
              </a:gs>
              <a:gs pos="100000">
                <a:srgbClr val="483018"/>
              </a:gs>
            </a:gsLst>
            <a:lin ang="5400000" scaled="1"/>
          </a:gradFill>
          <a:ln w="12700" algn="ctr">
            <a:noFill/>
            <a:miter lim="800000"/>
            <a:headEnd/>
            <a:tailEnd/>
          </a:ln>
          <a:effectLst/>
        </p:spPr>
        <p:txBody>
          <a:bodyPr wrap="none" anchor="ctr"/>
          <a:lstStyle/>
          <a:p>
            <a:endParaRPr lang="en-US"/>
          </a:p>
        </p:txBody>
      </p:sp>
      <p:sp>
        <p:nvSpPr>
          <p:cNvPr id="268321" name="Rectangle 33"/>
          <p:cNvSpPr>
            <a:spLocks noChangeArrowheads="1"/>
          </p:cNvSpPr>
          <p:nvPr/>
        </p:nvSpPr>
        <p:spPr bwMode="auto">
          <a:xfrm>
            <a:off x="247650" y="6000751"/>
            <a:ext cx="895351" cy="352425"/>
          </a:xfrm>
          <a:prstGeom prst="rect">
            <a:avLst/>
          </a:prstGeom>
          <a:gradFill rotWithShape="1">
            <a:gsLst>
              <a:gs pos="0">
                <a:srgbClr val="B08200"/>
              </a:gs>
              <a:gs pos="100000">
                <a:srgbClr val="483018"/>
              </a:gs>
            </a:gsLst>
            <a:lin ang="5400000" scaled="1"/>
          </a:gradFill>
          <a:ln w="12700">
            <a:noFill/>
            <a:miter lim="800000"/>
            <a:headEnd/>
            <a:tailEnd/>
          </a:ln>
          <a:effectLst/>
        </p:spPr>
        <p:txBody>
          <a:bodyPr wrap="none" anchor="ctr"/>
          <a:lstStyle/>
          <a:p>
            <a:endParaRPr lang="en-US"/>
          </a:p>
        </p:txBody>
      </p:sp>
      <p:sp>
        <p:nvSpPr>
          <p:cNvPr id="268322" name="Freeform 34" descr="Horizontal brick"/>
          <p:cNvSpPr>
            <a:spLocks/>
          </p:cNvSpPr>
          <p:nvPr/>
        </p:nvSpPr>
        <p:spPr bwMode="auto">
          <a:xfrm>
            <a:off x="152400" y="4818064"/>
            <a:ext cx="3265488" cy="1792287"/>
          </a:xfrm>
          <a:custGeom>
            <a:avLst/>
            <a:gdLst/>
            <a:ahLst/>
            <a:cxnLst>
              <a:cxn ang="0">
                <a:pos x="86" y="547"/>
              </a:cxn>
              <a:cxn ang="0">
                <a:pos x="248" y="505"/>
              </a:cxn>
              <a:cxn ang="0">
                <a:pos x="392" y="541"/>
              </a:cxn>
              <a:cxn ang="0">
                <a:pos x="224" y="547"/>
              </a:cxn>
              <a:cxn ang="0">
                <a:pos x="80" y="571"/>
              </a:cxn>
              <a:cxn ang="0">
                <a:pos x="98" y="781"/>
              </a:cxn>
              <a:cxn ang="0">
                <a:pos x="434" y="829"/>
              </a:cxn>
              <a:cxn ang="0">
                <a:pos x="350" y="853"/>
              </a:cxn>
              <a:cxn ang="0">
                <a:pos x="74" y="901"/>
              </a:cxn>
              <a:cxn ang="0">
                <a:pos x="1820" y="1129"/>
              </a:cxn>
              <a:cxn ang="0">
                <a:pos x="1538" y="931"/>
              </a:cxn>
              <a:cxn ang="0">
                <a:pos x="1436" y="943"/>
              </a:cxn>
              <a:cxn ang="0">
                <a:pos x="1622" y="883"/>
              </a:cxn>
              <a:cxn ang="0">
                <a:pos x="1814" y="709"/>
              </a:cxn>
              <a:cxn ang="0">
                <a:pos x="1136" y="775"/>
              </a:cxn>
              <a:cxn ang="0">
                <a:pos x="986" y="811"/>
              </a:cxn>
              <a:cxn ang="0">
                <a:pos x="818" y="847"/>
              </a:cxn>
              <a:cxn ang="0">
                <a:pos x="506" y="805"/>
              </a:cxn>
              <a:cxn ang="0">
                <a:pos x="806" y="769"/>
              </a:cxn>
              <a:cxn ang="0">
                <a:pos x="992" y="727"/>
              </a:cxn>
              <a:cxn ang="0">
                <a:pos x="1076" y="697"/>
              </a:cxn>
              <a:cxn ang="0">
                <a:pos x="1148" y="703"/>
              </a:cxn>
              <a:cxn ang="0">
                <a:pos x="1646" y="499"/>
              </a:cxn>
              <a:cxn ang="0">
                <a:pos x="1358" y="475"/>
              </a:cxn>
              <a:cxn ang="0">
                <a:pos x="1256" y="493"/>
              </a:cxn>
              <a:cxn ang="0">
                <a:pos x="1166" y="589"/>
              </a:cxn>
              <a:cxn ang="0">
                <a:pos x="1142" y="481"/>
              </a:cxn>
              <a:cxn ang="0">
                <a:pos x="1154" y="355"/>
              </a:cxn>
              <a:cxn ang="0">
                <a:pos x="1226" y="373"/>
              </a:cxn>
              <a:cxn ang="0">
                <a:pos x="1328" y="421"/>
              </a:cxn>
              <a:cxn ang="0">
                <a:pos x="1436" y="475"/>
              </a:cxn>
              <a:cxn ang="0">
                <a:pos x="1652" y="487"/>
              </a:cxn>
              <a:cxn ang="0">
                <a:pos x="1814" y="115"/>
              </a:cxn>
              <a:cxn ang="0">
                <a:pos x="1670" y="79"/>
              </a:cxn>
              <a:cxn ang="0">
                <a:pos x="1520" y="97"/>
              </a:cxn>
              <a:cxn ang="0">
                <a:pos x="1478" y="163"/>
              </a:cxn>
              <a:cxn ang="0">
                <a:pos x="1340" y="85"/>
              </a:cxn>
              <a:cxn ang="0">
                <a:pos x="1310" y="199"/>
              </a:cxn>
              <a:cxn ang="0">
                <a:pos x="1238" y="265"/>
              </a:cxn>
              <a:cxn ang="0">
                <a:pos x="1226" y="163"/>
              </a:cxn>
              <a:cxn ang="0">
                <a:pos x="992" y="43"/>
              </a:cxn>
              <a:cxn ang="0">
                <a:pos x="860" y="79"/>
              </a:cxn>
              <a:cxn ang="0">
                <a:pos x="806" y="151"/>
              </a:cxn>
              <a:cxn ang="0">
                <a:pos x="938" y="421"/>
              </a:cxn>
              <a:cxn ang="0">
                <a:pos x="914" y="511"/>
              </a:cxn>
              <a:cxn ang="0">
                <a:pos x="686" y="511"/>
              </a:cxn>
              <a:cxn ang="0">
                <a:pos x="770" y="361"/>
              </a:cxn>
              <a:cxn ang="0">
                <a:pos x="728" y="115"/>
              </a:cxn>
              <a:cxn ang="0">
                <a:pos x="446" y="79"/>
              </a:cxn>
              <a:cxn ang="0">
                <a:pos x="434" y="157"/>
              </a:cxn>
              <a:cxn ang="0">
                <a:pos x="416" y="259"/>
              </a:cxn>
              <a:cxn ang="0">
                <a:pos x="524" y="349"/>
              </a:cxn>
              <a:cxn ang="0">
                <a:pos x="620" y="439"/>
              </a:cxn>
              <a:cxn ang="0">
                <a:pos x="242" y="379"/>
              </a:cxn>
              <a:cxn ang="0">
                <a:pos x="368" y="289"/>
              </a:cxn>
              <a:cxn ang="0">
                <a:pos x="200" y="109"/>
              </a:cxn>
              <a:cxn ang="0">
                <a:pos x="32" y="19"/>
              </a:cxn>
            </a:cxnLst>
            <a:rect l="0" t="0" r="r" b="b"/>
            <a:pathLst>
              <a:path w="1883" h="1129">
                <a:moveTo>
                  <a:pt x="32" y="31"/>
                </a:moveTo>
                <a:lnTo>
                  <a:pt x="32" y="559"/>
                </a:lnTo>
                <a:cubicBezTo>
                  <a:pt x="61" y="540"/>
                  <a:pt x="56" y="557"/>
                  <a:pt x="86" y="547"/>
                </a:cubicBezTo>
                <a:cubicBezTo>
                  <a:pt x="97" y="531"/>
                  <a:pt x="88" y="503"/>
                  <a:pt x="104" y="493"/>
                </a:cubicBezTo>
                <a:cubicBezTo>
                  <a:pt x="116" y="486"/>
                  <a:pt x="132" y="498"/>
                  <a:pt x="146" y="499"/>
                </a:cubicBezTo>
                <a:cubicBezTo>
                  <a:pt x="180" y="502"/>
                  <a:pt x="214" y="503"/>
                  <a:pt x="248" y="505"/>
                </a:cubicBezTo>
                <a:cubicBezTo>
                  <a:pt x="288" y="532"/>
                  <a:pt x="391" y="531"/>
                  <a:pt x="440" y="535"/>
                </a:cubicBezTo>
                <a:cubicBezTo>
                  <a:pt x="499" y="550"/>
                  <a:pt x="442" y="535"/>
                  <a:pt x="434" y="535"/>
                </a:cubicBezTo>
                <a:cubicBezTo>
                  <a:pt x="420" y="535"/>
                  <a:pt x="406" y="539"/>
                  <a:pt x="392" y="541"/>
                </a:cubicBezTo>
                <a:cubicBezTo>
                  <a:pt x="358" y="552"/>
                  <a:pt x="344" y="555"/>
                  <a:pt x="314" y="535"/>
                </a:cubicBezTo>
                <a:cubicBezTo>
                  <a:pt x="290" y="537"/>
                  <a:pt x="266" y="538"/>
                  <a:pt x="242" y="541"/>
                </a:cubicBezTo>
                <a:cubicBezTo>
                  <a:pt x="236" y="542"/>
                  <a:pt x="230" y="548"/>
                  <a:pt x="224" y="547"/>
                </a:cubicBezTo>
                <a:cubicBezTo>
                  <a:pt x="211" y="546"/>
                  <a:pt x="188" y="535"/>
                  <a:pt x="188" y="535"/>
                </a:cubicBezTo>
                <a:cubicBezTo>
                  <a:pt x="174" y="556"/>
                  <a:pt x="164" y="569"/>
                  <a:pt x="140" y="577"/>
                </a:cubicBezTo>
                <a:cubicBezTo>
                  <a:pt x="120" y="575"/>
                  <a:pt x="99" y="577"/>
                  <a:pt x="80" y="571"/>
                </a:cubicBezTo>
                <a:cubicBezTo>
                  <a:pt x="0" y="546"/>
                  <a:pt x="64" y="547"/>
                  <a:pt x="38" y="547"/>
                </a:cubicBezTo>
                <a:lnTo>
                  <a:pt x="38" y="817"/>
                </a:lnTo>
                <a:cubicBezTo>
                  <a:pt x="75" y="826"/>
                  <a:pt x="86" y="817"/>
                  <a:pt x="98" y="781"/>
                </a:cubicBezTo>
                <a:cubicBezTo>
                  <a:pt x="121" y="789"/>
                  <a:pt x="123" y="811"/>
                  <a:pt x="146" y="817"/>
                </a:cubicBezTo>
                <a:cubicBezTo>
                  <a:pt x="214" y="835"/>
                  <a:pt x="286" y="826"/>
                  <a:pt x="356" y="829"/>
                </a:cubicBezTo>
                <a:cubicBezTo>
                  <a:pt x="399" y="815"/>
                  <a:pt x="393" y="819"/>
                  <a:pt x="434" y="829"/>
                </a:cubicBezTo>
                <a:cubicBezTo>
                  <a:pt x="426" y="831"/>
                  <a:pt x="415" y="829"/>
                  <a:pt x="410" y="835"/>
                </a:cubicBezTo>
                <a:cubicBezTo>
                  <a:pt x="403" y="843"/>
                  <a:pt x="413" y="860"/>
                  <a:pt x="404" y="865"/>
                </a:cubicBezTo>
                <a:cubicBezTo>
                  <a:pt x="396" y="869"/>
                  <a:pt x="362" y="857"/>
                  <a:pt x="350" y="853"/>
                </a:cubicBezTo>
                <a:cubicBezTo>
                  <a:pt x="347" y="853"/>
                  <a:pt x="191" y="872"/>
                  <a:pt x="140" y="859"/>
                </a:cubicBezTo>
                <a:cubicBezTo>
                  <a:pt x="120" y="866"/>
                  <a:pt x="106" y="876"/>
                  <a:pt x="86" y="883"/>
                </a:cubicBezTo>
                <a:cubicBezTo>
                  <a:pt x="82" y="889"/>
                  <a:pt x="81" y="900"/>
                  <a:pt x="74" y="901"/>
                </a:cubicBezTo>
                <a:cubicBezTo>
                  <a:pt x="44" y="907"/>
                  <a:pt x="65" y="865"/>
                  <a:pt x="44" y="865"/>
                </a:cubicBezTo>
                <a:lnTo>
                  <a:pt x="44" y="1129"/>
                </a:lnTo>
                <a:lnTo>
                  <a:pt x="1820" y="1129"/>
                </a:lnTo>
                <a:lnTo>
                  <a:pt x="1820" y="931"/>
                </a:lnTo>
                <a:cubicBezTo>
                  <a:pt x="1735" y="942"/>
                  <a:pt x="1741" y="942"/>
                  <a:pt x="1628" y="937"/>
                </a:cubicBezTo>
                <a:cubicBezTo>
                  <a:pt x="1592" y="913"/>
                  <a:pt x="1609" y="919"/>
                  <a:pt x="1538" y="931"/>
                </a:cubicBezTo>
                <a:cubicBezTo>
                  <a:pt x="1526" y="933"/>
                  <a:pt x="1514" y="939"/>
                  <a:pt x="1502" y="943"/>
                </a:cubicBezTo>
                <a:cubicBezTo>
                  <a:pt x="1496" y="945"/>
                  <a:pt x="1484" y="949"/>
                  <a:pt x="1484" y="949"/>
                </a:cubicBezTo>
                <a:cubicBezTo>
                  <a:pt x="1468" y="947"/>
                  <a:pt x="1451" y="950"/>
                  <a:pt x="1436" y="943"/>
                </a:cubicBezTo>
                <a:cubicBezTo>
                  <a:pt x="1430" y="940"/>
                  <a:pt x="1426" y="930"/>
                  <a:pt x="1430" y="925"/>
                </a:cubicBezTo>
                <a:cubicBezTo>
                  <a:pt x="1438" y="913"/>
                  <a:pt x="1466" y="901"/>
                  <a:pt x="1466" y="901"/>
                </a:cubicBezTo>
                <a:cubicBezTo>
                  <a:pt x="1500" y="849"/>
                  <a:pt x="1559" y="880"/>
                  <a:pt x="1622" y="883"/>
                </a:cubicBezTo>
                <a:cubicBezTo>
                  <a:pt x="1653" y="904"/>
                  <a:pt x="1727" y="905"/>
                  <a:pt x="1772" y="913"/>
                </a:cubicBezTo>
                <a:cubicBezTo>
                  <a:pt x="1788" y="924"/>
                  <a:pt x="1795" y="943"/>
                  <a:pt x="1814" y="943"/>
                </a:cubicBezTo>
                <a:lnTo>
                  <a:pt x="1814" y="709"/>
                </a:lnTo>
                <a:lnTo>
                  <a:pt x="1772" y="703"/>
                </a:lnTo>
                <a:cubicBezTo>
                  <a:pt x="1676" y="704"/>
                  <a:pt x="1203" y="525"/>
                  <a:pt x="1130" y="745"/>
                </a:cubicBezTo>
                <a:cubicBezTo>
                  <a:pt x="1132" y="755"/>
                  <a:pt x="1139" y="765"/>
                  <a:pt x="1136" y="775"/>
                </a:cubicBezTo>
                <a:cubicBezTo>
                  <a:pt x="1134" y="781"/>
                  <a:pt x="1124" y="779"/>
                  <a:pt x="1118" y="781"/>
                </a:cubicBezTo>
                <a:cubicBezTo>
                  <a:pt x="1086" y="789"/>
                  <a:pt x="1054" y="798"/>
                  <a:pt x="1022" y="805"/>
                </a:cubicBezTo>
                <a:cubicBezTo>
                  <a:pt x="1010" y="808"/>
                  <a:pt x="998" y="808"/>
                  <a:pt x="986" y="811"/>
                </a:cubicBezTo>
                <a:cubicBezTo>
                  <a:pt x="974" y="814"/>
                  <a:pt x="950" y="823"/>
                  <a:pt x="950" y="823"/>
                </a:cubicBezTo>
                <a:cubicBezTo>
                  <a:pt x="935" y="897"/>
                  <a:pt x="958" y="886"/>
                  <a:pt x="896" y="877"/>
                </a:cubicBezTo>
                <a:cubicBezTo>
                  <a:pt x="852" y="848"/>
                  <a:pt x="871" y="853"/>
                  <a:pt x="818" y="847"/>
                </a:cubicBezTo>
                <a:cubicBezTo>
                  <a:pt x="776" y="843"/>
                  <a:pt x="692" y="835"/>
                  <a:pt x="692" y="835"/>
                </a:cubicBezTo>
                <a:cubicBezTo>
                  <a:pt x="603" y="813"/>
                  <a:pt x="615" y="822"/>
                  <a:pt x="464" y="817"/>
                </a:cubicBezTo>
                <a:cubicBezTo>
                  <a:pt x="485" y="785"/>
                  <a:pt x="464" y="805"/>
                  <a:pt x="506" y="805"/>
                </a:cubicBezTo>
                <a:cubicBezTo>
                  <a:pt x="520" y="805"/>
                  <a:pt x="534" y="801"/>
                  <a:pt x="548" y="799"/>
                </a:cubicBezTo>
                <a:cubicBezTo>
                  <a:pt x="642" y="804"/>
                  <a:pt x="675" y="811"/>
                  <a:pt x="764" y="805"/>
                </a:cubicBezTo>
                <a:cubicBezTo>
                  <a:pt x="791" y="796"/>
                  <a:pt x="779" y="778"/>
                  <a:pt x="806" y="769"/>
                </a:cubicBezTo>
                <a:cubicBezTo>
                  <a:pt x="818" y="765"/>
                  <a:pt x="830" y="766"/>
                  <a:pt x="842" y="763"/>
                </a:cubicBezTo>
                <a:cubicBezTo>
                  <a:pt x="865" y="757"/>
                  <a:pt x="891" y="736"/>
                  <a:pt x="914" y="733"/>
                </a:cubicBezTo>
                <a:cubicBezTo>
                  <a:pt x="940" y="730"/>
                  <a:pt x="966" y="729"/>
                  <a:pt x="992" y="727"/>
                </a:cubicBezTo>
                <a:cubicBezTo>
                  <a:pt x="1020" y="686"/>
                  <a:pt x="1002" y="696"/>
                  <a:pt x="1034" y="685"/>
                </a:cubicBezTo>
                <a:cubicBezTo>
                  <a:pt x="1042" y="687"/>
                  <a:pt x="1050" y="689"/>
                  <a:pt x="1058" y="691"/>
                </a:cubicBezTo>
                <a:cubicBezTo>
                  <a:pt x="1064" y="693"/>
                  <a:pt x="1071" y="701"/>
                  <a:pt x="1076" y="697"/>
                </a:cubicBezTo>
                <a:cubicBezTo>
                  <a:pt x="1088" y="689"/>
                  <a:pt x="1100" y="661"/>
                  <a:pt x="1100" y="661"/>
                </a:cubicBezTo>
                <a:cubicBezTo>
                  <a:pt x="1089" y="606"/>
                  <a:pt x="1105" y="620"/>
                  <a:pt x="1142" y="595"/>
                </a:cubicBezTo>
                <a:cubicBezTo>
                  <a:pt x="1154" y="644"/>
                  <a:pt x="1148" y="649"/>
                  <a:pt x="1148" y="703"/>
                </a:cubicBezTo>
                <a:lnTo>
                  <a:pt x="1820" y="727"/>
                </a:lnTo>
                <a:cubicBezTo>
                  <a:pt x="1809" y="490"/>
                  <a:pt x="1883" y="442"/>
                  <a:pt x="1718" y="463"/>
                </a:cubicBezTo>
                <a:cubicBezTo>
                  <a:pt x="1705" y="516"/>
                  <a:pt x="1716" y="506"/>
                  <a:pt x="1646" y="499"/>
                </a:cubicBezTo>
                <a:cubicBezTo>
                  <a:pt x="1590" y="480"/>
                  <a:pt x="1541" y="484"/>
                  <a:pt x="1478" y="481"/>
                </a:cubicBezTo>
                <a:cubicBezTo>
                  <a:pt x="1451" y="490"/>
                  <a:pt x="1445" y="479"/>
                  <a:pt x="1430" y="457"/>
                </a:cubicBezTo>
                <a:cubicBezTo>
                  <a:pt x="1406" y="463"/>
                  <a:pt x="1382" y="467"/>
                  <a:pt x="1358" y="475"/>
                </a:cubicBezTo>
                <a:cubicBezTo>
                  <a:pt x="1342" y="464"/>
                  <a:pt x="1304" y="451"/>
                  <a:pt x="1304" y="451"/>
                </a:cubicBezTo>
                <a:cubicBezTo>
                  <a:pt x="1296" y="453"/>
                  <a:pt x="1286" y="452"/>
                  <a:pt x="1280" y="457"/>
                </a:cubicBezTo>
                <a:cubicBezTo>
                  <a:pt x="1269" y="466"/>
                  <a:pt x="1270" y="488"/>
                  <a:pt x="1256" y="493"/>
                </a:cubicBezTo>
                <a:cubicBezTo>
                  <a:pt x="1225" y="503"/>
                  <a:pt x="1244" y="498"/>
                  <a:pt x="1196" y="505"/>
                </a:cubicBezTo>
                <a:cubicBezTo>
                  <a:pt x="1188" y="517"/>
                  <a:pt x="1180" y="529"/>
                  <a:pt x="1172" y="541"/>
                </a:cubicBezTo>
                <a:cubicBezTo>
                  <a:pt x="1163" y="554"/>
                  <a:pt x="1178" y="578"/>
                  <a:pt x="1166" y="589"/>
                </a:cubicBezTo>
                <a:cubicBezTo>
                  <a:pt x="1151" y="603"/>
                  <a:pt x="1106" y="601"/>
                  <a:pt x="1106" y="601"/>
                </a:cubicBezTo>
                <a:cubicBezTo>
                  <a:pt x="1127" y="569"/>
                  <a:pt x="1117" y="534"/>
                  <a:pt x="1130" y="499"/>
                </a:cubicBezTo>
                <a:cubicBezTo>
                  <a:pt x="1133" y="492"/>
                  <a:pt x="1139" y="487"/>
                  <a:pt x="1142" y="481"/>
                </a:cubicBezTo>
                <a:cubicBezTo>
                  <a:pt x="1145" y="475"/>
                  <a:pt x="1146" y="469"/>
                  <a:pt x="1148" y="463"/>
                </a:cubicBezTo>
                <a:cubicBezTo>
                  <a:pt x="1146" y="439"/>
                  <a:pt x="1141" y="415"/>
                  <a:pt x="1142" y="391"/>
                </a:cubicBezTo>
                <a:cubicBezTo>
                  <a:pt x="1143" y="378"/>
                  <a:pt x="1150" y="367"/>
                  <a:pt x="1154" y="355"/>
                </a:cubicBezTo>
                <a:cubicBezTo>
                  <a:pt x="1156" y="349"/>
                  <a:pt x="1160" y="337"/>
                  <a:pt x="1160" y="337"/>
                </a:cubicBezTo>
                <a:cubicBezTo>
                  <a:pt x="1184" y="345"/>
                  <a:pt x="1188" y="355"/>
                  <a:pt x="1196" y="379"/>
                </a:cubicBezTo>
                <a:cubicBezTo>
                  <a:pt x="1206" y="377"/>
                  <a:pt x="1221" y="382"/>
                  <a:pt x="1226" y="373"/>
                </a:cubicBezTo>
                <a:cubicBezTo>
                  <a:pt x="1241" y="348"/>
                  <a:pt x="1227" y="318"/>
                  <a:pt x="1250" y="283"/>
                </a:cubicBezTo>
                <a:cubicBezTo>
                  <a:pt x="1279" y="302"/>
                  <a:pt x="1266" y="288"/>
                  <a:pt x="1280" y="331"/>
                </a:cubicBezTo>
                <a:cubicBezTo>
                  <a:pt x="1290" y="362"/>
                  <a:pt x="1313" y="392"/>
                  <a:pt x="1328" y="421"/>
                </a:cubicBezTo>
                <a:cubicBezTo>
                  <a:pt x="1331" y="427"/>
                  <a:pt x="1330" y="435"/>
                  <a:pt x="1334" y="439"/>
                </a:cubicBezTo>
                <a:cubicBezTo>
                  <a:pt x="1350" y="455"/>
                  <a:pt x="1378" y="448"/>
                  <a:pt x="1400" y="451"/>
                </a:cubicBezTo>
                <a:cubicBezTo>
                  <a:pt x="1414" y="456"/>
                  <a:pt x="1422" y="470"/>
                  <a:pt x="1436" y="475"/>
                </a:cubicBezTo>
                <a:cubicBezTo>
                  <a:pt x="1453" y="481"/>
                  <a:pt x="1472" y="479"/>
                  <a:pt x="1490" y="481"/>
                </a:cubicBezTo>
                <a:cubicBezTo>
                  <a:pt x="1538" y="473"/>
                  <a:pt x="1579" y="488"/>
                  <a:pt x="1628" y="493"/>
                </a:cubicBezTo>
                <a:cubicBezTo>
                  <a:pt x="1636" y="491"/>
                  <a:pt x="1647" y="493"/>
                  <a:pt x="1652" y="487"/>
                </a:cubicBezTo>
                <a:cubicBezTo>
                  <a:pt x="1697" y="435"/>
                  <a:pt x="1637" y="460"/>
                  <a:pt x="1682" y="445"/>
                </a:cubicBezTo>
                <a:cubicBezTo>
                  <a:pt x="1723" y="459"/>
                  <a:pt x="1771" y="463"/>
                  <a:pt x="1814" y="463"/>
                </a:cubicBezTo>
                <a:lnTo>
                  <a:pt x="1814" y="115"/>
                </a:lnTo>
                <a:cubicBezTo>
                  <a:pt x="1771" y="121"/>
                  <a:pt x="1754" y="133"/>
                  <a:pt x="1718" y="109"/>
                </a:cubicBezTo>
                <a:cubicBezTo>
                  <a:pt x="1714" y="103"/>
                  <a:pt x="1712" y="95"/>
                  <a:pt x="1706" y="91"/>
                </a:cubicBezTo>
                <a:cubicBezTo>
                  <a:pt x="1695" y="84"/>
                  <a:pt x="1670" y="79"/>
                  <a:pt x="1670" y="79"/>
                </a:cubicBezTo>
                <a:cubicBezTo>
                  <a:pt x="1620" y="81"/>
                  <a:pt x="1570" y="80"/>
                  <a:pt x="1520" y="85"/>
                </a:cubicBezTo>
                <a:cubicBezTo>
                  <a:pt x="1514" y="86"/>
                  <a:pt x="1538" y="85"/>
                  <a:pt x="1538" y="91"/>
                </a:cubicBezTo>
                <a:cubicBezTo>
                  <a:pt x="1538" y="97"/>
                  <a:pt x="1526" y="95"/>
                  <a:pt x="1520" y="97"/>
                </a:cubicBezTo>
                <a:cubicBezTo>
                  <a:pt x="1497" y="132"/>
                  <a:pt x="1509" y="100"/>
                  <a:pt x="1526" y="127"/>
                </a:cubicBezTo>
                <a:cubicBezTo>
                  <a:pt x="1533" y="138"/>
                  <a:pt x="1538" y="163"/>
                  <a:pt x="1538" y="163"/>
                </a:cubicBezTo>
                <a:cubicBezTo>
                  <a:pt x="1510" y="172"/>
                  <a:pt x="1519" y="172"/>
                  <a:pt x="1478" y="163"/>
                </a:cubicBezTo>
                <a:cubicBezTo>
                  <a:pt x="1466" y="160"/>
                  <a:pt x="1442" y="151"/>
                  <a:pt x="1442" y="151"/>
                </a:cubicBezTo>
                <a:cubicBezTo>
                  <a:pt x="1456" y="109"/>
                  <a:pt x="1442" y="119"/>
                  <a:pt x="1472" y="109"/>
                </a:cubicBezTo>
                <a:cubicBezTo>
                  <a:pt x="1453" y="52"/>
                  <a:pt x="1397" y="82"/>
                  <a:pt x="1340" y="85"/>
                </a:cubicBezTo>
                <a:cubicBezTo>
                  <a:pt x="1329" y="117"/>
                  <a:pt x="1321" y="95"/>
                  <a:pt x="1310" y="127"/>
                </a:cubicBezTo>
                <a:cubicBezTo>
                  <a:pt x="1339" y="170"/>
                  <a:pt x="1348" y="166"/>
                  <a:pt x="1310" y="157"/>
                </a:cubicBezTo>
                <a:cubicBezTo>
                  <a:pt x="1295" y="180"/>
                  <a:pt x="1277" y="188"/>
                  <a:pt x="1310" y="199"/>
                </a:cubicBezTo>
                <a:cubicBezTo>
                  <a:pt x="1324" y="242"/>
                  <a:pt x="1303" y="238"/>
                  <a:pt x="1268" y="247"/>
                </a:cubicBezTo>
                <a:cubicBezTo>
                  <a:pt x="1266" y="263"/>
                  <a:pt x="1271" y="282"/>
                  <a:pt x="1262" y="295"/>
                </a:cubicBezTo>
                <a:cubicBezTo>
                  <a:pt x="1251" y="312"/>
                  <a:pt x="1242" y="277"/>
                  <a:pt x="1238" y="265"/>
                </a:cubicBezTo>
                <a:cubicBezTo>
                  <a:pt x="1247" y="238"/>
                  <a:pt x="1236" y="232"/>
                  <a:pt x="1214" y="217"/>
                </a:cubicBezTo>
                <a:cubicBezTo>
                  <a:pt x="1210" y="211"/>
                  <a:pt x="1200" y="206"/>
                  <a:pt x="1202" y="199"/>
                </a:cubicBezTo>
                <a:cubicBezTo>
                  <a:pt x="1205" y="185"/>
                  <a:pt x="1226" y="163"/>
                  <a:pt x="1226" y="163"/>
                </a:cubicBezTo>
                <a:cubicBezTo>
                  <a:pt x="1209" y="113"/>
                  <a:pt x="1188" y="115"/>
                  <a:pt x="1136" y="109"/>
                </a:cubicBezTo>
                <a:cubicBezTo>
                  <a:pt x="1143" y="89"/>
                  <a:pt x="1153" y="75"/>
                  <a:pt x="1160" y="55"/>
                </a:cubicBezTo>
                <a:cubicBezTo>
                  <a:pt x="1104" y="18"/>
                  <a:pt x="1079" y="39"/>
                  <a:pt x="992" y="43"/>
                </a:cubicBezTo>
                <a:cubicBezTo>
                  <a:pt x="956" y="41"/>
                  <a:pt x="920" y="37"/>
                  <a:pt x="884" y="37"/>
                </a:cubicBezTo>
                <a:cubicBezTo>
                  <a:pt x="868" y="37"/>
                  <a:pt x="844" y="29"/>
                  <a:pt x="836" y="43"/>
                </a:cubicBezTo>
                <a:cubicBezTo>
                  <a:pt x="829" y="56"/>
                  <a:pt x="860" y="79"/>
                  <a:pt x="860" y="79"/>
                </a:cubicBezTo>
                <a:cubicBezTo>
                  <a:pt x="788" y="115"/>
                  <a:pt x="875" y="79"/>
                  <a:pt x="818" y="85"/>
                </a:cubicBezTo>
                <a:cubicBezTo>
                  <a:pt x="805" y="86"/>
                  <a:pt x="782" y="97"/>
                  <a:pt x="782" y="97"/>
                </a:cubicBezTo>
                <a:cubicBezTo>
                  <a:pt x="789" y="118"/>
                  <a:pt x="785" y="141"/>
                  <a:pt x="806" y="151"/>
                </a:cubicBezTo>
                <a:lnTo>
                  <a:pt x="806" y="379"/>
                </a:lnTo>
                <a:cubicBezTo>
                  <a:pt x="878" y="403"/>
                  <a:pt x="774" y="363"/>
                  <a:pt x="830" y="403"/>
                </a:cubicBezTo>
                <a:cubicBezTo>
                  <a:pt x="853" y="420"/>
                  <a:pt x="921" y="420"/>
                  <a:pt x="938" y="421"/>
                </a:cubicBezTo>
                <a:cubicBezTo>
                  <a:pt x="974" y="433"/>
                  <a:pt x="956" y="443"/>
                  <a:pt x="932" y="451"/>
                </a:cubicBezTo>
                <a:cubicBezTo>
                  <a:pt x="928" y="463"/>
                  <a:pt x="924" y="475"/>
                  <a:pt x="920" y="487"/>
                </a:cubicBezTo>
                <a:cubicBezTo>
                  <a:pt x="917" y="495"/>
                  <a:pt x="922" y="508"/>
                  <a:pt x="914" y="511"/>
                </a:cubicBezTo>
                <a:cubicBezTo>
                  <a:pt x="874" y="524"/>
                  <a:pt x="830" y="517"/>
                  <a:pt x="788" y="523"/>
                </a:cubicBezTo>
                <a:cubicBezTo>
                  <a:pt x="717" y="571"/>
                  <a:pt x="785" y="538"/>
                  <a:pt x="722" y="517"/>
                </a:cubicBezTo>
                <a:cubicBezTo>
                  <a:pt x="710" y="513"/>
                  <a:pt x="698" y="513"/>
                  <a:pt x="686" y="511"/>
                </a:cubicBezTo>
                <a:cubicBezTo>
                  <a:pt x="678" y="456"/>
                  <a:pt x="681" y="476"/>
                  <a:pt x="644" y="451"/>
                </a:cubicBezTo>
                <a:cubicBezTo>
                  <a:pt x="630" y="409"/>
                  <a:pt x="685" y="418"/>
                  <a:pt x="716" y="415"/>
                </a:cubicBezTo>
                <a:cubicBezTo>
                  <a:pt x="747" y="405"/>
                  <a:pt x="744" y="378"/>
                  <a:pt x="770" y="361"/>
                </a:cubicBezTo>
                <a:cubicBezTo>
                  <a:pt x="779" y="334"/>
                  <a:pt x="770" y="343"/>
                  <a:pt x="806" y="343"/>
                </a:cubicBezTo>
                <a:cubicBezTo>
                  <a:pt x="785" y="0"/>
                  <a:pt x="852" y="219"/>
                  <a:pt x="722" y="133"/>
                </a:cubicBezTo>
                <a:cubicBezTo>
                  <a:pt x="724" y="127"/>
                  <a:pt x="731" y="120"/>
                  <a:pt x="728" y="115"/>
                </a:cubicBezTo>
                <a:cubicBezTo>
                  <a:pt x="713" y="90"/>
                  <a:pt x="684" y="116"/>
                  <a:pt x="722" y="91"/>
                </a:cubicBezTo>
                <a:cubicBezTo>
                  <a:pt x="678" y="62"/>
                  <a:pt x="628" y="80"/>
                  <a:pt x="578" y="85"/>
                </a:cubicBezTo>
                <a:cubicBezTo>
                  <a:pt x="535" y="99"/>
                  <a:pt x="489" y="93"/>
                  <a:pt x="446" y="79"/>
                </a:cubicBezTo>
                <a:cubicBezTo>
                  <a:pt x="416" y="85"/>
                  <a:pt x="397" y="83"/>
                  <a:pt x="380" y="109"/>
                </a:cubicBezTo>
                <a:cubicBezTo>
                  <a:pt x="393" y="148"/>
                  <a:pt x="375" y="110"/>
                  <a:pt x="404" y="133"/>
                </a:cubicBezTo>
                <a:cubicBezTo>
                  <a:pt x="443" y="164"/>
                  <a:pt x="389" y="142"/>
                  <a:pt x="434" y="157"/>
                </a:cubicBezTo>
                <a:cubicBezTo>
                  <a:pt x="428" y="161"/>
                  <a:pt x="420" y="163"/>
                  <a:pt x="416" y="169"/>
                </a:cubicBezTo>
                <a:cubicBezTo>
                  <a:pt x="409" y="180"/>
                  <a:pt x="404" y="205"/>
                  <a:pt x="404" y="205"/>
                </a:cubicBezTo>
                <a:cubicBezTo>
                  <a:pt x="430" y="244"/>
                  <a:pt x="390" y="220"/>
                  <a:pt x="416" y="259"/>
                </a:cubicBezTo>
                <a:cubicBezTo>
                  <a:pt x="410" y="261"/>
                  <a:pt x="394" y="261"/>
                  <a:pt x="398" y="265"/>
                </a:cubicBezTo>
                <a:cubicBezTo>
                  <a:pt x="402" y="269"/>
                  <a:pt x="465" y="292"/>
                  <a:pt x="476" y="295"/>
                </a:cubicBezTo>
                <a:cubicBezTo>
                  <a:pt x="495" y="352"/>
                  <a:pt x="479" y="319"/>
                  <a:pt x="524" y="349"/>
                </a:cubicBezTo>
                <a:cubicBezTo>
                  <a:pt x="536" y="384"/>
                  <a:pt x="554" y="380"/>
                  <a:pt x="590" y="385"/>
                </a:cubicBezTo>
                <a:cubicBezTo>
                  <a:pt x="603" y="425"/>
                  <a:pt x="613" y="389"/>
                  <a:pt x="638" y="427"/>
                </a:cubicBezTo>
                <a:cubicBezTo>
                  <a:pt x="632" y="431"/>
                  <a:pt x="627" y="439"/>
                  <a:pt x="620" y="439"/>
                </a:cubicBezTo>
                <a:cubicBezTo>
                  <a:pt x="602" y="439"/>
                  <a:pt x="567" y="421"/>
                  <a:pt x="548" y="415"/>
                </a:cubicBezTo>
                <a:cubicBezTo>
                  <a:pt x="525" y="407"/>
                  <a:pt x="500" y="411"/>
                  <a:pt x="476" y="409"/>
                </a:cubicBezTo>
                <a:cubicBezTo>
                  <a:pt x="372" y="374"/>
                  <a:pt x="445" y="386"/>
                  <a:pt x="242" y="379"/>
                </a:cubicBezTo>
                <a:cubicBezTo>
                  <a:pt x="244" y="373"/>
                  <a:pt x="243" y="365"/>
                  <a:pt x="248" y="361"/>
                </a:cubicBezTo>
                <a:cubicBezTo>
                  <a:pt x="262" y="350"/>
                  <a:pt x="319" y="343"/>
                  <a:pt x="338" y="337"/>
                </a:cubicBezTo>
                <a:cubicBezTo>
                  <a:pt x="330" y="304"/>
                  <a:pt x="335" y="297"/>
                  <a:pt x="368" y="289"/>
                </a:cubicBezTo>
                <a:cubicBezTo>
                  <a:pt x="361" y="248"/>
                  <a:pt x="383" y="195"/>
                  <a:pt x="344" y="169"/>
                </a:cubicBezTo>
                <a:cubicBezTo>
                  <a:pt x="334" y="79"/>
                  <a:pt x="323" y="109"/>
                  <a:pt x="218" y="115"/>
                </a:cubicBezTo>
                <a:lnTo>
                  <a:pt x="200" y="109"/>
                </a:lnTo>
                <a:cubicBezTo>
                  <a:pt x="211" y="76"/>
                  <a:pt x="183" y="41"/>
                  <a:pt x="152" y="31"/>
                </a:cubicBezTo>
                <a:cubicBezTo>
                  <a:pt x="112" y="44"/>
                  <a:pt x="122" y="44"/>
                  <a:pt x="50" y="31"/>
                </a:cubicBezTo>
                <a:cubicBezTo>
                  <a:pt x="43" y="30"/>
                  <a:pt x="39" y="19"/>
                  <a:pt x="32" y="19"/>
                </a:cubicBezTo>
                <a:cubicBezTo>
                  <a:pt x="28" y="19"/>
                  <a:pt x="32" y="27"/>
                  <a:pt x="32" y="31"/>
                </a:cubicBezTo>
                <a:close/>
              </a:path>
            </a:pathLst>
          </a:custGeom>
          <a:pattFill prst="horzBrick">
            <a:fgClr>
              <a:schemeClr val="bg2"/>
            </a:fgClr>
            <a:bgClr>
              <a:srgbClr val="B2B2B2"/>
            </a:bgClr>
          </a:pattFill>
          <a:ln w="12700" cap="flat" cmpd="sng">
            <a:noFill/>
            <a:prstDash val="solid"/>
            <a:round/>
            <a:headEnd/>
            <a:tailEnd/>
          </a:ln>
          <a:effectLst/>
        </p:spPr>
        <p:txBody>
          <a:bodyPr/>
          <a:lstStyle/>
          <a:p>
            <a:endParaRPr lang="en-US"/>
          </a:p>
        </p:txBody>
      </p:sp>
      <p:sp>
        <p:nvSpPr>
          <p:cNvPr id="268323" name="Freeform 35" descr="Horizontal brick"/>
          <p:cNvSpPr>
            <a:spLocks/>
          </p:cNvSpPr>
          <p:nvPr/>
        </p:nvSpPr>
        <p:spPr bwMode="auto">
          <a:xfrm>
            <a:off x="3243263" y="4975226"/>
            <a:ext cx="2854325" cy="1879600"/>
          </a:xfrm>
          <a:custGeom>
            <a:avLst/>
            <a:gdLst/>
            <a:ahLst/>
            <a:cxnLst>
              <a:cxn ang="0">
                <a:pos x="45" y="556"/>
              </a:cxn>
              <a:cxn ang="0">
                <a:pos x="285" y="592"/>
              </a:cxn>
              <a:cxn ang="0">
                <a:pos x="537" y="652"/>
              </a:cxn>
              <a:cxn ang="0">
                <a:pos x="789" y="676"/>
              </a:cxn>
              <a:cxn ang="0">
                <a:pos x="561" y="676"/>
              </a:cxn>
              <a:cxn ang="0">
                <a:pos x="249" y="652"/>
              </a:cxn>
              <a:cxn ang="0">
                <a:pos x="63" y="616"/>
              </a:cxn>
              <a:cxn ang="0">
                <a:pos x="249" y="808"/>
              </a:cxn>
              <a:cxn ang="0">
                <a:pos x="423" y="712"/>
              </a:cxn>
              <a:cxn ang="0">
                <a:pos x="297" y="808"/>
              </a:cxn>
              <a:cxn ang="0">
                <a:pos x="33" y="1018"/>
              </a:cxn>
              <a:cxn ang="0">
                <a:pos x="1203" y="778"/>
              </a:cxn>
              <a:cxn ang="0">
                <a:pos x="1035" y="784"/>
              </a:cxn>
              <a:cxn ang="0">
                <a:pos x="1017" y="748"/>
              </a:cxn>
              <a:cxn ang="0">
                <a:pos x="1095" y="766"/>
              </a:cxn>
              <a:cxn ang="0">
                <a:pos x="1125" y="616"/>
              </a:cxn>
              <a:cxn ang="0">
                <a:pos x="831" y="634"/>
              </a:cxn>
              <a:cxn ang="0">
                <a:pos x="765" y="616"/>
              </a:cxn>
              <a:cxn ang="0">
                <a:pos x="771" y="508"/>
              </a:cxn>
              <a:cxn ang="0">
                <a:pos x="843" y="568"/>
              </a:cxn>
              <a:cxn ang="0">
                <a:pos x="1095" y="616"/>
              </a:cxn>
              <a:cxn ang="0">
                <a:pos x="1185" y="640"/>
              </a:cxn>
              <a:cxn ang="0">
                <a:pos x="1335" y="808"/>
              </a:cxn>
              <a:cxn ang="0">
                <a:pos x="1653" y="994"/>
              </a:cxn>
              <a:cxn ang="0">
                <a:pos x="1545" y="544"/>
              </a:cxn>
              <a:cxn ang="0">
                <a:pos x="1281" y="490"/>
              </a:cxn>
              <a:cxn ang="0">
                <a:pos x="1557" y="484"/>
              </a:cxn>
              <a:cxn ang="0">
                <a:pos x="1611" y="52"/>
              </a:cxn>
              <a:cxn ang="0">
                <a:pos x="1395" y="178"/>
              </a:cxn>
              <a:cxn ang="0">
                <a:pos x="1275" y="148"/>
              </a:cxn>
              <a:cxn ang="0">
                <a:pos x="1167" y="4"/>
              </a:cxn>
              <a:cxn ang="0">
                <a:pos x="1047" y="124"/>
              </a:cxn>
              <a:cxn ang="0">
                <a:pos x="987" y="148"/>
              </a:cxn>
              <a:cxn ang="0">
                <a:pos x="1053" y="226"/>
              </a:cxn>
              <a:cxn ang="0">
                <a:pos x="819" y="280"/>
              </a:cxn>
              <a:cxn ang="0">
                <a:pos x="669" y="322"/>
              </a:cxn>
              <a:cxn ang="0">
                <a:pos x="843" y="250"/>
              </a:cxn>
              <a:cxn ang="0">
                <a:pos x="987" y="274"/>
              </a:cxn>
              <a:cxn ang="0">
                <a:pos x="939" y="112"/>
              </a:cxn>
              <a:cxn ang="0">
                <a:pos x="807" y="28"/>
              </a:cxn>
              <a:cxn ang="0">
                <a:pos x="585" y="70"/>
              </a:cxn>
              <a:cxn ang="0">
                <a:pos x="465" y="190"/>
              </a:cxn>
              <a:cxn ang="0">
                <a:pos x="357" y="196"/>
              </a:cxn>
              <a:cxn ang="0">
                <a:pos x="411" y="136"/>
              </a:cxn>
              <a:cxn ang="0">
                <a:pos x="537" y="106"/>
              </a:cxn>
              <a:cxn ang="0">
                <a:pos x="273" y="58"/>
              </a:cxn>
              <a:cxn ang="0">
                <a:pos x="291" y="334"/>
              </a:cxn>
              <a:cxn ang="0">
                <a:pos x="453" y="316"/>
              </a:cxn>
              <a:cxn ang="0">
                <a:pos x="525" y="358"/>
              </a:cxn>
              <a:cxn ang="0">
                <a:pos x="399" y="400"/>
              </a:cxn>
              <a:cxn ang="0">
                <a:pos x="81" y="352"/>
              </a:cxn>
              <a:cxn ang="0">
                <a:pos x="207" y="172"/>
              </a:cxn>
              <a:cxn ang="0">
                <a:pos x="69" y="46"/>
              </a:cxn>
            </a:cxnLst>
            <a:rect l="0" t="0" r="r" b="b"/>
            <a:pathLst>
              <a:path w="1798" h="1256">
                <a:moveTo>
                  <a:pt x="33" y="28"/>
                </a:moveTo>
                <a:lnTo>
                  <a:pt x="27" y="124"/>
                </a:lnTo>
                <a:lnTo>
                  <a:pt x="33" y="538"/>
                </a:lnTo>
                <a:cubicBezTo>
                  <a:pt x="37" y="544"/>
                  <a:pt x="43" y="549"/>
                  <a:pt x="45" y="556"/>
                </a:cubicBezTo>
                <a:cubicBezTo>
                  <a:pt x="49" y="570"/>
                  <a:pt x="42" y="587"/>
                  <a:pt x="51" y="598"/>
                </a:cubicBezTo>
                <a:cubicBezTo>
                  <a:pt x="59" y="607"/>
                  <a:pt x="75" y="602"/>
                  <a:pt x="87" y="604"/>
                </a:cubicBezTo>
                <a:cubicBezTo>
                  <a:pt x="129" y="594"/>
                  <a:pt x="99" y="586"/>
                  <a:pt x="135" y="574"/>
                </a:cubicBezTo>
                <a:cubicBezTo>
                  <a:pt x="208" y="578"/>
                  <a:pt x="227" y="580"/>
                  <a:pt x="285" y="592"/>
                </a:cubicBezTo>
                <a:cubicBezTo>
                  <a:pt x="287" y="598"/>
                  <a:pt x="296" y="606"/>
                  <a:pt x="291" y="610"/>
                </a:cubicBezTo>
                <a:cubicBezTo>
                  <a:pt x="268" y="625"/>
                  <a:pt x="224" y="608"/>
                  <a:pt x="267" y="622"/>
                </a:cubicBezTo>
                <a:cubicBezTo>
                  <a:pt x="275" y="647"/>
                  <a:pt x="283" y="655"/>
                  <a:pt x="309" y="646"/>
                </a:cubicBezTo>
                <a:cubicBezTo>
                  <a:pt x="389" y="659"/>
                  <a:pt x="455" y="656"/>
                  <a:pt x="537" y="652"/>
                </a:cubicBezTo>
                <a:cubicBezTo>
                  <a:pt x="557" y="645"/>
                  <a:pt x="571" y="635"/>
                  <a:pt x="591" y="628"/>
                </a:cubicBezTo>
                <a:cubicBezTo>
                  <a:pt x="697" y="641"/>
                  <a:pt x="626" y="645"/>
                  <a:pt x="789" y="652"/>
                </a:cubicBezTo>
                <a:cubicBezTo>
                  <a:pt x="795" y="658"/>
                  <a:pt x="807" y="662"/>
                  <a:pt x="807" y="670"/>
                </a:cubicBezTo>
                <a:cubicBezTo>
                  <a:pt x="807" y="676"/>
                  <a:pt x="795" y="676"/>
                  <a:pt x="789" y="676"/>
                </a:cubicBezTo>
                <a:cubicBezTo>
                  <a:pt x="759" y="676"/>
                  <a:pt x="729" y="672"/>
                  <a:pt x="699" y="670"/>
                </a:cubicBezTo>
                <a:cubicBezTo>
                  <a:pt x="667" y="649"/>
                  <a:pt x="634" y="655"/>
                  <a:pt x="603" y="676"/>
                </a:cubicBezTo>
                <a:cubicBezTo>
                  <a:pt x="601" y="668"/>
                  <a:pt x="605" y="652"/>
                  <a:pt x="597" y="652"/>
                </a:cubicBezTo>
                <a:cubicBezTo>
                  <a:pt x="583" y="652"/>
                  <a:pt x="573" y="668"/>
                  <a:pt x="561" y="676"/>
                </a:cubicBezTo>
                <a:cubicBezTo>
                  <a:pt x="538" y="691"/>
                  <a:pt x="486" y="692"/>
                  <a:pt x="465" y="694"/>
                </a:cubicBezTo>
                <a:cubicBezTo>
                  <a:pt x="415" y="711"/>
                  <a:pt x="359" y="705"/>
                  <a:pt x="309" y="688"/>
                </a:cubicBezTo>
                <a:cubicBezTo>
                  <a:pt x="299" y="658"/>
                  <a:pt x="309" y="672"/>
                  <a:pt x="267" y="658"/>
                </a:cubicBezTo>
                <a:cubicBezTo>
                  <a:pt x="261" y="656"/>
                  <a:pt x="249" y="652"/>
                  <a:pt x="249" y="652"/>
                </a:cubicBezTo>
                <a:cubicBezTo>
                  <a:pt x="218" y="621"/>
                  <a:pt x="218" y="621"/>
                  <a:pt x="171" y="628"/>
                </a:cubicBezTo>
                <a:cubicBezTo>
                  <a:pt x="145" y="645"/>
                  <a:pt x="156" y="644"/>
                  <a:pt x="117" y="634"/>
                </a:cubicBezTo>
                <a:cubicBezTo>
                  <a:pt x="105" y="631"/>
                  <a:pt x="93" y="626"/>
                  <a:pt x="81" y="622"/>
                </a:cubicBezTo>
                <a:cubicBezTo>
                  <a:pt x="75" y="620"/>
                  <a:pt x="63" y="616"/>
                  <a:pt x="63" y="616"/>
                </a:cubicBezTo>
                <a:cubicBezTo>
                  <a:pt x="5" y="630"/>
                  <a:pt x="15" y="612"/>
                  <a:pt x="15" y="658"/>
                </a:cubicBezTo>
                <a:cubicBezTo>
                  <a:pt x="20" y="721"/>
                  <a:pt x="0" y="826"/>
                  <a:pt x="57" y="826"/>
                </a:cubicBezTo>
                <a:cubicBezTo>
                  <a:pt x="104" y="795"/>
                  <a:pt x="158" y="835"/>
                  <a:pt x="207" y="802"/>
                </a:cubicBezTo>
                <a:cubicBezTo>
                  <a:pt x="218" y="810"/>
                  <a:pt x="234" y="826"/>
                  <a:pt x="249" y="808"/>
                </a:cubicBezTo>
                <a:cubicBezTo>
                  <a:pt x="257" y="798"/>
                  <a:pt x="261" y="772"/>
                  <a:pt x="261" y="772"/>
                </a:cubicBezTo>
                <a:cubicBezTo>
                  <a:pt x="290" y="782"/>
                  <a:pt x="317" y="775"/>
                  <a:pt x="345" y="766"/>
                </a:cubicBezTo>
                <a:cubicBezTo>
                  <a:pt x="352" y="739"/>
                  <a:pt x="361" y="735"/>
                  <a:pt x="387" y="724"/>
                </a:cubicBezTo>
                <a:cubicBezTo>
                  <a:pt x="399" y="719"/>
                  <a:pt x="423" y="712"/>
                  <a:pt x="423" y="712"/>
                </a:cubicBezTo>
                <a:cubicBezTo>
                  <a:pt x="419" y="718"/>
                  <a:pt x="417" y="726"/>
                  <a:pt x="411" y="730"/>
                </a:cubicBezTo>
                <a:cubicBezTo>
                  <a:pt x="400" y="737"/>
                  <a:pt x="375" y="742"/>
                  <a:pt x="375" y="742"/>
                </a:cubicBezTo>
                <a:cubicBezTo>
                  <a:pt x="352" y="811"/>
                  <a:pt x="378" y="713"/>
                  <a:pt x="387" y="766"/>
                </a:cubicBezTo>
                <a:cubicBezTo>
                  <a:pt x="395" y="814"/>
                  <a:pt x="315" y="806"/>
                  <a:pt x="297" y="808"/>
                </a:cubicBezTo>
                <a:cubicBezTo>
                  <a:pt x="261" y="861"/>
                  <a:pt x="305" y="846"/>
                  <a:pt x="195" y="838"/>
                </a:cubicBezTo>
                <a:cubicBezTo>
                  <a:pt x="138" y="819"/>
                  <a:pt x="173" y="819"/>
                  <a:pt x="81" y="826"/>
                </a:cubicBezTo>
                <a:cubicBezTo>
                  <a:pt x="69" y="830"/>
                  <a:pt x="45" y="838"/>
                  <a:pt x="45" y="838"/>
                </a:cubicBezTo>
                <a:lnTo>
                  <a:pt x="33" y="1018"/>
                </a:lnTo>
                <a:cubicBezTo>
                  <a:pt x="483" y="1014"/>
                  <a:pt x="1749" y="1256"/>
                  <a:pt x="1383" y="994"/>
                </a:cubicBezTo>
                <a:cubicBezTo>
                  <a:pt x="1375" y="988"/>
                  <a:pt x="1366" y="983"/>
                  <a:pt x="1359" y="976"/>
                </a:cubicBezTo>
                <a:cubicBezTo>
                  <a:pt x="1354" y="971"/>
                  <a:pt x="1351" y="964"/>
                  <a:pt x="1347" y="958"/>
                </a:cubicBezTo>
                <a:cubicBezTo>
                  <a:pt x="1339" y="767"/>
                  <a:pt x="1371" y="788"/>
                  <a:pt x="1203" y="778"/>
                </a:cubicBezTo>
                <a:cubicBezTo>
                  <a:pt x="1201" y="772"/>
                  <a:pt x="1203" y="761"/>
                  <a:pt x="1197" y="760"/>
                </a:cubicBezTo>
                <a:cubicBezTo>
                  <a:pt x="1181" y="757"/>
                  <a:pt x="1165" y="763"/>
                  <a:pt x="1149" y="766"/>
                </a:cubicBezTo>
                <a:cubicBezTo>
                  <a:pt x="1137" y="769"/>
                  <a:pt x="1126" y="777"/>
                  <a:pt x="1113" y="778"/>
                </a:cubicBezTo>
                <a:cubicBezTo>
                  <a:pt x="1087" y="780"/>
                  <a:pt x="1061" y="782"/>
                  <a:pt x="1035" y="784"/>
                </a:cubicBezTo>
                <a:cubicBezTo>
                  <a:pt x="1005" y="782"/>
                  <a:pt x="975" y="781"/>
                  <a:pt x="945" y="778"/>
                </a:cubicBezTo>
                <a:cubicBezTo>
                  <a:pt x="935" y="777"/>
                  <a:pt x="913" y="782"/>
                  <a:pt x="915" y="772"/>
                </a:cubicBezTo>
                <a:cubicBezTo>
                  <a:pt x="918" y="758"/>
                  <a:pt x="951" y="748"/>
                  <a:pt x="951" y="748"/>
                </a:cubicBezTo>
                <a:cubicBezTo>
                  <a:pt x="976" y="754"/>
                  <a:pt x="989" y="761"/>
                  <a:pt x="1017" y="748"/>
                </a:cubicBezTo>
                <a:cubicBezTo>
                  <a:pt x="1024" y="745"/>
                  <a:pt x="1023" y="735"/>
                  <a:pt x="1029" y="730"/>
                </a:cubicBezTo>
                <a:cubicBezTo>
                  <a:pt x="1034" y="726"/>
                  <a:pt x="1041" y="726"/>
                  <a:pt x="1047" y="724"/>
                </a:cubicBezTo>
                <a:cubicBezTo>
                  <a:pt x="1061" y="726"/>
                  <a:pt x="1078" y="721"/>
                  <a:pt x="1089" y="730"/>
                </a:cubicBezTo>
                <a:cubicBezTo>
                  <a:pt x="1098" y="738"/>
                  <a:pt x="1090" y="755"/>
                  <a:pt x="1095" y="766"/>
                </a:cubicBezTo>
                <a:cubicBezTo>
                  <a:pt x="1098" y="772"/>
                  <a:pt x="1107" y="774"/>
                  <a:pt x="1113" y="778"/>
                </a:cubicBezTo>
                <a:cubicBezTo>
                  <a:pt x="1176" y="762"/>
                  <a:pt x="1115" y="710"/>
                  <a:pt x="1167" y="676"/>
                </a:cubicBezTo>
                <a:cubicBezTo>
                  <a:pt x="1173" y="658"/>
                  <a:pt x="1179" y="656"/>
                  <a:pt x="1161" y="640"/>
                </a:cubicBezTo>
                <a:cubicBezTo>
                  <a:pt x="1150" y="631"/>
                  <a:pt x="1125" y="616"/>
                  <a:pt x="1125" y="616"/>
                </a:cubicBezTo>
                <a:cubicBezTo>
                  <a:pt x="1036" y="646"/>
                  <a:pt x="1102" y="628"/>
                  <a:pt x="921" y="634"/>
                </a:cubicBezTo>
                <a:cubicBezTo>
                  <a:pt x="894" y="625"/>
                  <a:pt x="884" y="602"/>
                  <a:pt x="855" y="592"/>
                </a:cubicBezTo>
                <a:cubicBezTo>
                  <a:pt x="839" y="594"/>
                  <a:pt x="815" y="584"/>
                  <a:pt x="807" y="598"/>
                </a:cubicBezTo>
                <a:cubicBezTo>
                  <a:pt x="800" y="611"/>
                  <a:pt x="831" y="634"/>
                  <a:pt x="831" y="634"/>
                </a:cubicBezTo>
                <a:cubicBezTo>
                  <a:pt x="817" y="636"/>
                  <a:pt x="802" y="634"/>
                  <a:pt x="789" y="640"/>
                </a:cubicBezTo>
                <a:cubicBezTo>
                  <a:pt x="758" y="654"/>
                  <a:pt x="798" y="672"/>
                  <a:pt x="759" y="646"/>
                </a:cubicBezTo>
                <a:cubicBezTo>
                  <a:pt x="755" y="638"/>
                  <a:pt x="745" y="631"/>
                  <a:pt x="747" y="622"/>
                </a:cubicBezTo>
                <a:cubicBezTo>
                  <a:pt x="748" y="616"/>
                  <a:pt x="763" y="622"/>
                  <a:pt x="765" y="616"/>
                </a:cubicBezTo>
                <a:cubicBezTo>
                  <a:pt x="768" y="606"/>
                  <a:pt x="761" y="596"/>
                  <a:pt x="759" y="586"/>
                </a:cubicBezTo>
                <a:cubicBezTo>
                  <a:pt x="761" y="580"/>
                  <a:pt x="760" y="572"/>
                  <a:pt x="765" y="568"/>
                </a:cubicBezTo>
                <a:cubicBezTo>
                  <a:pt x="775" y="561"/>
                  <a:pt x="801" y="556"/>
                  <a:pt x="801" y="556"/>
                </a:cubicBezTo>
                <a:cubicBezTo>
                  <a:pt x="809" y="514"/>
                  <a:pt x="809" y="521"/>
                  <a:pt x="771" y="508"/>
                </a:cubicBezTo>
                <a:cubicBezTo>
                  <a:pt x="779" y="484"/>
                  <a:pt x="771" y="468"/>
                  <a:pt x="777" y="442"/>
                </a:cubicBezTo>
                <a:cubicBezTo>
                  <a:pt x="785" y="444"/>
                  <a:pt x="796" y="442"/>
                  <a:pt x="801" y="448"/>
                </a:cubicBezTo>
                <a:cubicBezTo>
                  <a:pt x="824" y="476"/>
                  <a:pt x="791" y="481"/>
                  <a:pt x="831" y="508"/>
                </a:cubicBezTo>
                <a:cubicBezTo>
                  <a:pt x="837" y="527"/>
                  <a:pt x="834" y="550"/>
                  <a:pt x="843" y="568"/>
                </a:cubicBezTo>
                <a:cubicBezTo>
                  <a:pt x="846" y="574"/>
                  <a:pt x="895" y="579"/>
                  <a:pt x="903" y="580"/>
                </a:cubicBezTo>
                <a:cubicBezTo>
                  <a:pt x="927" y="596"/>
                  <a:pt x="937" y="589"/>
                  <a:pt x="963" y="580"/>
                </a:cubicBezTo>
                <a:cubicBezTo>
                  <a:pt x="947" y="533"/>
                  <a:pt x="990" y="570"/>
                  <a:pt x="1005" y="580"/>
                </a:cubicBezTo>
                <a:cubicBezTo>
                  <a:pt x="1025" y="639"/>
                  <a:pt x="1000" y="623"/>
                  <a:pt x="1095" y="616"/>
                </a:cubicBezTo>
                <a:cubicBezTo>
                  <a:pt x="1110" y="571"/>
                  <a:pt x="1161" y="598"/>
                  <a:pt x="1197" y="610"/>
                </a:cubicBezTo>
                <a:cubicBezTo>
                  <a:pt x="1187" y="616"/>
                  <a:pt x="1177" y="623"/>
                  <a:pt x="1167" y="628"/>
                </a:cubicBezTo>
                <a:cubicBezTo>
                  <a:pt x="1161" y="631"/>
                  <a:pt x="1144" y="630"/>
                  <a:pt x="1149" y="634"/>
                </a:cubicBezTo>
                <a:cubicBezTo>
                  <a:pt x="1159" y="641"/>
                  <a:pt x="1173" y="637"/>
                  <a:pt x="1185" y="640"/>
                </a:cubicBezTo>
                <a:cubicBezTo>
                  <a:pt x="1197" y="643"/>
                  <a:pt x="1221" y="652"/>
                  <a:pt x="1221" y="652"/>
                </a:cubicBezTo>
                <a:cubicBezTo>
                  <a:pt x="1232" y="686"/>
                  <a:pt x="1242" y="685"/>
                  <a:pt x="1215" y="712"/>
                </a:cubicBezTo>
                <a:cubicBezTo>
                  <a:pt x="1246" y="722"/>
                  <a:pt x="1279" y="725"/>
                  <a:pt x="1311" y="730"/>
                </a:cubicBezTo>
                <a:cubicBezTo>
                  <a:pt x="1323" y="765"/>
                  <a:pt x="1295" y="781"/>
                  <a:pt x="1335" y="808"/>
                </a:cubicBezTo>
                <a:cubicBezTo>
                  <a:pt x="1350" y="852"/>
                  <a:pt x="1301" y="927"/>
                  <a:pt x="1359" y="946"/>
                </a:cubicBezTo>
                <a:cubicBezTo>
                  <a:pt x="1366" y="968"/>
                  <a:pt x="1370" y="990"/>
                  <a:pt x="1377" y="1012"/>
                </a:cubicBezTo>
                <a:cubicBezTo>
                  <a:pt x="1383" y="1010"/>
                  <a:pt x="1395" y="1006"/>
                  <a:pt x="1395" y="1006"/>
                </a:cubicBezTo>
                <a:cubicBezTo>
                  <a:pt x="1481" y="1002"/>
                  <a:pt x="1567" y="1004"/>
                  <a:pt x="1653" y="994"/>
                </a:cubicBezTo>
                <a:cubicBezTo>
                  <a:pt x="1659" y="993"/>
                  <a:pt x="1655" y="981"/>
                  <a:pt x="1659" y="976"/>
                </a:cubicBezTo>
                <a:cubicBezTo>
                  <a:pt x="1660" y="974"/>
                  <a:pt x="1663" y="976"/>
                  <a:pt x="1665" y="976"/>
                </a:cubicBezTo>
                <a:cubicBezTo>
                  <a:pt x="1658" y="466"/>
                  <a:pt x="1798" y="528"/>
                  <a:pt x="1581" y="550"/>
                </a:cubicBezTo>
                <a:cubicBezTo>
                  <a:pt x="1569" y="548"/>
                  <a:pt x="1551" y="555"/>
                  <a:pt x="1545" y="544"/>
                </a:cubicBezTo>
                <a:cubicBezTo>
                  <a:pt x="1539" y="533"/>
                  <a:pt x="1557" y="508"/>
                  <a:pt x="1557" y="508"/>
                </a:cubicBezTo>
                <a:cubicBezTo>
                  <a:pt x="1539" y="490"/>
                  <a:pt x="1527" y="480"/>
                  <a:pt x="1503" y="472"/>
                </a:cubicBezTo>
                <a:cubicBezTo>
                  <a:pt x="1353" y="485"/>
                  <a:pt x="1374" y="438"/>
                  <a:pt x="1353" y="502"/>
                </a:cubicBezTo>
                <a:cubicBezTo>
                  <a:pt x="1348" y="501"/>
                  <a:pt x="1285" y="495"/>
                  <a:pt x="1281" y="490"/>
                </a:cubicBezTo>
                <a:cubicBezTo>
                  <a:pt x="1265" y="469"/>
                  <a:pt x="1325" y="461"/>
                  <a:pt x="1329" y="460"/>
                </a:cubicBezTo>
                <a:cubicBezTo>
                  <a:pt x="1373" y="475"/>
                  <a:pt x="1353" y="475"/>
                  <a:pt x="1389" y="466"/>
                </a:cubicBezTo>
                <a:cubicBezTo>
                  <a:pt x="1403" y="444"/>
                  <a:pt x="1416" y="444"/>
                  <a:pt x="1437" y="430"/>
                </a:cubicBezTo>
                <a:cubicBezTo>
                  <a:pt x="1532" y="436"/>
                  <a:pt x="1542" y="411"/>
                  <a:pt x="1557" y="484"/>
                </a:cubicBezTo>
                <a:cubicBezTo>
                  <a:pt x="1616" y="469"/>
                  <a:pt x="1551" y="454"/>
                  <a:pt x="1623" y="466"/>
                </a:cubicBezTo>
                <a:cubicBezTo>
                  <a:pt x="1614" y="493"/>
                  <a:pt x="1611" y="516"/>
                  <a:pt x="1641" y="526"/>
                </a:cubicBezTo>
                <a:cubicBezTo>
                  <a:pt x="1643" y="532"/>
                  <a:pt x="1647" y="544"/>
                  <a:pt x="1647" y="544"/>
                </a:cubicBezTo>
                <a:lnTo>
                  <a:pt x="1611" y="52"/>
                </a:lnTo>
                <a:cubicBezTo>
                  <a:pt x="1598" y="1"/>
                  <a:pt x="1572" y="27"/>
                  <a:pt x="1533" y="40"/>
                </a:cubicBezTo>
                <a:cubicBezTo>
                  <a:pt x="1516" y="92"/>
                  <a:pt x="1355" y="81"/>
                  <a:pt x="1335" y="82"/>
                </a:cubicBezTo>
                <a:cubicBezTo>
                  <a:pt x="1322" y="121"/>
                  <a:pt x="1357" y="113"/>
                  <a:pt x="1389" y="118"/>
                </a:cubicBezTo>
                <a:cubicBezTo>
                  <a:pt x="1379" y="148"/>
                  <a:pt x="1351" y="163"/>
                  <a:pt x="1395" y="178"/>
                </a:cubicBezTo>
                <a:cubicBezTo>
                  <a:pt x="1461" y="244"/>
                  <a:pt x="1279" y="208"/>
                  <a:pt x="1275" y="208"/>
                </a:cubicBezTo>
                <a:cubicBezTo>
                  <a:pt x="1277" y="196"/>
                  <a:pt x="1277" y="184"/>
                  <a:pt x="1281" y="172"/>
                </a:cubicBezTo>
                <a:cubicBezTo>
                  <a:pt x="1283" y="165"/>
                  <a:pt x="1295" y="161"/>
                  <a:pt x="1293" y="154"/>
                </a:cubicBezTo>
                <a:cubicBezTo>
                  <a:pt x="1291" y="148"/>
                  <a:pt x="1281" y="150"/>
                  <a:pt x="1275" y="148"/>
                </a:cubicBezTo>
                <a:cubicBezTo>
                  <a:pt x="1248" y="108"/>
                  <a:pt x="1262" y="116"/>
                  <a:pt x="1275" y="76"/>
                </a:cubicBezTo>
                <a:cubicBezTo>
                  <a:pt x="1262" y="36"/>
                  <a:pt x="1219" y="49"/>
                  <a:pt x="1179" y="46"/>
                </a:cubicBezTo>
                <a:cubicBezTo>
                  <a:pt x="1166" y="42"/>
                  <a:pt x="1152" y="42"/>
                  <a:pt x="1155" y="22"/>
                </a:cubicBezTo>
                <a:cubicBezTo>
                  <a:pt x="1156" y="15"/>
                  <a:pt x="1174" y="5"/>
                  <a:pt x="1167" y="4"/>
                </a:cubicBezTo>
                <a:cubicBezTo>
                  <a:pt x="1107" y="0"/>
                  <a:pt x="1047" y="8"/>
                  <a:pt x="987" y="10"/>
                </a:cubicBezTo>
                <a:cubicBezTo>
                  <a:pt x="963" y="34"/>
                  <a:pt x="945" y="41"/>
                  <a:pt x="987" y="52"/>
                </a:cubicBezTo>
                <a:cubicBezTo>
                  <a:pt x="1007" y="67"/>
                  <a:pt x="1023" y="80"/>
                  <a:pt x="1047" y="88"/>
                </a:cubicBezTo>
                <a:cubicBezTo>
                  <a:pt x="1038" y="114"/>
                  <a:pt x="1040" y="98"/>
                  <a:pt x="1047" y="124"/>
                </a:cubicBezTo>
                <a:cubicBezTo>
                  <a:pt x="1049" y="132"/>
                  <a:pt x="1060" y="144"/>
                  <a:pt x="1053" y="148"/>
                </a:cubicBezTo>
                <a:cubicBezTo>
                  <a:pt x="1040" y="154"/>
                  <a:pt x="1025" y="144"/>
                  <a:pt x="1011" y="142"/>
                </a:cubicBezTo>
                <a:cubicBezTo>
                  <a:pt x="1009" y="139"/>
                  <a:pt x="994" y="104"/>
                  <a:pt x="981" y="130"/>
                </a:cubicBezTo>
                <a:cubicBezTo>
                  <a:pt x="978" y="136"/>
                  <a:pt x="985" y="142"/>
                  <a:pt x="987" y="148"/>
                </a:cubicBezTo>
                <a:cubicBezTo>
                  <a:pt x="989" y="158"/>
                  <a:pt x="991" y="168"/>
                  <a:pt x="993" y="178"/>
                </a:cubicBezTo>
                <a:cubicBezTo>
                  <a:pt x="995" y="208"/>
                  <a:pt x="983" y="243"/>
                  <a:pt x="999" y="268"/>
                </a:cubicBezTo>
                <a:cubicBezTo>
                  <a:pt x="1008" y="282"/>
                  <a:pt x="1034" y="272"/>
                  <a:pt x="1047" y="262"/>
                </a:cubicBezTo>
                <a:cubicBezTo>
                  <a:pt x="1057" y="255"/>
                  <a:pt x="1051" y="238"/>
                  <a:pt x="1053" y="226"/>
                </a:cubicBezTo>
                <a:cubicBezTo>
                  <a:pt x="1084" y="236"/>
                  <a:pt x="1094" y="245"/>
                  <a:pt x="1131" y="250"/>
                </a:cubicBezTo>
                <a:cubicBezTo>
                  <a:pt x="1152" y="281"/>
                  <a:pt x="1136" y="276"/>
                  <a:pt x="1107" y="286"/>
                </a:cubicBezTo>
                <a:cubicBezTo>
                  <a:pt x="1033" y="275"/>
                  <a:pt x="949" y="261"/>
                  <a:pt x="885" y="304"/>
                </a:cubicBezTo>
                <a:cubicBezTo>
                  <a:pt x="858" y="299"/>
                  <a:pt x="844" y="288"/>
                  <a:pt x="819" y="280"/>
                </a:cubicBezTo>
                <a:cubicBezTo>
                  <a:pt x="781" y="282"/>
                  <a:pt x="743" y="286"/>
                  <a:pt x="705" y="286"/>
                </a:cubicBezTo>
                <a:cubicBezTo>
                  <a:pt x="699" y="286"/>
                  <a:pt x="693" y="277"/>
                  <a:pt x="687" y="280"/>
                </a:cubicBezTo>
                <a:cubicBezTo>
                  <a:pt x="681" y="283"/>
                  <a:pt x="683" y="292"/>
                  <a:pt x="681" y="298"/>
                </a:cubicBezTo>
                <a:cubicBezTo>
                  <a:pt x="693" y="334"/>
                  <a:pt x="689" y="302"/>
                  <a:pt x="669" y="322"/>
                </a:cubicBezTo>
                <a:cubicBezTo>
                  <a:pt x="637" y="354"/>
                  <a:pt x="693" y="330"/>
                  <a:pt x="645" y="346"/>
                </a:cubicBezTo>
                <a:cubicBezTo>
                  <a:pt x="611" y="312"/>
                  <a:pt x="637" y="280"/>
                  <a:pt x="645" y="238"/>
                </a:cubicBezTo>
                <a:cubicBezTo>
                  <a:pt x="678" y="249"/>
                  <a:pt x="807" y="234"/>
                  <a:pt x="741" y="256"/>
                </a:cubicBezTo>
                <a:cubicBezTo>
                  <a:pt x="780" y="314"/>
                  <a:pt x="795" y="266"/>
                  <a:pt x="843" y="250"/>
                </a:cubicBezTo>
                <a:cubicBezTo>
                  <a:pt x="849" y="252"/>
                  <a:pt x="855" y="253"/>
                  <a:pt x="861" y="256"/>
                </a:cubicBezTo>
                <a:cubicBezTo>
                  <a:pt x="867" y="259"/>
                  <a:pt x="872" y="265"/>
                  <a:pt x="879" y="268"/>
                </a:cubicBezTo>
                <a:cubicBezTo>
                  <a:pt x="891" y="273"/>
                  <a:pt x="915" y="280"/>
                  <a:pt x="915" y="280"/>
                </a:cubicBezTo>
                <a:cubicBezTo>
                  <a:pt x="939" y="278"/>
                  <a:pt x="965" y="284"/>
                  <a:pt x="987" y="274"/>
                </a:cubicBezTo>
                <a:cubicBezTo>
                  <a:pt x="995" y="271"/>
                  <a:pt x="980" y="258"/>
                  <a:pt x="981" y="250"/>
                </a:cubicBezTo>
                <a:cubicBezTo>
                  <a:pt x="983" y="229"/>
                  <a:pt x="993" y="210"/>
                  <a:pt x="999" y="190"/>
                </a:cubicBezTo>
                <a:cubicBezTo>
                  <a:pt x="1003" y="178"/>
                  <a:pt x="1011" y="154"/>
                  <a:pt x="1011" y="154"/>
                </a:cubicBezTo>
                <a:cubicBezTo>
                  <a:pt x="1000" y="120"/>
                  <a:pt x="971" y="118"/>
                  <a:pt x="939" y="112"/>
                </a:cubicBezTo>
                <a:cubicBezTo>
                  <a:pt x="918" y="91"/>
                  <a:pt x="907" y="83"/>
                  <a:pt x="879" y="76"/>
                </a:cubicBezTo>
                <a:cubicBezTo>
                  <a:pt x="883" y="63"/>
                  <a:pt x="900" y="53"/>
                  <a:pt x="897" y="40"/>
                </a:cubicBezTo>
                <a:cubicBezTo>
                  <a:pt x="895" y="34"/>
                  <a:pt x="885" y="35"/>
                  <a:pt x="879" y="34"/>
                </a:cubicBezTo>
                <a:cubicBezTo>
                  <a:pt x="855" y="31"/>
                  <a:pt x="831" y="30"/>
                  <a:pt x="807" y="28"/>
                </a:cubicBezTo>
                <a:cubicBezTo>
                  <a:pt x="793" y="30"/>
                  <a:pt x="776" y="25"/>
                  <a:pt x="765" y="34"/>
                </a:cubicBezTo>
                <a:cubicBezTo>
                  <a:pt x="759" y="39"/>
                  <a:pt x="778" y="45"/>
                  <a:pt x="777" y="52"/>
                </a:cubicBezTo>
                <a:cubicBezTo>
                  <a:pt x="774" y="68"/>
                  <a:pt x="727" y="68"/>
                  <a:pt x="705" y="70"/>
                </a:cubicBezTo>
                <a:cubicBezTo>
                  <a:pt x="682" y="68"/>
                  <a:pt x="613" y="57"/>
                  <a:pt x="585" y="70"/>
                </a:cubicBezTo>
                <a:cubicBezTo>
                  <a:pt x="579" y="73"/>
                  <a:pt x="583" y="84"/>
                  <a:pt x="579" y="88"/>
                </a:cubicBezTo>
                <a:cubicBezTo>
                  <a:pt x="567" y="100"/>
                  <a:pt x="547" y="97"/>
                  <a:pt x="531" y="100"/>
                </a:cubicBezTo>
                <a:cubicBezTo>
                  <a:pt x="508" y="134"/>
                  <a:pt x="494" y="108"/>
                  <a:pt x="471" y="142"/>
                </a:cubicBezTo>
                <a:cubicBezTo>
                  <a:pt x="469" y="158"/>
                  <a:pt x="478" y="180"/>
                  <a:pt x="465" y="190"/>
                </a:cubicBezTo>
                <a:cubicBezTo>
                  <a:pt x="458" y="195"/>
                  <a:pt x="407" y="182"/>
                  <a:pt x="393" y="178"/>
                </a:cubicBezTo>
                <a:cubicBezTo>
                  <a:pt x="373" y="165"/>
                  <a:pt x="357" y="150"/>
                  <a:pt x="327" y="160"/>
                </a:cubicBezTo>
                <a:cubicBezTo>
                  <a:pt x="320" y="162"/>
                  <a:pt x="334" y="172"/>
                  <a:pt x="339" y="178"/>
                </a:cubicBezTo>
                <a:cubicBezTo>
                  <a:pt x="344" y="185"/>
                  <a:pt x="351" y="190"/>
                  <a:pt x="357" y="196"/>
                </a:cubicBezTo>
                <a:cubicBezTo>
                  <a:pt x="355" y="190"/>
                  <a:pt x="355" y="183"/>
                  <a:pt x="351" y="178"/>
                </a:cubicBezTo>
                <a:cubicBezTo>
                  <a:pt x="346" y="171"/>
                  <a:pt x="333" y="168"/>
                  <a:pt x="333" y="160"/>
                </a:cubicBezTo>
                <a:cubicBezTo>
                  <a:pt x="333" y="153"/>
                  <a:pt x="345" y="151"/>
                  <a:pt x="351" y="148"/>
                </a:cubicBezTo>
                <a:cubicBezTo>
                  <a:pt x="368" y="140"/>
                  <a:pt x="396" y="138"/>
                  <a:pt x="411" y="136"/>
                </a:cubicBezTo>
                <a:cubicBezTo>
                  <a:pt x="385" y="97"/>
                  <a:pt x="401" y="133"/>
                  <a:pt x="453" y="112"/>
                </a:cubicBezTo>
                <a:cubicBezTo>
                  <a:pt x="459" y="110"/>
                  <a:pt x="455" y="98"/>
                  <a:pt x="459" y="94"/>
                </a:cubicBezTo>
                <a:cubicBezTo>
                  <a:pt x="463" y="90"/>
                  <a:pt x="471" y="90"/>
                  <a:pt x="477" y="88"/>
                </a:cubicBezTo>
                <a:cubicBezTo>
                  <a:pt x="497" y="95"/>
                  <a:pt x="517" y="99"/>
                  <a:pt x="537" y="106"/>
                </a:cubicBezTo>
                <a:cubicBezTo>
                  <a:pt x="549" y="104"/>
                  <a:pt x="564" y="108"/>
                  <a:pt x="573" y="100"/>
                </a:cubicBezTo>
                <a:cubicBezTo>
                  <a:pt x="578" y="96"/>
                  <a:pt x="570" y="88"/>
                  <a:pt x="567" y="82"/>
                </a:cubicBezTo>
                <a:cubicBezTo>
                  <a:pt x="554" y="56"/>
                  <a:pt x="555" y="64"/>
                  <a:pt x="525" y="58"/>
                </a:cubicBezTo>
                <a:cubicBezTo>
                  <a:pt x="472" y="23"/>
                  <a:pt x="331" y="54"/>
                  <a:pt x="273" y="58"/>
                </a:cubicBezTo>
                <a:cubicBezTo>
                  <a:pt x="284" y="90"/>
                  <a:pt x="274" y="107"/>
                  <a:pt x="249" y="124"/>
                </a:cubicBezTo>
                <a:cubicBezTo>
                  <a:pt x="225" y="159"/>
                  <a:pt x="232" y="165"/>
                  <a:pt x="237" y="214"/>
                </a:cubicBezTo>
                <a:cubicBezTo>
                  <a:pt x="202" y="232"/>
                  <a:pt x="210" y="218"/>
                  <a:pt x="225" y="262"/>
                </a:cubicBezTo>
                <a:cubicBezTo>
                  <a:pt x="242" y="313"/>
                  <a:pt x="247" y="305"/>
                  <a:pt x="291" y="334"/>
                </a:cubicBezTo>
                <a:cubicBezTo>
                  <a:pt x="297" y="330"/>
                  <a:pt x="302" y="322"/>
                  <a:pt x="309" y="322"/>
                </a:cubicBezTo>
                <a:cubicBezTo>
                  <a:pt x="323" y="322"/>
                  <a:pt x="396" y="351"/>
                  <a:pt x="411" y="358"/>
                </a:cubicBezTo>
                <a:cubicBezTo>
                  <a:pt x="421" y="356"/>
                  <a:pt x="434" y="359"/>
                  <a:pt x="441" y="352"/>
                </a:cubicBezTo>
                <a:cubicBezTo>
                  <a:pt x="450" y="343"/>
                  <a:pt x="453" y="316"/>
                  <a:pt x="453" y="316"/>
                </a:cubicBezTo>
                <a:cubicBezTo>
                  <a:pt x="538" y="337"/>
                  <a:pt x="530" y="340"/>
                  <a:pt x="633" y="346"/>
                </a:cubicBezTo>
                <a:cubicBezTo>
                  <a:pt x="621" y="348"/>
                  <a:pt x="608" y="347"/>
                  <a:pt x="597" y="352"/>
                </a:cubicBezTo>
                <a:cubicBezTo>
                  <a:pt x="589" y="355"/>
                  <a:pt x="587" y="368"/>
                  <a:pt x="579" y="370"/>
                </a:cubicBezTo>
                <a:cubicBezTo>
                  <a:pt x="566" y="373"/>
                  <a:pt x="539" y="363"/>
                  <a:pt x="525" y="358"/>
                </a:cubicBezTo>
                <a:cubicBezTo>
                  <a:pt x="509" y="360"/>
                  <a:pt x="490" y="354"/>
                  <a:pt x="477" y="364"/>
                </a:cubicBezTo>
                <a:cubicBezTo>
                  <a:pt x="467" y="371"/>
                  <a:pt x="476" y="389"/>
                  <a:pt x="471" y="400"/>
                </a:cubicBezTo>
                <a:cubicBezTo>
                  <a:pt x="468" y="406"/>
                  <a:pt x="459" y="408"/>
                  <a:pt x="453" y="412"/>
                </a:cubicBezTo>
                <a:cubicBezTo>
                  <a:pt x="453" y="412"/>
                  <a:pt x="407" y="406"/>
                  <a:pt x="399" y="400"/>
                </a:cubicBezTo>
                <a:cubicBezTo>
                  <a:pt x="393" y="395"/>
                  <a:pt x="393" y="387"/>
                  <a:pt x="387" y="382"/>
                </a:cubicBezTo>
                <a:cubicBezTo>
                  <a:pt x="366" y="366"/>
                  <a:pt x="329" y="367"/>
                  <a:pt x="303" y="358"/>
                </a:cubicBezTo>
                <a:cubicBezTo>
                  <a:pt x="216" y="365"/>
                  <a:pt x="132" y="358"/>
                  <a:pt x="45" y="352"/>
                </a:cubicBezTo>
                <a:cubicBezTo>
                  <a:pt x="93" y="320"/>
                  <a:pt x="33" y="352"/>
                  <a:pt x="81" y="352"/>
                </a:cubicBezTo>
                <a:cubicBezTo>
                  <a:pt x="88" y="352"/>
                  <a:pt x="92" y="343"/>
                  <a:pt x="99" y="340"/>
                </a:cubicBezTo>
                <a:cubicBezTo>
                  <a:pt x="107" y="337"/>
                  <a:pt x="115" y="336"/>
                  <a:pt x="123" y="334"/>
                </a:cubicBezTo>
                <a:cubicBezTo>
                  <a:pt x="161" y="309"/>
                  <a:pt x="215" y="345"/>
                  <a:pt x="231" y="298"/>
                </a:cubicBezTo>
                <a:cubicBezTo>
                  <a:pt x="224" y="247"/>
                  <a:pt x="212" y="228"/>
                  <a:pt x="207" y="172"/>
                </a:cubicBezTo>
                <a:cubicBezTo>
                  <a:pt x="210" y="130"/>
                  <a:pt x="228" y="82"/>
                  <a:pt x="207" y="46"/>
                </a:cubicBezTo>
                <a:cubicBezTo>
                  <a:pt x="197" y="28"/>
                  <a:pt x="167" y="37"/>
                  <a:pt x="147" y="34"/>
                </a:cubicBezTo>
                <a:cubicBezTo>
                  <a:pt x="101" y="19"/>
                  <a:pt x="123" y="20"/>
                  <a:pt x="81" y="28"/>
                </a:cubicBezTo>
                <a:cubicBezTo>
                  <a:pt x="77" y="34"/>
                  <a:pt x="76" y="43"/>
                  <a:pt x="69" y="46"/>
                </a:cubicBezTo>
                <a:cubicBezTo>
                  <a:pt x="43" y="57"/>
                  <a:pt x="52" y="9"/>
                  <a:pt x="33" y="28"/>
                </a:cubicBezTo>
                <a:close/>
              </a:path>
            </a:pathLst>
          </a:custGeom>
          <a:pattFill prst="horzBrick">
            <a:fgClr>
              <a:schemeClr val="bg2"/>
            </a:fgClr>
            <a:bgClr>
              <a:srgbClr val="B2B2B2"/>
            </a:bgClr>
          </a:pattFill>
          <a:ln w="12700" cap="flat" cmpd="sng">
            <a:noFill/>
            <a:prstDash val="solid"/>
            <a:round/>
            <a:headEnd type="none" w="med" len="med"/>
            <a:tailEnd type="none" w="med" len="med"/>
          </a:ln>
          <a:effectLst/>
        </p:spPr>
        <p:txBody>
          <a:bodyPr/>
          <a:lstStyle/>
          <a:p>
            <a:endParaRPr lang="en-US"/>
          </a:p>
        </p:txBody>
      </p:sp>
      <p:sp>
        <p:nvSpPr>
          <p:cNvPr id="268324" name="Freeform 36" descr="Horizontal brick"/>
          <p:cNvSpPr>
            <a:spLocks/>
          </p:cNvSpPr>
          <p:nvPr/>
        </p:nvSpPr>
        <p:spPr bwMode="auto">
          <a:xfrm>
            <a:off x="5734049" y="4805364"/>
            <a:ext cx="3259139" cy="2016125"/>
          </a:xfrm>
          <a:custGeom>
            <a:avLst/>
            <a:gdLst/>
            <a:ahLst/>
            <a:cxnLst>
              <a:cxn ang="0">
                <a:pos x="54" y="573"/>
              </a:cxn>
              <a:cxn ang="0">
                <a:pos x="180" y="561"/>
              </a:cxn>
              <a:cxn ang="0">
                <a:pos x="144" y="615"/>
              </a:cxn>
              <a:cxn ang="0">
                <a:pos x="42" y="669"/>
              </a:cxn>
              <a:cxn ang="0">
                <a:pos x="192" y="861"/>
              </a:cxn>
              <a:cxn ang="0">
                <a:pos x="330" y="867"/>
              </a:cxn>
              <a:cxn ang="0">
                <a:pos x="48" y="993"/>
              </a:cxn>
              <a:cxn ang="0">
                <a:pos x="216" y="999"/>
              </a:cxn>
              <a:cxn ang="0">
                <a:pos x="222" y="1065"/>
              </a:cxn>
              <a:cxn ang="0">
                <a:pos x="150" y="1077"/>
              </a:cxn>
              <a:cxn ang="0">
                <a:pos x="696" y="1005"/>
              </a:cxn>
              <a:cxn ang="0">
                <a:pos x="588" y="909"/>
              </a:cxn>
              <a:cxn ang="0">
                <a:pos x="492" y="843"/>
              </a:cxn>
              <a:cxn ang="0">
                <a:pos x="480" y="801"/>
              </a:cxn>
              <a:cxn ang="0">
                <a:pos x="576" y="819"/>
              </a:cxn>
              <a:cxn ang="0">
                <a:pos x="666" y="873"/>
              </a:cxn>
              <a:cxn ang="0">
                <a:pos x="690" y="987"/>
              </a:cxn>
              <a:cxn ang="0">
                <a:pos x="1014" y="1065"/>
              </a:cxn>
              <a:cxn ang="0">
                <a:pos x="1128" y="903"/>
              </a:cxn>
              <a:cxn ang="0">
                <a:pos x="918" y="615"/>
              </a:cxn>
              <a:cxn ang="0">
                <a:pos x="714" y="651"/>
              </a:cxn>
              <a:cxn ang="0">
                <a:pos x="348" y="603"/>
              </a:cxn>
              <a:cxn ang="0">
                <a:pos x="576" y="519"/>
              </a:cxn>
              <a:cxn ang="0">
                <a:pos x="720" y="429"/>
              </a:cxn>
              <a:cxn ang="0">
                <a:pos x="984" y="609"/>
              </a:cxn>
              <a:cxn ang="0">
                <a:pos x="1086" y="699"/>
              </a:cxn>
              <a:cxn ang="0">
                <a:pos x="1074" y="1077"/>
              </a:cxn>
              <a:cxn ang="0">
                <a:pos x="1818" y="717"/>
              </a:cxn>
              <a:cxn ang="0">
                <a:pos x="1128" y="663"/>
              </a:cxn>
              <a:cxn ang="0">
                <a:pos x="1446" y="675"/>
              </a:cxn>
              <a:cxn ang="0">
                <a:pos x="1458" y="615"/>
              </a:cxn>
              <a:cxn ang="0">
                <a:pos x="1326" y="435"/>
              </a:cxn>
              <a:cxn ang="0">
                <a:pos x="1290" y="309"/>
              </a:cxn>
              <a:cxn ang="0">
                <a:pos x="1392" y="477"/>
              </a:cxn>
              <a:cxn ang="0">
                <a:pos x="1476" y="567"/>
              </a:cxn>
              <a:cxn ang="0">
                <a:pos x="1650" y="669"/>
              </a:cxn>
              <a:cxn ang="0">
                <a:pos x="1854" y="639"/>
              </a:cxn>
              <a:cxn ang="0">
                <a:pos x="1728" y="165"/>
              </a:cxn>
              <a:cxn ang="0">
                <a:pos x="1776" y="231"/>
              </a:cxn>
              <a:cxn ang="0">
                <a:pos x="1662" y="327"/>
              </a:cxn>
              <a:cxn ang="0">
                <a:pos x="1626" y="273"/>
              </a:cxn>
              <a:cxn ang="0">
                <a:pos x="1674" y="159"/>
              </a:cxn>
              <a:cxn ang="0">
                <a:pos x="1476" y="129"/>
              </a:cxn>
              <a:cxn ang="0">
                <a:pos x="1464" y="201"/>
              </a:cxn>
              <a:cxn ang="0">
                <a:pos x="1284" y="99"/>
              </a:cxn>
              <a:cxn ang="0">
                <a:pos x="1152" y="93"/>
              </a:cxn>
              <a:cxn ang="0">
                <a:pos x="1218" y="201"/>
              </a:cxn>
              <a:cxn ang="0">
                <a:pos x="1218" y="291"/>
              </a:cxn>
              <a:cxn ang="0">
                <a:pos x="1080" y="171"/>
              </a:cxn>
              <a:cxn ang="0">
                <a:pos x="792" y="159"/>
              </a:cxn>
              <a:cxn ang="0">
                <a:pos x="762" y="237"/>
              </a:cxn>
              <a:cxn ang="0">
                <a:pos x="738" y="339"/>
              </a:cxn>
              <a:cxn ang="0">
                <a:pos x="654" y="465"/>
              </a:cxn>
              <a:cxn ang="0">
                <a:pos x="612" y="321"/>
              </a:cxn>
              <a:cxn ang="0">
                <a:pos x="708" y="159"/>
              </a:cxn>
              <a:cxn ang="0">
                <a:pos x="474" y="117"/>
              </a:cxn>
              <a:cxn ang="0">
                <a:pos x="222" y="171"/>
              </a:cxn>
              <a:cxn ang="0">
                <a:pos x="72" y="129"/>
              </a:cxn>
            </a:cxnLst>
            <a:rect l="0" t="0" r="r" b="b"/>
            <a:pathLst>
              <a:path w="2053" h="1318">
                <a:moveTo>
                  <a:pt x="0" y="129"/>
                </a:moveTo>
                <a:lnTo>
                  <a:pt x="6" y="441"/>
                </a:lnTo>
                <a:cubicBezTo>
                  <a:pt x="11" y="472"/>
                  <a:pt x="6" y="491"/>
                  <a:pt x="36" y="501"/>
                </a:cubicBezTo>
                <a:cubicBezTo>
                  <a:pt x="44" y="524"/>
                  <a:pt x="43" y="551"/>
                  <a:pt x="54" y="573"/>
                </a:cubicBezTo>
                <a:cubicBezTo>
                  <a:pt x="57" y="579"/>
                  <a:pt x="66" y="581"/>
                  <a:pt x="72" y="585"/>
                </a:cubicBezTo>
                <a:cubicBezTo>
                  <a:pt x="90" y="583"/>
                  <a:pt x="108" y="583"/>
                  <a:pt x="126" y="579"/>
                </a:cubicBezTo>
                <a:cubicBezTo>
                  <a:pt x="138" y="577"/>
                  <a:pt x="150" y="571"/>
                  <a:pt x="162" y="567"/>
                </a:cubicBezTo>
                <a:cubicBezTo>
                  <a:pt x="168" y="565"/>
                  <a:pt x="180" y="561"/>
                  <a:pt x="180" y="561"/>
                </a:cubicBezTo>
                <a:cubicBezTo>
                  <a:pt x="225" y="576"/>
                  <a:pt x="171" y="554"/>
                  <a:pt x="210" y="585"/>
                </a:cubicBezTo>
                <a:cubicBezTo>
                  <a:pt x="246" y="614"/>
                  <a:pt x="302" y="595"/>
                  <a:pt x="348" y="597"/>
                </a:cubicBezTo>
                <a:cubicBezTo>
                  <a:pt x="337" y="631"/>
                  <a:pt x="351" y="609"/>
                  <a:pt x="300" y="609"/>
                </a:cubicBezTo>
                <a:cubicBezTo>
                  <a:pt x="248" y="609"/>
                  <a:pt x="196" y="613"/>
                  <a:pt x="144" y="615"/>
                </a:cubicBezTo>
                <a:cubicBezTo>
                  <a:pt x="138" y="619"/>
                  <a:pt x="133" y="624"/>
                  <a:pt x="126" y="627"/>
                </a:cubicBezTo>
                <a:cubicBezTo>
                  <a:pt x="116" y="631"/>
                  <a:pt x="104" y="627"/>
                  <a:pt x="96" y="633"/>
                </a:cubicBezTo>
                <a:cubicBezTo>
                  <a:pt x="91" y="637"/>
                  <a:pt x="94" y="646"/>
                  <a:pt x="90" y="651"/>
                </a:cubicBezTo>
                <a:cubicBezTo>
                  <a:pt x="79" y="665"/>
                  <a:pt x="58" y="669"/>
                  <a:pt x="42" y="669"/>
                </a:cubicBezTo>
                <a:cubicBezTo>
                  <a:pt x="40" y="723"/>
                  <a:pt x="32" y="777"/>
                  <a:pt x="36" y="831"/>
                </a:cubicBezTo>
                <a:cubicBezTo>
                  <a:pt x="36" y="838"/>
                  <a:pt x="47" y="840"/>
                  <a:pt x="54" y="843"/>
                </a:cubicBezTo>
                <a:cubicBezTo>
                  <a:pt x="92" y="860"/>
                  <a:pt x="133" y="862"/>
                  <a:pt x="174" y="867"/>
                </a:cubicBezTo>
                <a:cubicBezTo>
                  <a:pt x="180" y="865"/>
                  <a:pt x="189" y="866"/>
                  <a:pt x="192" y="861"/>
                </a:cubicBezTo>
                <a:cubicBezTo>
                  <a:pt x="198" y="850"/>
                  <a:pt x="188" y="832"/>
                  <a:pt x="198" y="825"/>
                </a:cubicBezTo>
                <a:cubicBezTo>
                  <a:pt x="209" y="817"/>
                  <a:pt x="238" y="835"/>
                  <a:pt x="252" y="837"/>
                </a:cubicBezTo>
                <a:cubicBezTo>
                  <a:pt x="274" y="840"/>
                  <a:pt x="296" y="841"/>
                  <a:pt x="318" y="843"/>
                </a:cubicBezTo>
                <a:cubicBezTo>
                  <a:pt x="325" y="845"/>
                  <a:pt x="355" y="849"/>
                  <a:pt x="330" y="867"/>
                </a:cubicBezTo>
                <a:cubicBezTo>
                  <a:pt x="320" y="874"/>
                  <a:pt x="294" y="879"/>
                  <a:pt x="294" y="879"/>
                </a:cubicBezTo>
                <a:cubicBezTo>
                  <a:pt x="242" y="875"/>
                  <a:pt x="204" y="877"/>
                  <a:pt x="162" y="849"/>
                </a:cubicBezTo>
                <a:cubicBezTo>
                  <a:pt x="68" y="856"/>
                  <a:pt x="106" y="855"/>
                  <a:pt x="48" y="855"/>
                </a:cubicBezTo>
                <a:lnTo>
                  <a:pt x="48" y="993"/>
                </a:lnTo>
                <a:cubicBezTo>
                  <a:pt x="65" y="1068"/>
                  <a:pt x="61" y="1055"/>
                  <a:pt x="138" y="1047"/>
                </a:cubicBezTo>
                <a:cubicBezTo>
                  <a:pt x="150" y="999"/>
                  <a:pt x="132" y="1041"/>
                  <a:pt x="168" y="1017"/>
                </a:cubicBezTo>
                <a:cubicBezTo>
                  <a:pt x="222" y="981"/>
                  <a:pt x="139" y="1013"/>
                  <a:pt x="198" y="993"/>
                </a:cubicBezTo>
                <a:cubicBezTo>
                  <a:pt x="204" y="995"/>
                  <a:pt x="211" y="995"/>
                  <a:pt x="216" y="999"/>
                </a:cubicBezTo>
                <a:cubicBezTo>
                  <a:pt x="262" y="1036"/>
                  <a:pt x="164" y="1045"/>
                  <a:pt x="150" y="1047"/>
                </a:cubicBezTo>
                <a:cubicBezTo>
                  <a:pt x="144" y="1051"/>
                  <a:pt x="132" y="1052"/>
                  <a:pt x="132" y="1059"/>
                </a:cubicBezTo>
                <a:cubicBezTo>
                  <a:pt x="132" y="1066"/>
                  <a:pt x="143" y="1071"/>
                  <a:pt x="150" y="1071"/>
                </a:cubicBezTo>
                <a:cubicBezTo>
                  <a:pt x="174" y="1073"/>
                  <a:pt x="198" y="1067"/>
                  <a:pt x="222" y="1065"/>
                </a:cubicBezTo>
                <a:cubicBezTo>
                  <a:pt x="232" y="1063"/>
                  <a:pt x="244" y="1065"/>
                  <a:pt x="252" y="1059"/>
                </a:cubicBezTo>
                <a:cubicBezTo>
                  <a:pt x="282" y="1039"/>
                  <a:pt x="244" y="1041"/>
                  <a:pt x="264" y="1041"/>
                </a:cubicBezTo>
                <a:cubicBezTo>
                  <a:pt x="252" y="1057"/>
                  <a:pt x="246" y="1081"/>
                  <a:pt x="228" y="1089"/>
                </a:cubicBezTo>
                <a:cubicBezTo>
                  <a:pt x="176" y="1112"/>
                  <a:pt x="183" y="1080"/>
                  <a:pt x="150" y="1077"/>
                </a:cubicBezTo>
                <a:cubicBezTo>
                  <a:pt x="114" y="1074"/>
                  <a:pt x="78" y="1073"/>
                  <a:pt x="42" y="1071"/>
                </a:cubicBezTo>
                <a:cubicBezTo>
                  <a:pt x="56" y="1028"/>
                  <a:pt x="27" y="1053"/>
                  <a:pt x="6" y="1053"/>
                </a:cubicBezTo>
                <a:lnTo>
                  <a:pt x="24" y="1113"/>
                </a:lnTo>
                <a:cubicBezTo>
                  <a:pt x="655" y="1107"/>
                  <a:pt x="672" y="1318"/>
                  <a:pt x="696" y="1005"/>
                </a:cubicBezTo>
                <a:cubicBezTo>
                  <a:pt x="694" y="991"/>
                  <a:pt x="699" y="974"/>
                  <a:pt x="690" y="963"/>
                </a:cubicBezTo>
                <a:cubicBezTo>
                  <a:pt x="682" y="953"/>
                  <a:pt x="628" y="948"/>
                  <a:pt x="618" y="945"/>
                </a:cubicBezTo>
                <a:cubicBezTo>
                  <a:pt x="606" y="942"/>
                  <a:pt x="582" y="933"/>
                  <a:pt x="582" y="933"/>
                </a:cubicBezTo>
                <a:cubicBezTo>
                  <a:pt x="584" y="925"/>
                  <a:pt x="583" y="915"/>
                  <a:pt x="588" y="909"/>
                </a:cubicBezTo>
                <a:cubicBezTo>
                  <a:pt x="592" y="904"/>
                  <a:pt x="605" y="909"/>
                  <a:pt x="606" y="903"/>
                </a:cubicBezTo>
                <a:cubicBezTo>
                  <a:pt x="608" y="894"/>
                  <a:pt x="598" y="887"/>
                  <a:pt x="594" y="879"/>
                </a:cubicBezTo>
                <a:cubicBezTo>
                  <a:pt x="580" y="854"/>
                  <a:pt x="575" y="829"/>
                  <a:pt x="546" y="819"/>
                </a:cubicBezTo>
                <a:cubicBezTo>
                  <a:pt x="526" y="826"/>
                  <a:pt x="512" y="836"/>
                  <a:pt x="492" y="843"/>
                </a:cubicBezTo>
                <a:cubicBezTo>
                  <a:pt x="468" y="879"/>
                  <a:pt x="442" y="869"/>
                  <a:pt x="420" y="837"/>
                </a:cubicBezTo>
                <a:cubicBezTo>
                  <a:pt x="426" y="833"/>
                  <a:pt x="431" y="827"/>
                  <a:pt x="438" y="825"/>
                </a:cubicBezTo>
                <a:cubicBezTo>
                  <a:pt x="450" y="821"/>
                  <a:pt x="463" y="825"/>
                  <a:pt x="474" y="819"/>
                </a:cubicBezTo>
                <a:cubicBezTo>
                  <a:pt x="479" y="816"/>
                  <a:pt x="476" y="805"/>
                  <a:pt x="480" y="801"/>
                </a:cubicBezTo>
                <a:cubicBezTo>
                  <a:pt x="484" y="797"/>
                  <a:pt x="492" y="797"/>
                  <a:pt x="498" y="795"/>
                </a:cubicBezTo>
                <a:cubicBezTo>
                  <a:pt x="504" y="797"/>
                  <a:pt x="510" y="800"/>
                  <a:pt x="516" y="801"/>
                </a:cubicBezTo>
                <a:cubicBezTo>
                  <a:pt x="530" y="804"/>
                  <a:pt x="544" y="803"/>
                  <a:pt x="558" y="807"/>
                </a:cubicBezTo>
                <a:cubicBezTo>
                  <a:pt x="565" y="809"/>
                  <a:pt x="569" y="816"/>
                  <a:pt x="576" y="819"/>
                </a:cubicBezTo>
                <a:cubicBezTo>
                  <a:pt x="596" y="828"/>
                  <a:pt x="649" y="830"/>
                  <a:pt x="660" y="831"/>
                </a:cubicBezTo>
                <a:cubicBezTo>
                  <a:pt x="704" y="846"/>
                  <a:pt x="685" y="837"/>
                  <a:pt x="720" y="855"/>
                </a:cubicBezTo>
                <a:cubicBezTo>
                  <a:pt x="714" y="859"/>
                  <a:pt x="709" y="865"/>
                  <a:pt x="702" y="867"/>
                </a:cubicBezTo>
                <a:cubicBezTo>
                  <a:pt x="690" y="871"/>
                  <a:pt x="674" y="864"/>
                  <a:pt x="666" y="873"/>
                </a:cubicBezTo>
                <a:cubicBezTo>
                  <a:pt x="659" y="881"/>
                  <a:pt x="670" y="893"/>
                  <a:pt x="672" y="903"/>
                </a:cubicBezTo>
                <a:cubicBezTo>
                  <a:pt x="674" y="909"/>
                  <a:pt x="674" y="917"/>
                  <a:pt x="678" y="921"/>
                </a:cubicBezTo>
                <a:cubicBezTo>
                  <a:pt x="682" y="925"/>
                  <a:pt x="690" y="925"/>
                  <a:pt x="696" y="927"/>
                </a:cubicBezTo>
                <a:cubicBezTo>
                  <a:pt x="686" y="958"/>
                  <a:pt x="690" y="939"/>
                  <a:pt x="690" y="987"/>
                </a:cubicBezTo>
                <a:cubicBezTo>
                  <a:pt x="688" y="1043"/>
                  <a:pt x="673" y="1100"/>
                  <a:pt x="684" y="1155"/>
                </a:cubicBezTo>
                <a:cubicBezTo>
                  <a:pt x="686" y="1167"/>
                  <a:pt x="709" y="1150"/>
                  <a:pt x="720" y="1143"/>
                </a:cubicBezTo>
                <a:cubicBezTo>
                  <a:pt x="761" y="1115"/>
                  <a:pt x="742" y="1124"/>
                  <a:pt x="774" y="1113"/>
                </a:cubicBezTo>
                <a:cubicBezTo>
                  <a:pt x="821" y="1043"/>
                  <a:pt x="955" y="1067"/>
                  <a:pt x="1014" y="1065"/>
                </a:cubicBezTo>
                <a:cubicBezTo>
                  <a:pt x="1038" y="1063"/>
                  <a:pt x="1064" y="1068"/>
                  <a:pt x="1086" y="1059"/>
                </a:cubicBezTo>
                <a:cubicBezTo>
                  <a:pt x="1094" y="1056"/>
                  <a:pt x="1088" y="1042"/>
                  <a:pt x="1092" y="1035"/>
                </a:cubicBezTo>
                <a:cubicBezTo>
                  <a:pt x="1106" y="1008"/>
                  <a:pt x="1125" y="991"/>
                  <a:pt x="1134" y="963"/>
                </a:cubicBezTo>
                <a:cubicBezTo>
                  <a:pt x="1132" y="943"/>
                  <a:pt x="1134" y="922"/>
                  <a:pt x="1128" y="903"/>
                </a:cubicBezTo>
                <a:cubicBezTo>
                  <a:pt x="1124" y="889"/>
                  <a:pt x="1109" y="881"/>
                  <a:pt x="1104" y="867"/>
                </a:cubicBezTo>
                <a:cubicBezTo>
                  <a:pt x="1102" y="835"/>
                  <a:pt x="1098" y="803"/>
                  <a:pt x="1098" y="771"/>
                </a:cubicBezTo>
                <a:cubicBezTo>
                  <a:pt x="1098" y="636"/>
                  <a:pt x="1137" y="671"/>
                  <a:pt x="954" y="663"/>
                </a:cubicBezTo>
                <a:cubicBezTo>
                  <a:pt x="946" y="639"/>
                  <a:pt x="939" y="629"/>
                  <a:pt x="918" y="615"/>
                </a:cubicBezTo>
                <a:cubicBezTo>
                  <a:pt x="906" y="617"/>
                  <a:pt x="894" y="620"/>
                  <a:pt x="882" y="621"/>
                </a:cubicBezTo>
                <a:cubicBezTo>
                  <a:pt x="850" y="624"/>
                  <a:pt x="818" y="622"/>
                  <a:pt x="786" y="627"/>
                </a:cubicBezTo>
                <a:cubicBezTo>
                  <a:pt x="779" y="628"/>
                  <a:pt x="775" y="637"/>
                  <a:pt x="768" y="639"/>
                </a:cubicBezTo>
                <a:cubicBezTo>
                  <a:pt x="751" y="645"/>
                  <a:pt x="731" y="645"/>
                  <a:pt x="714" y="651"/>
                </a:cubicBezTo>
                <a:cubicBezTo>
                  <a:pt x="641" y="641"/>
                  <a:pt x="695" y="646"/>
                  <a:pt x="648" y="615"/>
                </a:cubicBezTo>
                <a:cubicBezTo>
                  <a:pt x="612" y="621"/>
                  <a:pt x="599" y="628"/>
                  <a:pt x="564" y="621"/>
                </a:cubicBezTo>
                <a:cubicBezTo>
                  <a:pt x="522" y="625"/>
                  <a:pt x="478" y="626"/>
                  <a:pt x="438" y="639"/>
                </a:cubicBezTo>
                <a:cubicBezTo>
                  <a:pt x="395" y="632"/>
                  <a:pt x="384" y="615"/>
                  <a:pt x="348" y="603"/>
                </a:cubicBezTo>
                <a:cubicBezTo>
                  <a:pt x="453" y="593"/>
                  <a:pt x="397" y="613"/>
                  <a:pt x="414" y="561"/>
                </a:cubicBezTo>
                <a:cubicBezTo>
                  <a:pt x="401" y="522"/>
                  <a:pt x="432" y="541"/>
                  <a:pt x="462" y="531"/>
                </a:cubicBezTo>
                <a:cubicBezTo>
                  <a:pt x="486" y="537"/>
                  <a:pt x="498" y="545"/>
                  <a:pt x="522" y="537"/>
                </a:cubicBezTo>
                <a:cubicBezTo>
                  <a:pt x="542" y="517"/>
                  <a:pt x="548" y="510"/>
                  <a:pt x="576" y="519"/>
                </a:cubicBezTo>
                <a:cubicBezTo>
                  <a:pt x="583" y="493"/>
                  <a:pt x="585" y="467"/>
                  <a:pt x="594" y="441"/>
                </a:cubicBezTo>
                <a:cubicBezTo>
                  <a:pt x="618" y="447"/>
                  <a:pt x="634" y="451"/>
                  <a:pt x="654" y="465"/>
                </a:cubicBezTo>
                <a:cubicBezTo>
                  <a:pt x="666" y="461"/>
                  <a:pt x="683" y="464"/>
                  <a:pt x="690" y="453"/>
                </a:cubicBezTo>
                <a:cubicBezTo>
                  <a:pt x="706" y="430"/>
                  <a:pt x="695" y="437"/>
                  <a:pt x="720" y="429"/>
                </a:cubicBezTo>
                <a:cubicBezTo>
                  <a:pt x="719" y="440"/>
                  <a:pt x="707" y="526"/>
                  <a:pt x="720" y="537"/>
                </a:cubicBezTo>
                <a:cubicBezTo>
                  <a:pt x="729" y="545"/>
                  <a:pt x="744" y="542"/>
                  <a:pt x="756" y="543"/>
                </a:cubicBezTo>
                <a:cubicBezTo>
                  <a:pt x="782" y="546"/>
                  <a:pt x="808" y="547"/>
                  <a:pt x="834" y="549"/>
                </a:cubicBezTo>
                <a:cubicBezTo>
                  <a:pt x="817" y="633"/>
                  <a:pt x="924" y="606"/>
                  <a:pt x="984" y="609"/>
                </a:cubicBezTo>
                <a:cubicBezTo>
                  <a:pt x="1008" y="601"/>
                  <a:pt x="1013" y="589"/>
                  <a:pt x="1038" y="597"/>
                </a:cubicBezTo>
                <a:cubicBezTo>
                  <a:pt x="1050" y="615"/>
                  <a:pt x="1062" y="633"/>
                  <a:pt x="1074" y="651"/>
                </a:cubicBezTo>
                <a:cubicBezTo>
                  <a:pt x="1074" y="652"/>
                  <a:pt x="1132" y="666"/>
                  <a:pt x="1146" y="669"/>
                </a:cubicBezTo>
                <a:cubicBezTo>
                  <a:pt x="1120" y="678"/>
                  <a:pt x="1117" y="699"/>
                  <a:pt x="1086" y="699"/>
                </a:cubicBezTo>
                <a:lnTo>
                  <a:pt x="1086" y="789"/>
                </a:lnTo>
                <a:cubicBezTo>
                  <a:pt x="1080" y="841"/>
                  <a:pt x="1083" y="846"/>
                  <a:pt x="1092" y="891"/>
                </a:cubicBezTo>
                <a:cubicBezTo>
                  <a:pt x="1072" y="952"/>
                  <a:pt x="1079" y="914"/>
                  <a:pt x="1086" y="1005"/>
                </a:cubicBezTo>
                <a:cubicBezTo>
                  <a:pt x="1083" y="1027"/>
                  <a:pt x="1074" y="1054"/>
                  <a:pt x="1074" y="1077"/>
                </a:cubicBezTo>
                <a:cubicBezTo>
                  <a:pt x="1362" y="1077"/>
                  <a:pt x="1650" y="1077"/>
                  <a:pt x="1938" y="1077"/>
                </a:cubicBezTo>
                <a:lnTo>
                  <a:pt x="1938" y="729"/>
                </a:lnTo>
                <a:cubicBezTo>
                  <a:pt x="1934" y="717"/>
                  <a:pt x="1938" y="698"/>
                  <a:pt x="1926" y="693"/>
                </a:cubicBezTo>
                <a:cubicBezTo>
                  <a:pt x="1894" y="680"/>
                  <a:pt x="1849" y="711"/>
                  <a:pt x="1818" y="717"/>
                </a:cubicBezTo>
                <a:cubicBezTo>
                  <a:pt x="1729" y="710"/>
                  <a:pt x="1715" y="705"/>
                  <a:pt x="1620" y="711"/>
                </a:cubicBezTo>
                <a:cubicBezTo>
                  <a:pt x="1551" y="720"/>
                  <a:pt x="1570" y="731"/>
                  <a:pt x="1494" y="723"/>
                </a:cubicBezTo>
                <a:cubicBezTo>
                  <a:pt x="1390" y="697"/>
                  <a:pt x="1292" y="692"/>
                  <a:pt x="1182" y="687"/>
                </a:cubicBezTo>
                <a:cubicBezTo>
                  <a:pt x="1158" y="684"/>
                  <a:pt x="1122" y="685"/>
                  <a:pt x="1128" y="663"/>
                </a:cubicBezTo>
                <a:cubicBezTo>
                  <a:pt x="1130" y="657"/>
                  <a:pt x="1140" y="659"/>
                  <a:pt x="1146" y="657"/>
                </a:cubicBezTo>
                <a:cubicBezTo>
                  <a:pt x="1183" y="662"/>
                  <a:pt x="1219" y="669"/>
                  <a:pt x="1254" y="681"/>
                </a:cubicBezTo>
                <a:cubicBezTo>
                  <a:pt x="1297" y="667"/>
                  <a:pt x="1291" y="671"/>
                  <a:pt x="1332" y="681"/>
                </a:cubicBezTo>
                <a:cubicBezTo>
                  <a:pt x="1382" y="671"/>
                  <a:pt x="1385" y="669"/>
                  <a:pt x="1446" y="675"/>
                </a:cubicBezTo>
                <a:cubicBezTo>
                  <a:pt x="1458" y="671"/>
                  <a:pt x="1470" y="667"/>
                  <a:pt x="1482" y="663"/>
                </a:cubicBezTo>
                <a:cubicBezTo>
                  <a:pt x="1488" y="661"/>
                  <a:pt x="1500" y="657"/>
                  <a:pt x="1500" y="657"/>
                </a:cubicBezTo>
                <a:cubicBezTo>
                  <a:pt x="1498" y="651"/>
                  <a:pt x="1498" y="643"/>
                  <a:pt x="1494" y="639"/>
                </a:cubicBezTo>
                <a:cubicBezTo>
                  <a:pt x="1484" y="629"/>
                  <a:pt x="1458" y="615"/>
                  <a:pt x="1458" y="615"/>
                </a:cubicBezTo>
                <a:cubicBezTo>
                  <a:pt x="1444" y="595"/>
                  <a:pt x="1414" y="575"/>
                  <a:pt x="1392" y="561"/>
                </a:cubicBezTo>
                <a:cubicBezTo>
                  <a:pt x="1384" y="549"/>
                  <a:pt x="1376" y="537"/>
                  <a:pt x="1368" y="525"/>
                </a:cubicBezTo>
                <a:cubicBezTo>
                  <a:pt x="1364" y="519"/>
                  <a:pt x="1356" y="507"/>
                  <a:pt x="1356" y="507"/>
                </a:cubicBezTo>
                <a:cubicBezTo>
                  <a:pt x="1381" y="470"/>
                  <a:pt x="1342" y="468"/>
                  <a:pt x="1326" y="435"/>
                </a:cubicBezTo>
                <a:cubicBezTo>
                  <a:pt x="1318" y="419"/>
                  <a:pt x="1318" y="398"/>
                  <a:pt x="1314" y="381"/>
                </a:cubicBezTo>
                <a:cubicBezTo>
                  <a:pt x="1307" y="348"/>
                  <a:pt x="1310" y="377"/>
                  <a:pt x="1296" y="345"/>
                </a:cubicBezTo>
                <a:cubicBezTo>
                  <a:pt x="1288" y="328"/>
                  <a:pt x="1284" y="309"/>
                  <a:pt x="1278" y="291"/>
                </a:cubicBezTo>
                <a:cubicBezTo>
                  <a:pt x="1276" y="284"/>
                  <a:pt x="1287" y="303"/>
                  <a:pt x="1290" y="309"/>
                </a:cubicBezTo>
                <a:cubicBezTo>
                  <a:pt x="1293" y="315"/>
                  <a:pt x="1292" y="323"/>
                  <a:pt x="1296" y="327"/>
                </a:cubicBezTo>
                <a:cubicBezTo>
                  <a:pt x="1306" y="337"/>
                  <a:pt x="1332" y="351"/>
                  <a:pt x="1332" y="351"/>
                </a:cubicBezTo>
                <a:cubicBezTo>
                  <a:pt x="1341" y="379"/>
                  <a:pt x="1349" y="403"/>
                  <a:pt x="1362" y="429"/>
                </a:cubicBezTo>
                <a:cubicBezTo>
                  <a:pt x="1374" y="453"/>
                  <a:pt x="1363" y="467"/>
                  <a:pt x="1392" y="477"/>
                </a:cubicBezTo>
                <a:cubicBezTo>
                  <a:pt x="1394" y="483"/>
                  <a:pt x="1394" y="490"/>
                  <a:pt x="1398" y="495"/>
                </a:cubicBezTo>
                <a:cubicBezTo>
                  <a:pt x="1403" y="501"/>
                  <a:pt x="1413" y="501"/>
                  <a:pt x="1416" y="507"/>
                </a:cubicBezTo>
                <a:cubicBezTo>
                  <a:pt x="1421" y="518"/>
                  <a:pt x="1417" y="532"/>
                  <a:pt x="1422" y="543"/>
                </a:cubicBezTo>
                <a:cubicBezTo>
                  <a:pt x="1428" y="554"/>
                  <a:pt x="1473" y="566"/>
                  <a:pt x="1476" y="567"/>
                </a:cubicBezTo>
                <a:cubicBezTo>
                  <a:pt x="1542" y="589"/>
                  <a:pt x="1442" y="554"/>
                  <a:pt x="1512" y="585"/>
                </a:cubicBezTo>
                <a:cubicBezTo>
                  <a:pt x="1524" y="590"/>
                  <a:pt x="1548" y="597"/>
                  <a:pt x="1548" y="597"/>
                </a:cubicBezTo>
                <a:cubicBezTo>
                  <a:pt x="1544" y="632"/>
                  <a:pt x="1530" y="654"/>
                  <a:pt x="1548" y="681"/>
                </a:cubicBezTo>
                <a:cubicBezTo>
                  <a:pt x="1581" y="673"/>
                  <a:pt x="1617" y="678"/>
                  <a:pt x="1650" y="669"/>
                </a:cubicBezTo>
                <a:cubicBezTo>
                  <a:pt x="1657" y="667"/>
                  <a:pt x="1657" y="656"/>
                  <a:pt x="1662" y="651"/>
                </a:cubicBezTo>
                <a:cubicBezTo>
                  <a:pt x="1667" y="646"/>
                  <a:pt x="1674" y="643"/>
                  <a:pt x="1680" y="639"/>
                </a:cubicBezTo>
                <a:cubicBezTo>
                  <a:pt x="1723" y="650"/>
                  <a:pt x="1708" y="659"/>
                  <a:pt x="1758" y="651"/>
                </a:cubicBezTo>
                <a:cubicBezTo>
                  <a:pt x="1720" y="595"/>
                  <a:pt x="1831" y="635"/>
                  <a:pt x="1854" y="639"/>
                </a:cubicBezTo>
                <a:cubicBezTo>
                  <a:pt x="1876" y="672"/>
                  <a:pt x="1884" y="687"/>
                  <a:pt x="1926" y="687"/>
                </a:cubicBezTo>
                <a:cubicBezTo>
                  <a:pt x="1920" y="117"/>
                  <a:pt x="2053" y="256"/>
                  <a:pt x="1908" y="111"/>
                </a:cubicBezTo>
                <a:cubicBezTo>
                  <a:pt x="1778" y="86"/>
                  <a:pt x="1794" y="79"/>
                  <a:pt x="1698" y="111"/>
                </a:cubicBezTo>
                <a:cubicBezTo>
                  <a:pt x="1705" y="131"/>
                  <a:pt x="1728" y="165"/>
                  <a:pt x="1728" y="165"/>
                </a:cubicBezTo>
                <a:cubicBezTo>
                  <a:pt x="1723" y="168"/>
                  <a:pt x="1695" y="184"/>
                  <a:pt x="1698" y="195"/>
                </a:cubicBezTo>
                <a:cubicBezTo>
                  <a:pt x="1700" y="201"/>
                  <a:pt x="1710" y="198"/>
                  <a:pt x="1716" y="201"/>
                </a:cubicBezTo>
                <a:cubicBezTo>
                  <a:pt x="1735" y="210"/>
                  <a:pt x="1780" y="223"/>
                  <a:pt x="1794" y="237"/>
                </a:cubicBezTo>
                <a:cubicBezTo>
                  <a:pt x="1798" y="241"/>
                  <a:pt x="1782" y="233"/>
                  <a:pt x="1776" y="231"/>
                </a:cubicBezTo>
                <a:cubicBezTo>
                  <a:pt x="1762" y="272"/>
                  <a:pt x="1783" y="226"/>
                  <a:pt x="1740" y="255"/>
                </a:cubicBezTo>
                <a:cubicBezTo>
                  <a:pt x="1735" y="259"/>
                  <a:pt x="1739" y="269"/>
                  <a:pt x="1734" y="273"/>
                </a:cubicBezTo>
                <a:cubicBezTo>
                  <a:pt x="1726" y="279"/>
                  <a:pt x="1714" y="277"/>
                  <a:pt x="1704" y="279"/>
                </a:cubicBezTo>
                <a:cubicBezTo>
                  <a:pt x="1697" y="313"/>
                  <a:pt x="1694" y="316"/>
                  <a:pt x="1662" y="327"/>
                </a:cubicBezTo>
                <a:cubicBezTo>
                  <a:pt x="1658" y="333"/>
                  <a:pt x="1656" y="348"/>
                  <a:pt x="1650" y="345"/>
                </a:cubicBezTo>
                <a:cubicBezTo>
                  <a:pt x="1637" y="339"/>
                  <a:pt x="1634" y="321"/>
                  <a:pt x="1626" y="309"/>
                </a:cubicBezTo>
                <a:cubicBezTo>
                  <a:pt x="1622" y="303"/>
                  <a:pt x="1614" y="291"/>
                  <a:pt x="1614" y="291"/>
                </a:cubicBezTo>
                <a:cubicBezTo>
                  <a:pt x="1618" y="285"/>
                  <a:pt x="1620" y="277"/>
                  <a:pt x="1626" y="273"/>
                </a:cubicBezTo>
                <a:cubicBezTo>
                  <a:pt x="1637" y="266"/>
                  <a:pt x="1662" y="261"/>
                  <a:pt x="1662" y="261"/>
                </a:cubicBezTo>
                <a:cubicBezTo>
                  <a:pt x="1664" y="255"/>
                  <a:pt x="1670" y="249"/>
                  <a:pt x="1668" y="243"/>
                </a:cubicBezTo>
                <a:cubicBezTo>
                  <a:pt x="1663" y="229"/>
                  <a:pt x="1644" y="207"/>
                  <a:pt x="1644" y="207"/>
                </a:cubicBezTo>
                <a:cubicBezTo>
                  <a:pt x="1658" y="164"/>
                  <a:pt x="1645" y="178"/>
                  <a:pt x="1674" y="159"/>
                </a:cubicBezTo>
                <a:cubicBezTo>
                  <a:pt x="1684" y="130"/>
                  <a:pt x="1672" y="116"/>
                  <a:pt x="1704" y="105"/>
                </a:cubicBezTo>
                <a:cubicBezTo>
                  <a:pt x="1691" y="67"/>
                  <a:pt x="1664" y="83"/>
                  <a:pt x="1626" y="87"/>
                </a:cubicBezTo>
                <a:cubicBezTo>
                  <a:pt x="1568" y="126"/>
                  <a:pt x="1352" y="67"/>
                  <a:pt x="1440" y="111"/>
                </a:cubicBezTo>
                <a:cubicBezTo>
                  <a:pt x="1487" y="134"/>
                  <a:pt x="1431" y="114"/>
                  <a:pt x="1476" y="129"/>
                </a:cubicBezTo>
                <a:cubicBezTo>
                  <a:pt x="1472" y="135"/>
                  <a:pt x="1470" y="142"/>
                  <a:pt x="1464" y="147"/>
                </a:cubicBezTo>
                <a:cubicBezTo>
                  <a:pt x="1459" y="151"/>
                  <a:pt x="1449" y="147"/>
                  <a:pt x="1446" y="153"/>
                </a:cubicBezTo>
                <a:cubicBezTo>
                  <a:pt x="1431" y="184"/>
                  <a:pt x="1560" y="182"/>
                  <a:pt x="1566" y="183"/>
                </a:cubicBezTo>
                <a:cubicBezTo>
                  <a:pt x="1533" y="194"/>
                  <a:pt x="1497" y="190"/>
                  <a:pt x="1464" y="201"/>
                </a:cubicBezTo>
                <a:cubicBezTo>
                  <a:pt x="1345" y="194"/>
                  <a:pt x="1367" y="218"/>
                  <a:pt x="1380" y="141"/>
                </a:cubicBezTo>
                <a:cubicBezTo>
                  <a:pt x="1358" y="134"/>
                  <a:pt x="1336" y="130"/>
                  <a:pt x="1314" y="123"/>
                </a:cubicBezTo>
                <a:cubicBezTo>
                  <a:pt x="1310" y="117"/>
                  <a:pt x="1308" y="110"/>
                  <a:pt x="1302" y="105"/>
                </a:cubicBezTo>
                <a:cubicBezTo>
                  <a:pt x="1297" y="101"/>
                  <a:pt x="1284" y="105"/>
                  <a:pt x="1284" y="99"/>
                </a:cubicBezTo>
                <a:cubicBezTo>
                  <a:pt x="1284" y="75"/>
                  <a:pt x="1357" y="66"/>
                  <a:pt x="1374" y="63"/>
                </a:cubicBezTo>
                <a:cubicBezTo>
                  <a:pt x="1360" y="42"/>
                  <a:pt x="1350" y="35"/>
                  <a:pt x="1326" y="27"/>
                </a:cubicBezTo>
                <a:cubicBezTo>
                  <a:pt x="1262" y="30"/>
                  <a:pt x="1183" y="0"/>
                  <a:pt x="1206" y="69"/>
                </a:cubicBezTo>
                <a:cubicBezTo>
                  <a:pt x="1190" y="80"/>
                  <a:pt x="1152" y="93"/>
                  <a:pt x="1152" y="93"/>
                </a:cubicBezTo>
                <a:cubicBezTo>
                  <a:pt x="1148" y="99"/>
                  <a:pt x="1139" y="104"/>
                  <a:pt x="1140" y="111"/>
                </a:cubicBezTo>
                <a:cubicBezTo>
                  <a:pt x="1147" y="146"/>
                  <a:pt x="1184" y="97"/>
                  <a:pt x="1140" y="141"/>
                </a:cubicBezTo>
                <a:cubicBezTo>
                  <a:pt x="1149" y="168"/>
                  <a:pt x="1159" y="164"/>
                  <a:pt x="1182" y="177"/>
                </a:cubicBezTo>
                <a:cubicBezTo>
                  <a:pt x="1195" y="184"/>
                  <a:pt x="1206" y="193"/>
                  <a:pt x="1218" y="201"/>
                </a:cubicBezTo>
                <a:cubicBezTo>
                  <a:pt x="1224" y="205"/>
                  <a:pt x="1236" y="213"/>
                  <a:pt x="1236" y="213"/>
                </a:cubicBezTo>
                <a:cubicBezTo>
                  <a:pt x="1245" y="241"/>
                  <a:pt x="1261" y="237"/>
                  <a:pt x="1290" y="243"/>
                </a:cubicBezTo>
                <a:cubicBezTo>
                  <a:pt x="1299" y="278"/>
                  <a:pt x="1321" y="276"/>
                  <a:pt x="1290" y="297"/>
                </a:cubicBezTo>
                <a:cubicBezTo>
                  <a:pt x="1266" y="295"/>
                  <a:pt x="1240" y="302"/>
                  <a:pt x="1218" y="291"/>
                </a:cubicBezTo>
                <a:cubicBezTo>
                  <a:pt x="1207" y="285"/>
                  <a:pt x="1218" y="259"/>
                  <a:pt x="1206" y="255"/>
                </a:cubicBezTo>
                <a:cubicBezTo>
                  <a:pt x="1173" y="244"/>
                  <a:pt x="1194" y="250"/>
                  <a:pt x="1140" y="243"/>
                </a:cubicBezTo>
                <a:cubicBezTo>
                  <a:pt x="1119" y="236"/>
                  <a:pt x="1102" y="229"/>
                  <a:pt x="1092" y="207"/>
                </a:cubicBezTo>
                <a:cubicBezTo>
                  <a:pt x="1087" y="195"/>
                  <a:pt x="1084" y="183"/>
                  <a:pt x="1080" y="171"/>
                </a:cubicBezTo>
                <a:cubicBezTo>
                  <a:pt x="1078" y="165"/>
                  <a:pt x="1074" y="153"/>
                  <a:pt x="1074" y="153"/>
                </a:cubicBezTo>
                <a:cubicBezTo>
                  <a:pt x="1100" y="144"/>
                  <a:pt x="1100" y="136"/>
                  <a:pt x="1092" y="111"/>
                </a:cubicBezTo>
                <a:cubicBezTo>
                  <a:pt x="1011" y="115"/>
                  <a:pt x="932" y="124"/>
                  <a:pt x="852" y="135"/>
                </a:cubicBezTo>
                <a:cubicBezTo>
                  <a:pt x="838" y="176"/>
                  <a:pt x="858" y="135"/>
                  <a:pt x="792" y="159"/>
                </a:cubicBezTo>
                <a:cubicBezTo>
                  <a:pt x="783" y="162"/>
                  <a:pt x="776" y="188"/>
                  <a:pt x="774" y="195"/>
                </a:cubicBezTo>
                <a:cubicBezTo>
                  <a:pt x="776" y="203"/>
                  <a:pt x="775" y="213"/>
                  <a:pt x="780" y="219"/>
                </a:cubicBezTo>
                <a:cubicBezTo>
                  <a:pt x="784" y="224"/>
                  <a:pt x="802" y="221"/>
                  <a:pt x="798" y="225"/>
                </a:cubicBezTo>
                <a:cubicBezTo>
                  <a:pt x="789" y="234"/>
                  <a:pt x="762" y="237"/>
                  <a:pt x="762" y="237"/>
                </a:cubicBezTo>
                <a:cubicBezTo>
                  <a:pt x="755" y="257"/>
                  <a:pt x="745" y="271"/>
                  <a:pt x="738" y="291"/>
                </a:cubicBezTo>
                <a:cubicBezTo>
                  <a:pt x="740" y="297"/>
                  <a:pt x="740" y="305"/>
                  <a:pt x="744" y="309"/>
                </a:cubicBezTo>
                <a:cubicBezTo>
                  <a:pt x="748" y="313"/>
                  <a:pt x="759" y="309"/>
                  <a:pt x="762" y="315"/>
                </a:cubicBezTo>
                <a:cubicBezTo>
                  <a:pt x="771" y="333"/>
                  <a:pt x="745" y="337"/>
                  <a:pt x="738" y="339"/>
                </a:cubicBezTo>
                <a:cubicBezTo>
                  <a:pt x="732" y="365"/>
                  <a:pt x="718" y="374"/>
                  <a:pt x="726" y="399"/>
                </a:cubicBezTo>
                <a:cubicBezTo>
                  <a:pt x="715" y="431"/>
                  <a:pt x="707" y="409"/>
                  <a:pt x="696" y="441"/>
                </a:cubicBezTo>
                <a:cubicBezTo>
                  <a:pt x="694" y="457"/>
                  <a:pt x="700" y="477"/>
                  <a:pt x="690" y="489"/>
                </a:cubicBezTo>
                <a:cubicBezTo>
                  <a:pt x="666" y="517"/>
                  <a:pt x="656" y="471"/>
                  <a:pt x="654" y="465"/>
                </a:cubicBezTo>
                <a:cubicBezTo>
                  <a:pt x="662" y="442"/>
                  <a:pt x="668" y="428"/>
                  <a:pt x="660" y="405"/>
                </a:cubicBezTo>
                <a:cubicBezTo>
                  <a:pt x="674" y="364"/>
                  <a:pt x="639" y="359"/>
                  <a:pt x="606" y="351"/>
                </a:cubicBezTo>
                <a:cubicBezTo>
                  <a:pt x="608" y="345"/>
                  <a:pt x="615" y="339"/>
                  <a:pt x="612" y="333"/>
                </a:cubicBezTo>
                <a:cubicBezTo>
                  <a:pt x="605" y="319"/>
                  <a:pt x="571" y="335"/>
                  <a:pt x="612" y="321"/>
                </a:cubicBezTo>
                <a:cubicBezTo>
                  <a:pt x="615" y="302"/>
                  <a:pt x="622" y="241"/>
                  <a:pt x="630" y="225"/>
                </a:cubicBezTo>
                <a:cubicBezTo>
                  <a:pt x="633" y="219"/>
                  <a:pt x="642" y="222"/>
                  <a:pt x="648" y="219"/>
                </a:cubicBezTo>
                <a:cubicBezTo>
                  <a:pt x="661" y="212"/>
                  <a:pt x="684" y="195"/>
                  <a:pt x="684" y="195"/>
                </a:cubicBezTo>
                <a:cubicBezTo>
                  <a:pt x="692" y="183"/>
                  <a:pt x="700" y="171"/>
                  <a:pt x="708" y="159"/>
                </a:cubicBezTo>
                <a:cubicBezTo>
                  <a:pt x="714" y="150"/>
                  <a:pt x="680" y="130"/>
                  <a:pt x="678" y="129"/>
                </a:cubicBezTo>
                <a:cubicBezTo>
                  <a:pt x="657" y="119"/>
                  <a:pt x="643" y="123"/>
                  <a:pt x="618" y="123"/>
                </a:cubicBezTo>
                <a:cubicBezTo>
                  <a:pt x="566" y="115"/>
                  <a:pt x="515" y="101"/>
                  <a:pt x="462" y="99"/>
                </a:cubicBezTo>
                <a:cubicBezTo>
                  <a:pt x="455" y="99"/>
                  <a:pt x="476" y="110"/>
                  <a:pt x="474" y="117"/>
                </a:cubicBezTo>
                <a:cubicBezTo>
                  <a:pt x="471" y="130"/>
                  <a:pt x="449" y="128"/>
                  <a:pt x="438" y="135"/>
                </a:cubicBezTo>
                <a:cubicBezTo>
                  <a:pt x="454" y="159"/>
                  <a:pt x="457" y="179"/>
                  <a:pt x="426" y="189"/>
                </a:cubicBezTo>
                <a:cubicBezTo>
                  <a:pt x="379" y="182"/>
                  <a:pt x="331" y="186"/>
                  <a:pt x="288" y="165"/>
                </a:cubicBezTo>
                <a:cubicBezTo>
                  <a:pt x="266" y="167"/>
                  <a:pt x="239" y="157"/>
                  <a:pt x="222" y="171"/>
                </a:cubicBezTo>
                <a:cubicBezTo>
                  <a:pt x="212" y="179"/>
                  <a:pt x="234" y="207"/>
                  <a:pt x="234" y="207"/>
                </a:cubicBezTo>
                <a:cubicBezTo>
                  <a:pt x="209" y="223"/>
                  <a:pt x="203" y="226"/>
                  <a:pt x="174" y="219"/>
                </a:cubicBezTo>
                <a:cubicBezTo>
                  <a:pt x="160" y="198"/>
                  <a:pt x="154" y="190"/>
                  <a:pt x="162" y="165"/>
                </a:cubicBezTo>
                <a:cubicBezTo>
                  <a:pt x="148" y="122"/>
                  <a:pt x="117" y="133"/>
                  <a:pt x="72" y="129"/>
                </a:cubicBezTo>
                <a:cubicBezTo>
                  <a:pt x="64" y="126"/>
                  <a:pt x="0" y="98"/>
                  <a:pt x="0" y="129"/>
                </a:cubicBezTo>
                <a:close/>
              </a:path>
            </a:pathLst>
          </a:custGeom>
          <a:pattFill prst="horzBrick">
            <a:fgClr>
              <a:schemeClr val="bg2"/>
            </a:fgClr>
            <a:bgClr>
              <a:srgbClr val="B2B2B2"/>
            </a:bgClr>
          </a:pattFill>
          <a:ln w="12700" cap="flat" cmpd="sng">
            <a:noFill/>
            <a:prstDash val="solid"/>
            <a:round/>
            <a:headEnd type="none" w="med" len="med"/>
            <a:tailEnd type="none" w="med" len="med"/>
          </a:ln>
          <a:effectLst/>
        </p:spPr>
        <p:txBody>
          <a:bodyPr/>
          <a:lstStyle/>
          <a:p>
            <a:endParaRPr lang="en-US"/>
          </a:p>
        </p:txBody>
      </p:sp>
      <p:sp>
        <p:nvSpPr>
          <p:cNvPr id="268325" name="Rectangle 37" descr="Horizontal brick"/>
          <p:cNvSpPr>
            <a:spLocks noChangeArrowheads="1"/>
          </p:cNvSpPr>
          <p:nvPr/>
        </p:nvSpPr>
        <p:spPr bwMode="auto">
          <a:xfrm>
            <a:off x="257175" y="6448426"/>
            <a:ext cx="8686800" cy="276225"/>
          </a:xfrm>
          <a:prstGeom prst="rect">
            <a:avLst/>
          </a:prstGeom>
          <a:pattFill prst="horzBrick">
            <a:fgClr>
              <a:schemeClr val="bg2"/>
            </a:fgClr>
            <a:bgClr>
              <a:srgbClr val="B2B2B2"/>
            </a:bgClr>
          </a:pattFill>
          <a:ln w="12700" algn="ctr">
            <a:noFill/>
            <a:miter lim="800000"/>
            <a:headEnd/>
            <a:tailEnd/>
          </a:ln>
          <a:effectLst/>
        </p:spPr>
        <p:txBody>
          <a:bodyPr/>
          <a:lstStyle/>
          <a:p>
            <a:endParaRPr lang="en-US"/>
          </a:p>
        </p:txBody>
      </p:sp>
      <p:sp>
        <p:nvSpPr>
          <p:cNvPr id="268326" name="Rectangle 38" descr="Horizontal brick"/>
          <p:cNvSpPr>
            <a:spLocks noChangeArrowheads="1"/>
          </p:cNvSpPr>
          <p:nvPr/>
        </p:nvSpPr>
        <p:spPr bwMode="auto">
          <a:xfrm>
            <a:off x="8782049" y="4953000"/>
            <a:ext cx="171451" cy="1771650"/>
          </a:xfrm>
          <a:prstGeom prst="rect">
            <a:avLst/>
          </a:prstGeom>
          <a:pattFill prst="horzBrick">
            <a:fgClr>
              <a:schemeClr val="bg2"/>
            </a:fgClr>
            <a:bgClr>
              <a:srgbClr val="B2B2B2"/>
            </a:bgClr>
          </a:pattFill>
          <a:ln w="12700" algn="ctr">
            <a:noFill/>
            <a:miter lim="800000"/>
            <a:headEnd/>
            <a:tailEnd/>
          </a:ln>
          <a:effectLst/>
        </p:spPr>
        <p:txBody>
          <a:bodyPr/>
          <a:lstStyle/>
          <a:p>
            <a:endParaRPr lang="en-US"/>
          </a:p>
        </p:txBody>
      </p:sp>
      <p:sp>
        <p:nvSpPr>
          <p:cNvPr id="268327" name="Freeform 39" descr="Recycled paper"/>
          <p:cNvSpPr>
            <a:spLocks/>
          </p:cNvSpPr>
          <p:nvPr/>
        </p:nvSpPr>
        <p:spPr bwMode="auto">
          <a:xfrm>
            <a:off x="420688" y="4608514"/>
            <a:ext cx="427037" cy="395287"/>
          </a:xfrm>
          <a:custGeom>
            <a:avLst/>
            <a:gdLst/>
            <a:ahLst/>
            <a:cxnLst>
              <a:cxn ang="0">
                <a:pos x="197" y="49"/>
              </a:cxn>
              <a:cxn ang="0">
                <a:pos x="143" y="19"/>
              </a:cxn>
              <a:cxn ang="0">
                <a:pos x="23" y="61"/>
              </a:cxn>
              <a:cxn ang="0">
                <a:pos x="65" y="163"/>
              </a:cxn>
              <a:cxn ang="0">
                <a:pos x="77" y="181"/>
              </a:cxn>
              <a:cxn ang="0">
                <a:pos x="95" y="193"/>
              </a:cxn>
              <a:cxn ang="0">
                <a:pos x="137" y="241"/>
              </a:cxn>
              <a:cxn ang="0">
                <a:pos x="257" y="217"/>
              </a:cxn>
              <a:cxn ang="0">
                <a:pos x="239" y="109"/>
              </a:cxn>
              <a:cxn ang="0">
                <a:pos x="215" y="73"/>
              </a:cxn>
              <a:cxn ang="0">
                <a:pos x="197" y="49"/>
              </a:cxn>
            </a:cxnLst>
            <a:rect l="0" t="0" r="r" b="b"/>
            <a:pathLst>
              <a:path w="269" h="249">
                <a:moveTo>
                  <a:pt x="197" y="49"/>
                </a:moveTo>
                <a:cubicBezTo>
                  <a:pt x="156" y="21"/>
                  <a:pt x="175" y="30"/>
                  <a:pt x="143" y="19"/>
                </a:cubicBezTo>
                <a:cubicBezTo>
                  <a:pt x="57" y="24"/>
                  <a:pt x="43" y="0"/>
                  <a:pt x="23" y="61"/>
                </a:cubicBezTo>
                <a:cubicBezTo>
                  <a:pt x="33" y="229"/>
                  <a:pt x="0" y="141"/>
                  <a:pt x="65" y="163"/>
                </a:cubicBezTo>
                <a:cubicBezTo>
                  <a:pt x="69" y="169"/>
                  <a:pt x="72" y="176"/>
                  <a:pt x="77" y="181"/>
                </a:cubicBezTo>
                <a:cubicBezTo>
                  <a:pt x="82" y="186"/>
                  <a:pt x="90" y="188"/>
                  <a:pt x="95" y="193"/>
                </a:cubicBezTo>
                <a:cubicBezTo>
                  <a:pt x="144" y="249"/>
                  <a:pt x="97" y="214"/>
                  <a:pt x="137" y="241"/>
                </a:cubicBezTo>
                <a:cubicBezTo>
                  <a:pt x="224" y="235"/>
                  <a:pt x="202" y="235"/>
                  <a:pt x="257" y="217"/>
                </a:cubicBezTo>
                <a:cubicBezTo>
                  <a:pt x="269" y="182"/>
                  <a:pt x="250" y="143"/>
                  <a:pt x="239" y="109"/>
                </a:cubicBezTo>
                <a:cubicBezTo>
                  <a:pt x="234" y="95"/>
                  <a:pt x="220" y="87"/>
                  <a:pt x="215" y="73"/>
                </a:cubicBezTo>
                <a:cubicBezTo>
                  <a:pt x="208" y="51"/>
                  <a:pt x="215" y="58"/>
                  <a:pt x="197" y="49"/>
                </a:cubicBezTo>
                <a:close/>
              </a:path>
            </a:pathLst>
          </a:custGeom>
          <a:blipFill dpi="0" rotWithShape="1">
            <a:blip r:embed="rId4" cstate="print"/>
            <a:srcRect/>
            <a:tile tx="0" ty="0" sx="100000" sy="100000" flip="none" algn="tl"/>
          </a:blipFill>
          <a:ln w="12700" cap="flat" cmpd="sng">
            <a:noFill/>
            <a:prstDash val="solid"/>
            <a:round/>
            <a:headEnd type="none" w="med" len="med"/>
            <a:tailEnd type="none" w="med" len="med"/>
          </a:ln>
          <a:effectLst/>
        </p:spPr>
        <p:txBody>
          <a:bodyPr/>
          <a:lstStyle/>
          <a:p>
            <a:endParaRPr lang="en-US"/>
          </a:p>
        </p:txBody>
      </p:sp>
      <p:sp>
        <p:nvSpPr>
          <p:cNvPr id="268328" name="Freeform 40" descr="Recycled paper"/>
          <p:cNvSpPr>
            <a:spLocks/>
          </p:cNvSpPr>
          <p:nvPr/>
        </p:nvSpPr>
        <p:spPr bwMode="auto">
          <a:xfrm>
            <a:off x="1963739" y="4665664"/>
            <a:ext cx="333375" cy="236537"/>
          </a:xfrm>
          <a:custGeom>
            <a:avLst/>
            <a:gdLst/>
            <a:ahLst/>
            <a:cxnLst>
              <a:cxn ang="0">
                <a:pos x="149" y="13"/>
              </a:cxn>
              <a:cxn ang="0">
                <a:pos x="11" y="7"/>
              </a:cxn>
              <a:cxn ang="0">
                <a:pos x="29" y="109"/>
              </a:cxn>
              <a:cxn ang="0">
                <a:pos x="35" y="133"/>
              </a:cxn>
              <a:cxn ang="0">
                <a:pos x="77" y="139"/>
              </a:cxn>
              <a:cxn ang="0">
                <a:pos x="197" y="133"/>
              </a:cxn>
              <a:cxn ang="0">
                <a:pos x="191" y="91"/>
              </a:cxn>
              <a:cxn ang="0">
                <a:pos x="149" y="31"/>
              </a:cxn>
              <a:cxn ang="0">
                <a:pos x="149" y="13"/>
              </a:cxn>
            </a:cxnLst>
            <a:rect l="0" t="0" r="r" b="b"/>
            <a:pathLst>
              <a:path w="210" h="149">
                <a:moveTo>
                  <a:pt x="149" y="13"/>
                </a:moveTo>
                <a:cubicBezTo>
                  <a:pt x="93" y="9"/>
                  <a:pt x="62" y="0"/>
                  <a:pt x="11" y="7"/>
                </a:cubicBezTo>
                <a:cubicBezTo>
                  <a:pt x="0" y="40"/>
                  <a:pt x="20" y="76"/>
                  <a:pt x="29" y="109"/>
                </a:cubicBezTo>
                <a:cubicBezTo>
                  <a:pt x="31" y="117"/>
                  <a:pt x="28" y="129"/>
                  <a:pt x="35" y="133"/>
                </a:cubicBezTo>
                <a:cubicBezTo>
                  <a:pt x="47" y="140"/>
                  <a:pt x="63" y="137"/>
                  <a:pt x="77" y="139"/>
                </a:cubicBezTo>
                <a:cubicBezTo>
                  <a:pt x="117" y="137"/>
                  <a:pt x="160" y="149"/>
                  <a:pt x="197" y="133"/>
                </a:cubicBezTo>
                <a:cubicBezTo>
                  <a:pt x="210" y="128"/>
                  <a:pt x="194" y="105"/>
                  <a:pt x="191" y="91"/>
                </a:cubicBezTo>
                <a:cubicBezTo>
                  <a:pt x="184" y="61"/>
                  <a:pt x="178" y="41"/>
                  <a:pt x="149" y="31"/>
                </a:cubicBezTo>
                <a:cubicBezTo>
                  <a:pt x="142" y="11"/>
                  <a:pt x="137" y="13"/>
                  <a:pt x="149" y="13"/>
                </a:cubicBezTo>
                <a:close/>
              </a:path>
            </a:pathLst>
          </a:custGeom>
          <a:blipFill dpi="0" rotWithShape="1">
            <a:blip r:embed="rId4" cstate="print"/>
            <a:srcRect/>
            <a:tile tx="0" ty="0" sx="100000" sy="100000" flip="none" algn="tl"/>
          </a:blipFill>
          <a:ln w="12700" cap="flat" cmpd="sng">
            <a:noFill/>
            <a:prstDash val="solid"/>
            <a:round/>
            <a:headEnd type="none" w="med" len="med"/>
            <a:tailEnd type="none" w="med" len="med"/>
          </a:ln>
          <a:effectLst/>
        </p:spPr>
        <p:txBody>
          <a:bodyPr/>
          <a:lstStyle/>
          <a:p>
            <a:endParaRPr lang="en-US"/>
          </a:p>
        </p:txBody>
      </p:sp>
      <p:sp>
        <p:nvSpPr>
          <p:cNvPr id="268332" name="Freeform 44"/>
          <p:cNvSpPr>
            <a:spLocks/>
          </p:cNvSpPr>
          <p:nvPr/>
        </p:nvSpPr>
        <p:spPr bwMode="auto">
          <a:xfrm>
            <a:off x="5867400" y="3124200"/>
            <a:ext cx="3048000" cy="1045529"/>
          </a:xfrm>
          <a:custGeom>
            <a:avLst/>
            <a:gdLst/>
            <a:ahLst/>
            <a:cxnLst>
              <a:cxn ang="0">
                <a:pos x="0" y="0"/>
              </a:cxn>
              <a:cxn ang="0">
                <a:pos x="1673" y="0"/>
              </a:cxn>
              <a:cxn ang="0">
                <a:pos x="1673" y="493"/>
              </a:cxn>
              <a:cxn ang="0">
                <a:pos x="1207" y="429"/>
              </a:cxn>
              <a:cxn ang="0">
                <a:pos x="0" y="0"/>
              </a:cxn>
            </a:cxnLst>
            <a:rect l="0" t="0" r="r" b="b"/>
            <a:pathLst>
              <a:path w="1673" h="493">
                <a:moveTo>
                  <a:pt x="0" y="0"/>
                </a:moveTo>
                <a:lnTo>
                  <a:pt x="1673" y="0"/>
                </a:lnTo>
                <a:lnTo>
                  <a:pt x="1673" y="493"/>
                </a:lnTo>
                <a:lnTo>
                  <a:pt x="1207" y="429"/>
                </a:lnTo>
                <a:lnTo>
                  <a:pt x="0" y="0"/>
                </a:lnTo>
                <a:close/>
              </a:path>
            </a:pathLst>
          </a:custGeom>
          <a:solidFill>
            <a:schemeClr val="accent1">
              <a:lumMod val="75000"/>
            </a:schemeClr>
          </a:solidFill>
          <a:ln w="12700" cap="flat" cmpd="sng">
            <a:noFill/>
            <a:prstDash val="solid"/>
            <a:round/>
            <a:headEnd/>
            <a:tailEnd/>
          </a:ln>
          <a:effectLst/>
        </p:spPr>
        <p:txBody>
          <a:bodyPr/>
          <a:lstStyle/>
          <a:p>
            <a:endParaRPr lang="en-US"/>
          </a:p>
        </p:txBody>
      </p:sp>
      <p:sp>
        <p:nvSpPr>
          <p:cNvPr id="268334" name="Freeform 46" descr="Brown marble"/>
          <p:cNvSpPr>
            <a:spLocks/>
          </p:cNvSpPr>
          <p:nvPr/>
        </p:nvSpPr>
        <p:spPr bwMode="auto">
          <a:xfrm>
            <a:off x="6035040" y="4434840"/>
            <a:ext cx="1066800" cy="1066800"/>
          </a:xfrm>
          <a:custGeom>
            <a:avLst/>
            <a:gdLst/>
            <a:ahLst/>
            <a:cxnLst>
              <a:cxn ang="0">
                <a:pos x="0" y="94"/>
              </a:cxn>
              <a:cxn ang="0">
                <a:pos x="24" y="130"/>
              </a:cxn>
              <a:cxn ang="0">
                <a:pos x="30" y="148"/>
              </a:cxn>
              <a:cxn ang="0">
                <a:pos x="156" y="298"/>
              </a:cxn>
              <a:cxn ang="0">
                <a:pos x="210" y="418"/>
              </a:cxn>
              <a:cxn ang="0">
                <a:pos x="270" y="412"/>
              </a:cxn>
              <a:cxn ang="0">
                <a:pos x="306" y="322"/>
              </a:cxn>
              <a:cxn ang="0">
                <a:pos x="486" y="58"/>
              </a:cxn>
              <a:cxn ang="0">
                <a:pos x="438" y="46"/>
              </a:cxn>
              <a:cxn ang="0">
                <a:pos x="396" y="28"/>
              </a:cxn>
              <a:cxn ang="0">
                <a:pos x="162" y="16"/>
              </a:cxn>
              <a:cxn ang="0">
                <a:pos x="42" y="76"/>
              </a:cxn>
              <a:cxn ang="0">
                <a:pos x="30" y="94"/>
              </a:cxn>
              <a:cxn ang="0">
                <a:pos x="0" y="94"/>
              </a:cxn>
            </a:cxnLst>
            <a:rect l="0" t="0" r="r" b="b"/>
            <a:pathLst>
              <a:path w="493" h="418">
                <a:moveTo>
                  <a:pt x="0" y="94"/>
                </a:moveTo>
                <a:cubicBezTo>
                  <a:pt x="29" y="104"/>
                  <a:pt x="15" y="93"/>
                  <a:pt x="24" y="130"/>
                </a:cubicBezTo>
                <a:cubicBezTo>
                  <a:pt x="26" y="136"/>
                  <a:pt x="30" y="148"/>
                  <a:pt x="30" y="148"/>
                </a:cubicBezTo>
                <a:cubicBezTo>
                  <a:pt x="72" y="198"/>
                  <a:pt x="119" y="244"/>
                  <a:pt x="156" y="298"/>
                </a:cubicBezTo>
                <a:cubicBezTo>
                  <a:pt x="185" y="339"/>
                  <a:pt x="150" y="398"/>
                  <a:pt x="210" y="418"/>
                </a:cubicBezTo>
                <a:cubicBezTo>
                  <a:pt x="266" y="412"/>
                  <a:pt x="246" y="412"/>
                  <a:pt x="270" y="412"/>
                </a:cubicBezTo>
                <a:cubicBezTo>
                  <a:pt x="306" y="376"/>
                  <a:pt x="306" y="371"/>
                  <a:pt x="306" y="322"/>
                </a:cubicBezTo>
                <a:cubicBezTo>
                  <a:pt x="366" y="234"/>
                  <a:pt x="440" y="154"/>
                  <a:pt x="486" y="58"/>
                </a:cubicBezTo>
                <a:cubicBezTo>
                  <a:pt x="493" y="43"/>
                  <a:pt x="454" y="51"/>
                  <a:pt x="438" y="46"/>
                </a:cubicBezTo>
                <a:cubicBezTo>
                  <a:pt x="424" y="41"/>
                  <a:pt x="411" y="31"/>
                  <a:pt x="396" y="28"/>
                </a:cubicBezTo>
                <a:cubicBezTo>
                  <a:pt x="319" y="14"/>
                  <a:pt x="240" y="19"/>
                  <a:pt x="162" y="16"/>
                </a:cubicBezTo>
                <a:cubicBezTo>
                  <a:pt x="113" y="0"/>
                  <a:pt x="74" y="44"/>
                  <a:pt x="42" y="76"/>
                </a:cubicBezTo>
                <a:cubicBezTo>
                  <a:pt x="37" y="81"/>
                  <a:pt x="37" y="91"/>
                  <a:pt x="30" y="94"/>
                </a:cubicBezTo>
                <a:cubicBezTo>
                  <a:pt x="21" y="98"/>
                  <a:pt x="10" y="94"/>
                  <a:pt x="0" y="94"/>
                </a:cubicBezTo>
                <a:close/>
              </a:path>
            </a:pathLst>
          </a:custGeom>
          <a:blipFill dpi="0" rotWithShape="1">
            <a:blip r:embed="rId3" cstate="print"/>
            <a:srcRect/>
            <a:tile tx="0" ty="0" sx="100000" sy="100000" flip="none" algn="tl"/>
          </a:blipFill>
          <a:ln w="31750" cap="flat" cmpd="sng">
            <a:noFill/>
            <a:prstDash val="solid"/>
            <a:round/>
            <a:headEnd type="none" w="med" len="med"/>
            <a:tailEnd type="none" w="med" len="med"/>
          </a:ln>
          <a:effectLst/>
        </p:spPr>
        <p:txBody>
          <a:bodyPr/>
          <a:lstStyle/>
          <a:p>
            <a:endParaRPr lang="en-US"/>
          </a:p>
        </p:txBody>
      </p:sp>
      <p:sp>
        <p:nvSpPr>
          <p:cNvPr id="268335" name="Freeform 47"/>
          <p:cNvSpPr>
            <a:spLocks/>
          </p:cNvSpPr>
          <p:nvPr/>
        </p:nvSpPr>
        <p:spPr bwMode="auto">
          <a:xfrm>
            <a:off x="247651" y="6386514"/>
            <a:ext cx="8677275" cy="109537"/>
          </a:xfrm>
          <a:custGeom>
            <a:avLst/>
            <a:gdLst/>
            <a:ahLst/>
            <a:cxnLst>
              <a:cxn ang="0">
                <a:pos x="0" y="69"/>
              </a:cxn>
              <a:cxn ang="0">
                <a:pos x="180" y="75"/>
              </a:cxn>
              <a:cxn ang="0">
                <a:pos x="648" y="69"/>
              </a:cxn>
              <a:cxn ang="0">
                <a:pos x="1128" y="87"/>
              </a:cxn>
              <a:cxn ang="0">
                <a:pos x="1764" y="63"/>
              </a:cxn>
              <a:cxn ang="0">
                <a:pos x="2262" y="27"/>
              </a:cxn>
              <a:cxn ang="0">
                <a:pos x="2736" y="33"/>
              </a:cxn>
              <a:cxn ang="0">
                <a:pos x="3054" y="39"/>
              </a:cxn>
              <a:cxn ang="0">
                <a:pos x="3126" y="9"/>
              </a:cxn>
              <a:cxn ang="0">
                <a:pos x="3564" y="57"/>
              </a:cxn>
              <a:cxn ang="0">
                <a:pos x="4140" y="51"/>
              </a:cxn>
              <a:cxn ang="0">
                <a:pos x="4380" y="57"/>
              </a:cxn>
              <a:cxn ang="0">
                <a:pos x="4500" y="69"/>
              </a:cxn>
              <a:cxn ang="0">
                <a:pos x="4944" y="63"/>
              </a:cxn>
              <a:cxn ang="0">
                <a:pos x="5130" y="57"/>
              </a:cxn>
              <a:cxn ang="0">
                <a:pos x="5628" y="51"/>
              </a:cxn>
            </a:cxnLst>
            <a:rect l="0" t="0" r="r" b="b"/>
            <a:pathLst>
              <a:path w="5628" h="87">
                <a:moveTo>
                  <a:pt x="0" y="69"/>
                </a:moveTo>
                <a:cubicBezTo>
                  <a:pt x="75" y="73"/>
                  <a:pt x="111" y="82"/>
                  <a:pt x="180" y="75"/>
                </a:cubicBezTo>
                <a:cubicBezTo>
                  <a:pt x="353" y="17"/>
                  <a:pt x="203" y="63"/>
                  <a:pt x="648" y="69"/>
                </a:cubicBezTo>
                <a:cubicBezTo>
                  <a:pt x="808" y="74"/>
                  <a:pt x="968" y="78"/>
                  <a:pt x="1128" y="87"/>
                </a:cubicBezTo>
                <a:cubicBezTo>
                  <a:pt x="1345" y="84"/>
                  <a:pt x="1549" y="73"/>
                  <a:pt x="1764" y="63"/>
                </a:cubicBezTo>
                <a:cubicBezTo>
                  <a:pt x="1906" y="16"/>
                  <a:pt x="2140" y="29"/>
                  <a:pt x="2262" y="27"/>
                </a:cubicBezTo>
                <a:cubicBezTo>
                  <a:pt x="2588" y="43"/>
                  <a:pt x="2430" y="41"/>
                  <a:pt x="2736" y="33"/>
                </a:cubicBezTo>
                <a:cubicBezTo>
                  <a:pt x="2877" y="44"/>
                  <a:pt x="2857" y="44"/>
                  <a:pt x="3054" y="39"/>
                </a:cubicBezTo>
                <a:cubicBezTo>
                  <a:pt x="3078" y="27"/>
                  <a:pt x="3101" y="17"/>
                  <a:pt x="3126" y="9"/>
                </a:cubicBezTo>
                <a:cubicBezTo>
                  <a:pt x="3375" y="19"/>
                  <a:pt x="3385" y="12"/>
                  <a:pt x="3564" y="57"/>
                </a:cubicBezTo>
                <a:cubicBezTo>
                  <a:pt x="3756" y="55"/>
                  <a:pt x="3948" y="51"/>
                  <a:pt x="4140" y="51"/>
                </a:cubicBezTo>
                <a:cubicBezTo>
                  <a:pt x="4220" y="51"/>
                  <a:pt x="4300" y="53"/>
                  <a:pt x="4380" y="57"/>
                </a:cubicBezTo>
                <a:cubicBezTo>
                  <a:pt x="4420" y="59"/>
                  <a:pt x="4500" y="69"/>
                  <a:pt x="4500" y="69"/>
                </a:cubicBezTo>
                <a:cubicBezTo>
                  <a:pt x="4650" y="65"/>
                  <a:pt x="4794" y="68"/>
                  <a:pt x="4944" y="63"/>
                </a:cubicBezTo>
                <a:cubicBezTo>
                  <a:pt x="4977" y="52"/>
                  <a:pt x="5099" y="59"/>
                  <a:pt x="5130" y="57"/>
                </a:cubicBezTo>
                <a:cubicBezTo>
                  <a:pt x="5300" y="0"/>
                  <a:pt x="5142" y="51"/>
                  <a:pt x="5628" y="51"/>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36" name="Freeform 48"/>
          <p:cNvSpPr>
            <a:spLocks/>
          </p:cNvSpPr>
          <p:nvPr/>
        </p:nvSpPr>
        <p:spPr bwMode="auto">
          <a:xfrm>
            <a:off x="219076" y="6054725"/>
            <a:ext cx="7248525" cy="207963"/>
          </a:xfrm>
          <a:custGeom>
            <a:avLst/>
            <a:gdLst/>
            <a:ahLst/>
            <a:cxnLst>
              <a:cxn ang="0">
                <a:pos x="0" y="2"/>
              </a:cxn>
              <a:cxn ang="0">
                <a:pos x="432" y="20"/>
              </a:cxn>
              <a:cxn ang="0">
                <a:pos x="678" y="80"/>
              </a:cxn>
              <a:cxn ang="0">
                <a:pos x="858" y="116"/>
              </a:cxn>
              <a:cxn ang="0">
                <a:pos x="996" y="110"/>
              </a:cxn>
              <a:cxn ang="0">
                <a:pos x="1170" y="74"/>
              </a:cxn>
              <a:cxn ang="0">
                <a:pos x="1968" y="116"/>
              </a:cxn>
              <a:cxn ang="0">
                <a:pos x="2556" y="98"/>
              </a:cxn>
              <a:cxn ang="0">
                <a:pos x="3108" y="104"/>
              </a:cxn>
              <a:cxn ang="0">
                <a:pos x="3516" y="98"/>
              </a:cxn>
              <a:cxn ang="0">
                <a:pos x="3948" y="104"/>
              </a:cxn>
              <a:cxn ang="0">
                <a:pos x="3996" y="116"/>
              </a:cxn>
              <a:cxn ang="0">
                <a:pos x="4452" y="98"/>
              </a:cxn>
              <a:cxn ang="0">
                <a:pos x="4566" y="98"/>
              </a:cxn>
            </a:cxnLst>
            <a:rect l="0" t="0" r="r" b="b"/>
            <a:pathLst>
              <a:path w="4566" h="131">
                <a:moveTo>
                  <a:pt x="0" y="2"/>
                </a:moveTo>
                <a:cubicBezTo>
                  <a:pt x="143" y="8"/>
                  <a:pt x="290" y="0"/>
                  <a:pt x="432" y="20"/>
                </a:cubicBezTo>
                <a:cubicBezTo>
                  <a:pt x="524" y="81"/>
                  <a:pt x="554" y="75"/>
                  <a:pt x="678" y="80"/>
                </a:cubicBezTo>
                <a:cubicBezTo>
                  <a:pt x="738" y="95"/>
                  <a:pt x="796" y="108"/>
                  <a:pt x="858" y="116"/>
                </a:cubicBezTo>
                <a:cubicBezTo>
                  <a:pt x="904" y="114"/>
                  <a:pt x="950" y="113"/>
                  <a:pt x="996" y="110"/>
                </a:cubicBezTo>
                <a:cubicBezTo>
                  <a:pt x="1054" y="106"/>
                  <a:pt x="1112" y="81"/>
                  <a:pt x="1170" y="74"/>
                </a:cubicBezTo>
                <a:cubicBezTo>
                  <a:pt x="1543" y="78"/>
                  <a:pt x="1685" y="59"/>
                  <a:pt x="1968" y="116"/>
                </a:cubicBezTo>
                <a:cubicBezTo>
                  <a:pt x="2096" y="113"/>
                  <a:pt x="2456" y="131"/>
                  <a:pt x="2556" y="98"/>
                </a:cubicBezTo>
                <a:cubicBezTo>
                  <a:pt x="2745" y="102"/>
                  <a:pt x="2921" y="111"/>
                  <a:pt x="3108" y="104"/>
                </a:cubicBezTo>
                <a:cubicBezTo>
                  <a:pt x="3244" y="115"/>
                  <a:pt x="3380" y="112"/>
                  <a:pt x="3516" y="98"/>
                </a:cubicBezTo>
                <a:cubicBezTo>
                  <a:pt x="3660" y="100"/>
                  <a:pt x="3804" y="99"/>
                  <a:pt x="3948" y="104"/>
                </a:cubicBezTo>
                <a:cubicBezTo>
                  <a:pt x="3964" y="105"/>
                  <a:pt x="3996" y="116"/>
                  <a:pt x="3996" y="116"/>
                </a:cubicBezTo>
                <a:cubicBezTo>
                  <a:pt x="4148" y="112"/>
                  <a:pt x="4300" y="108"/>
                  <a:pt x="4452" y="98"/>
                </a:cubicBezTo>
                <a:cubicBezTo>
                  <a:pt x="4493" y="105"/>
                  <a:pt x="4522" y="98"/>
                  <a:pt x="4566" y="98"/>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37" name="Freeform 49"/>
          <p:cNvSpPr>
            <a:spLocks/>
          </p:cNvSpPr>
          <p:nvPr/>
        </p:nvSpPr>
        <p:spPr bwMode="auto">
          <a:xfrm>
            <a:off x="4543426" y="5888038"/>
            <a:ext cx="4391025" cy="93662"/>
          </a:xfrm>
          <a:custGeom>
            <a:avLst/>
            <a:gdLst/>
            <a:ahLst/>
            <a:cxnLst>
              <a:cxn ang="0">
                <a:pos x="0" y="59"/>
              </a:cxn>
              <a:cxn ang="0">
                <a:pos x="348" y="41"/>
              </a:cxn>
              <a:cxn ang="0">
                <a:pos x="402" y="29"/>
              </a:cxn>
              <a:cxn ang="0">
                <a:pos x="438" y="17"/>
              </a:cxn>
              <a:cxn ang="0">
                <a:pos x="456" y="11"/>
              </a:cxn>
              <a:cxn ang="0">
                <a:pos x="654" y="23"/>
              </a:cxn>
              <a:cxn ang="0">
                <a:pos x="672" y="35"/>
              </a:cxn>
              <a:cxn ang="0">
                <a:pos x="720" y="47"/>
              </a:cxn>
              <a:cxn ang="0">
                <a:pos x="744" y="53"/>
              </a:cxn>
              <a:cxn ang="0">
                <a:pos x="2766" y="47"/>
              </a:cxn>
            </a:cxnLst>
            <a:rect l="0" t="0" r="r" b="b"/>
            <a:pathLst>
              <a:path w="2766" h="59">
                <a:moveTo>
                  <a:pt x="0" y="59"/>
                </a:moveTo>
                <a:cubicBezTo>
                  <a:pt x="118" y="53"/>
                  <a:pt x="229" y="45"/>
                  <a:pt x="348" y="41"/>
                </a:cubicBezTo>
                <a:cubicBezTo>
                  <a:pt x="365" y="38"/>
                  <a:pt x="385" y="34"/>
                  <a:pt x="402" y="29"/>
                </a:cubicBezTo>
                <a:cubicBezTo>
                  <a:pt x="414" y="25"/>
                  <a:pt x="426" y="21"/>
                  <a:pt x="438" y="17"/>
                </a:cubicBezTo>
                <a:cubicBezTo>
                  <a:pt x="444" y="15"/>
                  <a:pt x="456" y="11"/>
                  <a:pt x="456" y="11"/>
                </a:cubicBezTo>
                <a:cubicBezTo>
                  <a:pt x="522" y="13"/>
                  <a:pt x="592" y="0"/>
                  <a:pt x="654" y="23"/>
                </a:cubicBezTo>
                <a:cubicBezTo>
                  <a:pt x="661" y="26"/>
                  <a:pt x="665" y="33"/>
                  <a:pt x="672" y="35"/>
                </a:cubicBezTo>
                <a:cubicBezTo>
                  <a:pt x="687" y="41"/>
                  <a:pt x="704" y="43"/>
                  <a:pt x="720" y="47"/>
                </a:cubicBezTo>
                <a:cubicBezTo>
                  <a:pt x="728" y="49"/>
                  <a:pt x="744" y="53"/>
                  <a:pt x="744" y="53"/>
                </a:cubicBezTo>
                <a:cubicBezTo>
                  <a:pt x="1418" y="48"/>
                  <a:pt x="2092" y="47"/>
                  <a:pt x="2766" y="47"/>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38" name="Freeform 50"/>
          <p:cNvSpPr>
            <a:spLocks/>
          </p:cNvSpPr>
          <p:nvPr/>
        </p:nvSpPr>
        <p:spPr bwMode="auto">
          <a:xfrm>
            <a:off x="247651" y="5419726"/>
            <a:ext cx="638175" cy="52388"/>
          </a:xfrm>
          <a:custGeom>
            <a:avLst/>
            <a:gdLst/>
            <a:ahLst/>
            <a:cxnLst>
              <a:cxn ang="0">
                <a:pos x="0" y="0"/>
              </a:cxn>
              <a:cxn ang="0">
                <a:pos x="156" y="24"/>
              </a:cxn>
              <a:cxn ang="0">
                <a:pos x="228" y="18"/>
              </a:cxn>
              <a:cxn ang="0">
                <a:pos x="402" y="18"/>
              </a:cxn>
            </a:cxnLst>
            <a:rect l="0" t="0" r="r" b="b"/>
            <a:pathLst>
              <a:path w="402" h="33">
                <a:moveTo>
                  <a:pt x="0" y="0"/>
                </a:moveTo>
                <a:cubicBezTo>
                  <a:pt x="62" y="25"/>
                  <a:pt x="68" y="19"/>
                  <a:pt x="156" y="24"/>
                </a:cubicBezTo>
                <a:cubicBezTo>
                  <a:pt x="184" y="33"/>
                  <a:pt x="202" y="19"/>
                  <a:pt x="228" y="18"/>
                </a:cubicBezTo>
                <a:cubicBezTo>
                  <a:pt x="286" y="16"/>
                  <a:pt x="344" y="18"/>
                  <a:pt x="402" y="18"/>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39" name="Freeform 51"/>
          <p:cNvSpPr>
            <a:spLocks/>
          </p:cNvSpPr>
          <p:nvPr/>
        </p:nvSpPr>
        <p:spPr bwMode="auto">
          <a:xfrm>
            <a:off x="866777" y="5229226"/>
            <a:ext cx="5915025" cy="161925"/>
          </a:xfrm>
          <a:custGeom>
            <a:avLst/>
            <a:gdLst/>
            <a:ahLst/>
            <a:cxnLst>
              <a:cxn ang="0">
                <a:pos x="0" y="18"/>
              </a:cxn>
              <a:cxn ang="0">
                <a:pos x="294" y="24"/>
              </a:cxn>
              <a:cxn ang="0">
                <a:pos x="366" y="48"/>
              </a:cxn>
              <a:cxn ang="0">
                <a:pos x="558" y="18"/>
              </a:cxn>
              <a:cxn ang="0">
                <a:pos x="1632" y="36"/>
              </a:cxn>
              <a:cxn ang="0">
                <a:pos x="2214" y="60"/>
              </a:cxn>
              <a:cxn ang="0">
                <a:pos x="3108" y="54"/>
              </a:cxn>
              <a:cxn ang="0">
                <a:pos x="3438" y="72"/>
              </a:cxn>
              <a:cxn ang="0">
                <a:pos x="3648" y="90"/>
              </a:cxn>
              <a:cxn ang="0">
                <a:pos x="3726" y="102"/>
              </a:cxn>
            </a:cxnLst>
            <a:rect l="0" t="0" r="r" b="b"/>
            <a:pathLst>
              <a:path w="3726" h="102">
                <a:moveTo>
                  <a:pt x="0" y="18"/>
                </a:moveTo>
                <a:cubicBezTo>
                  <a:pt x="98" y="20"/>
                  <a:pt x="196" y="19"/>
                  <a:pt x="294" y="24"/>
                </a:cubicBezTo>
                <a:cubicBezTo>
                  <a:pt x="319" y="25"/>
                  <a:pt x="366" y="48"/>
                  <a:pt x="366" y="48"/>
                </a:cubicBezTo>
                <a:cubicBezTo>
                  <a:pt x="433" y="35"/>
                  <a:pt x="489" y="23"/>
                  <a:pt x="558" y="18"/>
                </a:cubicBezTo>
                <a:cubicBezTo>
                  <a:pt x="916" y="29"/>
                  <a:pt x="1276" y="0"/>
                  <a:pt x="1632" y="36"/>
                </a:cubicBezTo>
                <a:cubicBezTo>
                  <a:pt x="1851" y="91"/>
                  <a:pt x="1788" y="55"/>
                  <a:pt x="2214" y="60"/>
                </a:cubicBezTo>
                <a:cubicBezTo>
                  <a:pt x="2602" y="56"/>
                  <a:pt x="2755" y="48"/>
                  <a:pt x="3108" y="54"/>
                </a:cubicBezTo>
                <a:cubicBezTo>
                  <a:pt x="3237" y="97"/>
                  <a:pt x="3131" y="66"/>
                  <a:pt x="3438" y="72"/>
                </a:cubicBezTo>
                <a:cubicBezTo>
                  <a:pt x="3504" y="89"/>
                  <a:pt x="3580" y="86"/>
                  <a:pt x="3648" y="90"/>
                </a:cubicBezTo>
                <a:cubicBezTo>
                  <a:pt x="3674" y="99"/>
                  <a:pt x="3699" y="102"/>
                  <a:pt x="3726" y="102"/>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40" name="Freeform 52"/>
          <p:cNvSpPr>
            <a:spLocks/>
          </p:cNvSpPr>
          <p:nvPr/>
        </p:nvSpPr>
        <p:spPr bwMode="auto">
          <a:xfrm>
            <a:off x="6962775" y="5249864"/>
            <a:ext cx="1981200" cy="122237"/>
          </a:xfrm>
          <a:custGeom>
            <a:avLst/>
            <a:gdLst/>
            <a:ahLst/>
            <a:cxnLst>
              <a:cxn ang="0">
                <a:pos x="0" y="35"/>
              </a:cxn>
              <a:cxn ang="0">
                <a:pos x="402" y="29"/>
              </a:cxn>
              <a:cxn ang="0">
                <a:pos x="540" y="5"/>
              </a:cxn>
              <a:cxn ang="0">
                <a:pos x="804" y="29"/>
              </a:cxn>
              <a:cxn ang="0">
                <a:pos x="1248" y="53"/>
              </a:cxn>
            </a:cxnLst>
            <a:rect l="0" t="0" r="r" b="b"/>
            <a:pathLst>
              <a:path w="1248" h="77">
                <a:moveTo>
                  <a:pt x="0" y="35"/>
                </a:moveTo>
                <a:cubicBezTo>
                  <a:pt x="136" y="38"/>
                  <a:pt x="269" y="56"/>
                  <a:pt x="402" y="29"/>
                </a:cubicBezTo>
                <a:cubicBezTo>
                  <a:pt x="445" y="0"/>
                  <a:pt x="485" y="8"/>
                  <a:pt x="540" y="5"/>
                </a:cubicBezTo>
                <a:cubicBezTo>
                  <a:pt x="643" y="9"/>
                  <a:pt x="709" y="20"/>
                  <a:pt x="804" y="29"/>
                </a:cubicBezTo>
                <a:cubicBezTo>
                  <a:pt x="998" y="77"/>
                  <a:pt x="841" y="53"/>
                  <a:pt x="1248" y="53"/>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41" name="Freeform 53"/>
          <p:cNvSpPr>
            <a:spLocks/>
          </p:cNvSpPr>
          <p:nvPr/>
        </p:nvSpPr>
        <p:spPr bwMode="auto">
          <a:xfrm>
            <a:off x="247651" y="6423026"/>
            <a:ext cx="8715375" cy="269875"/>
          </a:xfrm>
          <a:custGeom>
            <a:avLst/>
            <a:gdLst/>
            <a:ahLst/>
            <a:cxnLst>
              <a:cxn ang="0">
                <a:pos x="0" y="124"/>
              </a:cxn>
              <a:cxn ang="0">
                <a:pos x="246" y="154"/>
              </a:cxn>
              <a:cxn ang="0">
                <a:pos x="774" y="130"/>
              </a:cxn>
              <a:cxn ang="0">
                <a:pos x="2040" y="112"/>
              </a:cxn>
              <a:cxn ang="0">
                <a:pos x="3018" y="100"/>
              </a:cxn>
              <a:cxn ang="0">
                <a:pos x="4116" y="118"/>
              </a:cxn>
              <a:cxn ang="0">
                <a:pos x="5490" y="112"/>
              </a:cxn>
            </a:cxnLst>
            <a:rect l="0" t="0" r="r" b="b"/>
            <a:pathLst>
              <a:path w="5490" h="170">
                <a:moveTo>
                  <a:pt x="0" y="124"/>
                </a:moveTo>
                <a:cubicBezTo>
                  <a:pt x="169" y="170"/>
                  <a:pt x="86" y="162"/>
                  <a:pt x="246" y="154"/>
                </a:cubicBezTo>
                <a:cubicBezTo>
                  <a:pt x="404" y="115"/>
                  <a:pt x="656" y="132"/>
                  <a:pt x="774" y="130"/>
                </a:cubicBezTo>
                <a:cubicBezTo>
                  <a:pt x="1165" y="0"/>
                  <a:pt x="1620" y="134"/>
                  <a:pt x="2040" y="112"/>
                </a:cubicBezTo>
                <a:cubicBezTo>
                  <a:pt x="2327" y="115"/>
                  <a:pt x="2712" y="151"/>
                  <a:pt x="3018" y="100"/>
                </a:cubicBezTo>
                <a:cubicBezTo>
                  <a:pt x="4102" y="106"/>
                  <a:pt x="3708" y="67"/>
                  <a:pt x="4116" y="118"/>
                </a:cubicBezTo>
                <a:cubicBezTo>
                  <a:pt x="4576" y="113"/>
                  <a:pt x="5029" y="112"/>
                  <a:pt x="5490" y="112"/>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42" name="Freeform 54"/>
          <p:cNvSpPr>
            <a:spLocks/>
          </p:cNvSpPr>
          <p:nvPr/>
        </p:nvSpPr>
        <p:spPr bwMode="auto">
          <a:xfrm>
            <a:off x="247650" y="5794376"/>
            <a:ext cx="3105151" cy="111125"/>
          </a:xfrm>
          <a:custGeom>
            <a:avLst/>
            <a:gdLst/>
            <a:ahLst/>
            <a:cxnLst>
              <a:cxn ang="0">
                <a:pos x="0" y="34"/>
              </a:cxn>
              <a:cxn ang="0">
                <a:pos x="162" y="70"/>
              </a:cxn>
              <a:cxn ang="0">
                <a:pos x="330" y="58"/>
              </a:cxn>
              <a:cxn ang="0">
                <a:pos x="366" y="40"/>
              </a:cxn>
              <a:cxn ang="0">
                <a:pos x="558" y="34"/>
              </a:cxn>
              <a:cxn ang="0">
                <a:pos x="1164" y="40"/>
              </a:cxn>
              <a:cxn ang="0">
                <a:pos x="1314" y="28"/>
              </a:cxn>
              <a:cxn ang="0">
                <a:pos x="1350" y="16"/>
              </a:cxn>
              <a:cxn ang="0">
                <a:pos x="1368" y="10"/>
              </a:cxn>
              <a:cxn ang="0">
                <a:pos x="1638" y="22"/>
              </a:cxn>
              <a:cxn ang="0">
                <a:pos x="1692" y="40"/>
              </a:cxn>
              <a:cxn ang="0">
                <a:pos x="1956" y="64"/>
              </a:cxn>
            </a:cxnLst>
            <a:rect l="0" t="0" r="r" b="b"/>
            <a:pathLst>
              <a:path w="1956" h="70">
                <a:moveTo>
                  <a:pt x="0" y="34"/>
                </a:moveTo>
                <a:cubicBezTo>
                  <a:pt x="54" y="44"/>
                  <a:pt x="111" y="49"/>
                  <a:pt x="162" y="70"/>
                </a:cubicBezTo>
                <a:cubicBezTo>
                  <a:pt x="164" y="70"/>
                  <a:pt x="321" y="60"/>
                  <a:pt x="330" y="58"/>
                </a:cubicBezTo>
                <a:cubicBezTo>
                  <a:pt x="379" y="49"/>
                  <a:pt x="319" y="43"/>
                  <a:pt x="366" y="40"/>
                </a:cubicBezTo>
                <a:cubicBezTo>
                  <a:pt x="430" y="36"/>
                  <a:pt x="494" y="36"/>
                  <a:pt x="558" y="34"/>
                </a:cubicBezTo>
                <a:cubicBezTo>
                  <a:pt x="757" y="1"/>
                  <a:pt x="966" y="0"/>
                  <a:pt x="1164" y="40"/>
                </a:cubicBezTo>
                <a:cubicBezTo>
                  <a:pt x="1205" y="38"/>
                  <a:pt x="1267" y="41"/>
                  <a:pt x="1314" y="28"/>
                </a:cubicBezTo>
                <a:cubicBezTo>
                  <a:pt x="1326" y="25"/>
                  <a:pt x="1338" y="20"/>
                  <a:pt x="1350" y="16"/>
                </a:cubicBezTo>
                <a:cubicBezTo>
                  <a:pt x="1356" y="14"/>
                  <a:pt x="1368" y="10"/>
                  <a:pt x="1368" y="10"/>
                </a:cubicBezTo>
                <a:cubicBezTo>
                  <a:pt x="1458" y="13"/>
                  <a:pt x="1549" y="9"/>
                  <a:pt x="1638" y="22"/>
                </a:cubicBezTo>
                <a:cubicBezTo>
                  <a:pt x="1657" y="25"/>
                  <a:pt x="1673" y="38"/>
                  <a:pt x="1692" y="40"/>
                </a:cubicBezTo>
                <a:cubicBezTo>
                  <a:pt x="1782" y="51"/>
                  <a:pt x="1865" y="64"/>
                  <a:pt x="1956" y="64"/>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43" name="Freeform 55"/>
          <p:cNvSpPr>
            <a:spLocks/>
          </p:cNvSpPr>
          <p:nvPr/>
        </p:nvSpPr>
        <p:spPr bwMode="auto">
          <a:xfrm>
            <a:off x="2219325" y="5934076"/>
            <a:ext cx="2838451" cy="120650"/>
          </a:xfrm>
          <a:custGeom>
            <a:avLst/>
            <a:gdLst/>
            <a:ahLst/>
            <a:cxnLst>
              <a:cxn ang="0">
                <a:pos x="0" y="42"/>
              </a:cxn>
              <a:cxn ang="0">
                <a:pos x="528" y="36"/>
              </a:cxn>
              <a:cxn ang="0">
                <a:pos x="924" y="36"/>
              </a:cxn>
              <a:cxn ang="0">
                <a:pos x="984" y="54"/>
              </a:cxn>
              <a:cxn ang="0">
                <a:pos x="1788" y="54"/>
              </a:cxn>
            </a:cxnLst>
            <a:rect l="0" t="0" r="r" b="b"/>
            <a:pathLst>
              <a:path w="1788" h="76">
                <a:moveTo>
                  <a:pt x="0" y="42"/>
                </a:moveTo>
                <a:cubicBezTo>
                  <a:pt x="169" y="76"/>
                  <a:pt x="355" y="44"/>
                  <a:pt x="528" y="36"/>
                </a:cubicBezTo>
                <a:cubicBezTo>
                  <a:pt x="671" y="0"/>
                  <a:pt x="564" y="25"/>
                  <a:pt x="924" y="36"/>
                </a:cubicBezTo>
                <a:cubicBezTo>
                  <a:pt x="943" y="37"/>
                  <a:pt x="965" y="54"/>
                  <a:pt x="984" y="54"/>
                </a:cubicBezTo>
                <a:cubicBezTo>
                  <a:pt x="1252" y="56"/>
                  <a:pt x="1520" y="54"/>
                  <a:pt x="1788" y="54"/>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44" name="Freeform 56"/>
          <p:cNvSpPr>
            <a:spLocks/>
          </p:cNvSpPr>
          <p:nvPr/>
        </p:nvSpPr>
        <p:spPr bwMode="auto">
          <a:xfrm>
            <a:off x="2484437" y="5543550"/>
            <a:ext cx="3001963" cy="114300"/>
          </a:xfrm>
          <a:custGeom>
            <a:avLst/>
            <a:gdLst/>
            <a:ahLst/>
            <a:cxnLst>
              <a:cxn ang="0">
                <a:pos x="1" y="24"/>
              </a:cxn>
              <a:cxn ang="0">
                <a:pos x="283" y="42"/>
              </a:cxn>
              <a:cxn ang="0">
                <a:pos x="409" y="60"/>
              </a:cxn>
              <a:cxn ang="0">
                <a:pos x="517" y="30"/>
              </a:cxn>
              <a:cxn ang="0">
                <a:pos x="595" y="12"/>
              </a:cxn>
              <a:cxn ang="0">
                <a:pos x="703" y="0"/>
              </a:cxn>
              <a:cxn ang="0">
                <a:pos x="871" y="6"/>
              </a:cxn>
              <a:cxn ang="0">
                <a:pos x="925" y="30"/>
              </a:cxn>
              <a:cxn ang="0">
                <a:pos x="1483" y="36"/>
              </a:cxn>
              <a:cxn ang="0">
                <a:pos x="1891" y="54"/>
              </a:cxn>
            </a:cxnLst>
            <a:rect l="0" t="0" r="r" b="b"/>
            <a:pathLst>
              <a:path w="1891" h="72">
                <a:moveTo>
                  <a:pt x="1" y="24"/>
                </a:moveTo>
                <a:cubicBezTo>
                  <a:pt x="110" y="51"/>
                  <a:pt x="0" y="25"/>
                  <a:pt x="283" y="42"/>
                </a:cubicBezTo>
                <a:cubicBezTo>
                  <a:pt x="325" y="44"/>
                  <a:pt x="367" y="55"/>
                  <a:pt x="409" y="60"/>
                </a:cubicBezTo>
                <a:cubicBezTo>
                  <a:pt x="445" y="72"/>
                  <a:pt x="484" y="44"/>
                  <a:pt x="517" y="30"/>
                </a:cubicBezTo>
                <a:cubicBezTo>
                  <a:pt x="540" y="20"/>
                  <a:pt x="570" y="15"/>
                  <a:pt x="595" y="12"/>
                </a:cubicBezTo>
                <a:cubicBezTo>
                  <a:pt x="631" y="7"/>
                  <a:pt x="703" y="0"/>
                  <a:pt x="703" y="0"/>
                </a:cubicBezTo>
                <a:cubicBezTo>
                  <a:pt x="759" y="2"/>
                  <a:pt x="815" y="2"/>
                  <a:pt x="871" y="6"/>
                </a:cubicBezTo>
                <a:cubicBezTo>
                  <a:pt x="892" y="7"/>
                  <a:pt x="904" y="30"/>
                  <a:pt x="925" y="30"/>
                </a:cubicBezTo>
                <a:cubicBezTo>
                  <a:pt x="1111" y="34"/>
                  <a:pt x="1297" y="34"/>
                  <a:pt x="1483" y="36"/>
                </a:cubicBezTo>
                <a:cubicBezTo>
                  <a:pt x="1626" y="40"/>
                  <a:pt x="1751" y="54"/>
                  <a:pt x="1891" y="54"/>
                </a:cubicBezTo>
              </a:path>
            </a:pathLst>
          </a:custGeom>
          <a:noFill/>
          <a:ln w="12700" cap="flat" cmpd="sng">
            <a:solidFill>
              <a:schemeClr val="bg2"/>
            </a:solidFill>
            <a:prstDash val="solid"/>
            <a:round/>
            <a:headEnd type="none" w="med" len="med"/>
            <a:tailEnd type="none" w="med" len="med"/>
          </a:ln>
          <a:effectLst/>
        </p:spPr>
        <p:txBody>
          <a:bodyPr/>
          <a:lstStyle/>
          <a:p>
            <a:endParaRPr lang="en-US"/>
          </a:p>
        </p:txBody>
      </p:sp>
      <p:sp>
        <p:nvSpPr>
          <p:cNvPr id="268365" name="Line 77"/>
          <p:cNvSpPr>
            <a:spLocks noChangeShapeType="1"/>
          </p:cNvSpPr>
          <p:nvPr/>
        </p:nvSpPr>
        <p:spPr bwMode="auto">
          <a:xfrm>
            <a:off x="4438649" y="4886325"/>
            <a:ext cx="84139" cy="0"/>
          </a:xfrm>
          <a:prstGeom prst="line">
            <a:avLst/>
          </a:prstGeom>
          <a:noFill/>
          <a:ln w="12700">
            <a:solidFill>
              <a:schemeClr val="bg2"/>
            </a:solidFill>
            <a:round/>
            <a:headEnd/>
            <a:tailEnd/>
          </a:ln>
          <a:effectLst/>
        </p:spPr>
        <p:txBody>
          <a:bodyPr/>
          <a:lstStyle/>
          <a:p>
            <a:endParaRPr lang="en-US"/>
          </a:p>
        </p:txBody>
      </p:sp>
      <p:sp>
        <p:nvSpPr>
          <p:cNvPr id="268375" name="Rectangle 87"/>
          <p:cNvSpPr>
            <a:spLocks noGrp="1" noChangeArrowheads="1"/>
          </p:cNvSpPr>
          <p:nvPr>
            <p:ph type="title"/>
          </p:nvPr>
        </p:nvSpPr>
        <p:spPr>
          <a:xfrm>
            <a:off x="700088" y="0"/>
            <a:ext cx="7772400" cy="685800"/>
          </a:xfrm>
          <a:noFill/>
          <a:ln/>
        </p:spPr>
        <p:txBody>
          <a:bodyPr lIns="90465" tIns="44439" rIns="90465" bIns="44439"/>
          <a:lstStyle/>
          <a:p>
            <a:r>
              <a:rPr lang="pt-BR" dirty="0" smtClean="0"/>
              <a:t>Corte Transversal Geral</a:t>
            </a:r>
            <a:endParaRPr lang="pt-BR" dirty="0"/>
          </a:p>
        </p:txBody>
      </p:sp>
      <p:cxnSp>
        <p:nvCxnSpPr>
          <p:cNvPr id="66" name="Straight Connector 65"/>
          <p:cNvCxnSpPr/>
          <p:nvPr/>
        </p:nvCxnSpPr>
        <p:spPr>
          <a:xfrm rot="10800000">
            <a:off x="3429000" y="2819400"/>
            <a:ext cx="121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3314700" y="2506980"/>
            <a:ext cx="1524000" cy="338554"/>
          </a:xfrm>
          <a:prstGeom prst="rect">
            <a:avLst/>
          </a:prstGeom>
          <a:noFill/>
        </p:spPr>
        <p:txBody>
          <a:bodyPr wrap="square" rtlCol="0">
            <a:spAutoFit/>
          </a:bodyPr>
          <a:lstStyle/>
          <a:p>
            <a:r>
              <a:rPr lang="en-US" sz="1600" dirty="0" smtClean="0"/>
              <a:t>Elev. 235.6 m</a:t>
            </a:r>
            <a:endParaRPr lang="en-US" sz="1600" dirty="0"/>
          </a:p>
        </p:txBody>
      </p:sp>
      <p:sp>
        <p:nvSpPr>
          <p:cNvPr id="68" name="TextBox 67"/>
          <p:cNvSpPr txBox="1"/>
          <p:nvPr/>
        </p:nvSpPr>
        <p:spPr>
          <a:xfrm>
            <a:off x="0" y="3352800"/>
            <a:ext cx="2671762" cy="338554"/>
          </a:xfrm>
          <a:prstGeom prst="rect">
            <a:avLst/>
          </a:prstGeom>
          <a:noFill/>
        </p:spPr>
        <p:txBody>
          <a:bodyPr wrap="square" rtlCol="0">
            <a:spAutoFit/>
          </a:bodyPr>
          <a:lstStyle/>
          <a:p>
            <a:r>
              <a:rPr lang="en-US" sz="1600" dirty="0" err="1" smtClean="0">
                <a:latin typeface="+mn-lt"/>
              </a:rPr>
              <a:t>Topo</a:t>
            </a:r>
            <a:r>
              <a:rPr lang="en-US" sz="1600" dirty="0" smtClean="0">
                <a:latin typeface="+mn-lt"/>
              </a:rPr>
              <a:t> da Rocha elev. 173 ±</a:t>
            </a:r>
            <a:endParaRPr lang="en-US" sz="1600" dirty="0">
              <a:latin typeface="+mn-lt"/>
            </a:endParaRPr>
          </a:p>
        </p:txBody>
      </p:sp>
      <p:cxnSp>
        <p:nvCxnSpPr>
          <p:cNvPr id="71" name="Straight Arrow Connector 70"/>
          <p:cNvCxnSpPr/>
          <p:nvPr/>
        </p:nvCxnSpPr>
        <p:spPr>
          <a:xfrm>
            <a:off x="1600200" y="3657600"/>
            <a:ext cx="228600" cy="1219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Rectangle 32" descr="Granite"/>
          <p:cNvSpPr>
            <a:spLocks noChangeArrowheads="1"/>
          </p:cNvSpPr>
          <p:nvPr/>
        </p:nvSpPr>
        <p:spPr bwMode="auto">
          <a:xfrm>
            <a:off x="4953000" y="2819400"/>
            <a:ext cx="76200" cy="2667000"/>
          </a:xfrm>
          <a:prstGeom prst="rect">
            <a:avLst/>
          </a:prstGeom>
          <a:blipFill dpi="0" rotWithShape="1">
            <a:blip r:embed="rId5" cstate="print"/>
            <a:srcRect/>
            <a:tile tx="0" ty="0" sx="100000" sy="100000" flip="none" algn="tl"/>
          </a:blipFill>
          <a:ln w="12700">
            <a:solidFill>
              <a:schemeClr val="bg2"/>
            </a:solidFill>
            <a:miter lim="800000"/>
            <a:headEnd/>
            <a:tailEnd/>
          </a:ln>
          <a:effectLst/>
        </p:spPr>
        <p:txBody>
          <a:bodyPr wrap="none" anchor="ctr"/>
          <a:lstStyle/>
          <a:p>
            <a:endParaRPr lang="en-US"/>
          </a:p>
        </p:txBody>
      </p:sp>
      <p:sp>
        <p:nvSpPr>
          <p:cNvPr id="81" name="Text Box 72"/>
          <p:cNvSpPr txBox="1">
            <a:spLocks noChangeArrowheads="1"/>
          </p:cNvSpPr>
          <p:nvPr/>
        </p:nvSpPr>
        <p:spPr bwMode="auto">
          <a:xfrm>
            <a:off x="2771775" y="3488334"/>
            <a:ext cx="2028825" cy="338532"/>
          </a:xfrm>
          <a:prstGeom prst="rect">
            <a:avLst/>
          </a:prstGeom>
          <a:noFill/>
          <a:ln w="12700">
            <a:noFill/>
            <a:miter lim="800000"/>
            <a:headEnd/>
            <a:tailEnd/>
          </a:ln>
          <a:effectLst/>
        </p:spPr>
        <p:txBody>
          <a:bodyPr lIns="91417" tIns="45709" rIns="91417" bIns="45709">
            <a:spAutoFit/>
          </a:bodyPr>
          <a:lstStyle/>
          <a:p>
            <a:pPr eaLnBrk="0" hangingPunct="0">
              <a:spcBef>
                <a:spcPct val="50000"/>
              </a:spcBef>
            </a:pPr>
            <a:r>
              <a:rPr lang="en-US" sz="1600" dirty="0" err="1" smtClean="0">
                <a:solidFill>
                  <a:srgbClr val="FFFFFF"/>
                </a:solidFill>
                <a:latin typeface="+mn-lt"/>
              </a:rPr>
              <a:t>Muro</a:t>
            </a:r>
            <a:r>
              <a:rPr lang="en-US" sz="1600" dirty="0" smtClean="0">
                <a:solidFill>
                  <a:srgbClr val="FFFFFF"/>
                </a:solidFill>
                <a:latin typeface="+mn-lt"/>
              </a:rPr>
              <a:t> </a:t>
            </a:r>
            <a:r>
              <a:rPr lang="en-US" sz="1600" dirty="0" err="1" smtClean="0">
                <a:solidFill>
                  <a:srgbClr val="FFFFFF"/>
                </a:solidFill>
                <a:latin typeface="+mn-lt"/>
              </a:rPr>
              <a:t>existente</a:t>
            </a:r>
            <a:endParaRPr lang="en-US" sz="1600" dirty="0">
              <a:solidFill>
                <a:srgbClr val="FFFFFF"/>
              </a:solidFill>
              <a:latin typeface="+mn-lt"/>
            </a:endParaRPr>
          </a:p>
        </p:txBody>
      </p:sp>
      <p:cxnSp>
        <p:nvCxnSpPr>
          <p:cNvPr id="84" name="Straight Arrow Connector 83"/>
          <p:cNvCxnSpPr/>
          <p:nvPr/>
        </p:nvCxnSpPr>
        <p:spPr>
          <a:xfrm>
            <a:off x="4343400" y="3657600"/>
            <a:ext cx="609600" cy="1524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3352800" y="5486400"/>
            <a:ext cx="152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3429000" y="5181600"/>
            <a:ext cx="1524000" cy="338554"/>
          </a:xfrm>
          <a:prstGeom prst="rect">
            <a:avLst/>
          </a:prstGeom>
          <a:noFill/>
        </p:spPr>
        <p:txBody>
          <a:bodyPr wrap="square" rtlCol="0">
            <a:spAutoFit/>
          </a:bodyPr>
          <a:lstStyle/>
          <a:p>
            <a:r>
              <a:rPr lang="en-US" sz="1600" dirty="0" smtClean="0">
                <a:solidFill>
                  <a:schemeClr val="bg1"/>
                </a:solidFill>
              </a:rPr>
              <a:t>Elev. 168 m ±</a:t>
            </a:r>
            <a:endParaRPr lang="en-US" sz="1600" dirty="0">
              <a:solidFill>
                <a:schemeClr val="bg1"/>
              </a:solidFill>
            </a:endParaRPr>
          </a:p>
        </p:txBody>
      </p:sp>
      <p:cxnSp>
        <p:nvCxnSpPr>
          <p:cNvPr id="100" name="Straight Arrow Connector 99"/>
          <p:cNvCxnSpPr>
            <a:stCxn id="98" idx="1"/>
          </p:cNvCxnSpPr>
          <p:nvPr/>
        </p:nvCxnSpPr>
        <p:spPr>
          <a:xfrm flipH="1" flipV="1">
            <a:off x="5638799" y="4422362"/>
            <a:ext cx="381000" cy="1687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2" name="Group 81"/>
          <p:cNvGrpSpPr/>
          <p:nvPr/>
        </p:nvGrpSpPr>
        <p:grpSpPr>
          <a:xfrm>
            <a:off x="5257800" y="2667000"/>
            <a:ext cx="3524248" cy="3996154"/>
            <a:chOff x="5334001" y="2590800"/>
            <a:chExt cx="3524248" cy="3996154"/>
          </a:xfrm>
        </p:grpSpPr>
        <p:sp>
          <p:nvSpPr>
            <p:cNvPr id="72" name="Line 37"/>
            <p:cNvSpPr>
              <a:spLocks noChangeShapeType="1"/>
            </p:cNvSpPr>
            <p:nvPr/>
          </p:nvSpPr>
          <p:spPr bwMode="auto">
            <a:xfrm>
              <a:off x="5410200" y="2971800"/>
              <a:ext cx="0" cy="3581400"/>
            </a:xfrm>
            <a:prstGeom prst="line">
              <a:avLst/>
            </a:prstGeom>
            <a:noFill/>
            <a:ln w="57150">
              <a:solidFill>
                <a:schemeClr val="tx1"/>
              </a:solidFill>
              <a:round/>
              <a:headEnd/>
              <a:tailEnd/>
            </a:ln>
            <a:effectLst/>
          </p:spPr>
          <p:txBody>
            <a:bodyPr lIns="90488" tIns="44450" rIns="90488" bIns="44450"/>
            <a:lstStyle/>
            <a:p>
              <a:endParaRPr lang="en-US"/>
            </a:p>
          </p:txBody>
        </p:sp>
        <p:sp>
          <p:nvSpPr>
            <p:cNvPr id="73" name="Line 38"/>
            <p:cNvSpPr>
              <a:spLocks noChangeShapeType="1"/>
            </p:cNvSpPr>
            <p:nvPr/>
          </p:nvSpPr>
          <p:spPr bwMode="auto">
            <a:xfrm>
              <a:off x="5715000" y="2971800"/>
              <a:ext cx="0" cy="3581400"/>
            </a:xfrm>
            <a:prstGeom prst="line">
              <a:avLst/>
            </a:prstGeom>
            <a:noFill/>
            <a:ln w="57150">
              <a:solidFill>
                <a:schemeClr val="tx1"/>
              </a:solidFill>
              <a:round/>
              <a:headEnd/>
              <a:tailEnd/>
            </a:ln>
            <a:effectLst/>
          </p:spPr>
          <p:txBody>
            <a:bodyPr lIns="90488" tIns="44450" rIns="90488" bIns="44450"/>
            <a:lstStyle/>
            <a:p>
              <a:endParaRPr lang="en-US"/>
            </a:p>
          </p:txBody>
        </p:sp>
        <p:sp>
          <p:nvSpPr>
            <p:cNvPr id="75" name="Rectangle 39" descr="Granite"/>
            <p:cNvSpPr>
              <a:spLocks noChangeArrowheads="1"/>
            </p:cNvSpPr>
            <p:nvPr/>
          </p:nvSpPr>
          <p:spPr bwMode="auto">
            <a:xfrm>
              <a:off x="5334001" y="2895600"/>
              <a:ext cx="457200" cy="63256"/>
            </a:xfrm>
            <a:prstGeom prst="rect">
              <a:avLst/>
            </a:prstGeom>
            <a:blipFill dpi="0" rotWithShape="1">
              <a:blip r:embed="rId5" cstate="print"/>
              <a:srcRect/>
              <a:tile tx="0" ty="0" sx="100000" sy="100000" flip="none" algn="tl"/>
            </a:blipFill>
            <a:ln w="28575" algn="ctr">
              <a:solidFill>
                <a:schemeClr val="tx1"/>
              </a:solidFill>
              <a:miter lim="800000"/>
              <a:headEnd/>
              <a:tailEnd/>
            </a:ln>
            <a:effectLst/>
          </p:spPr>
          <p:txBody>
            <a:bodyPr wrap="none" lIns="90488" tIns="44450" rIns="90488" bIns="44450" anchor="ctr"/>
            <a:lstStyle/>
            <a:p>
              <a:endParaRPr lang="en-US"/>
            </a:p>
          </p:txBody>
        </p:sp>
        <p:sp>
          <p:nvSpPr>
            <p:cNvPr id="77" name="Rectangle 76"/>
            <p:cNvSpPr/>
            <p:nvPr/>
          </p:nvSpPr>
          <p:spPr>
            <a:xfrm>
              <a:off x="5486400" y="2971800"/>
              <a:ext cx="152400" cy="3276600"/>
            </a:xfrm>
            <a:prstGeom prst="rect">
              <a:avLst/>
            </a:prstGeom>
            <a:blipFill>
              <a:blip r:embed="rId5"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p:cNvCxnSpPr/>
            <p:nvPr/>
          </p:nvCxnSpPr>
          <p:spPr>
            <a:xfrm>
              <a:off x="5867400" y="2895600"/>
              <a:ext cx="1447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5676900" y="2590800"/>
              <a:ext cx="2833690" cy="338554"/>
            </a:xfrm>
            <a:prstGeom prst="rect">
              <a:avLst/>
            </a:prstGeom>
            <a:noFill/>
          </p:spPr>
          <p:txBody>
            <a:bodyPr wrap="square" rtlCol="0">
              <a:spAutoFit/>
            </a:bodyPr>
            <a:lstStyle/>
            <a:p>
              <a:r>
                <a:rPr lang="en-US" sz="1600" dirty="0" err="1" smtClean="0">
                  <a:latin typeface="+mn-lt"/>
                </a:rPr>
                <a:t>Plataforma</a:t>
              </a:r>
              <a:r>
                <a:rPr lang="en-US" sz="1600" dirty="0" smtClean="0">
                  <a:latin typeface="+mn-lt"/>
                </a:rPr>
                <a:t> </a:t>
              </a:r>
              <a:r>
                <a:rPr lang="en-US" sz="1600" dirty="0" err="1" smtClean="0">
                  <a:latin typeface="+mn-lt"/>
                </a:rPr>
                <a:t>Trab</a:t>
              </a:r>
              <a:r>
                <a:rPr lang="en-US" sz="1600" dirty="0" smtClean="0">
                  <a:latin typeface="+mn-lt"/>
                </a:rPr>
                <a:t>. elev. 229 m</a:t>
              </a:r>
              <a:endParaRPr lang="en-US" sz="1600" dirty="0">
                <a:latin typeface="+mn-lt"/>
              </a:endParaRPr>
            </a:p>
          </p:txBody>
        </p:sp>
        <p:sp>
          <p:nvSpPr>
            <p:cNvPr id="85" name="Text Box 74"/>
            <p:cNvSpPr txBox="1">
              <a:spLocks noChangeArrowheads="1"/>
            </p:cNvSpPr>
            <p:nvPr/>
          </p:nvSpPr>
          <p:spPr bwMode="auto">
            <a:xfrm>
              <a:off x="6172200" y="3733800"/>
              <a:ext cx="1973263" cy="338532"/>
            </a:xfrm>
            <a:prstGeom prst="rect">
              <a:avLst/>
            </a:prstGeom>
            <a:noFill/>
            <a:ln w="12700" algn="ctr">
              <a:noFill/>
              <a:miter lim="800000"/>
              <a:headEnd/>
              <a:tailEnd/>
            </a:ln>
            <a:effectLst/>
          </p:spPr>
          <p:txBody>
            <a:bodyPr lIns="91417" tIns="45709" rIns="91417" bIns="45709">
              <a:spAutoFit/>
            </a:bodyPr>
            <a:lstStyle/>
            <a:p>
              <a:pPr eaLnBrk="0" hangingPunct="0">
                <a:spcBef>
                  <a:spcPct val="50000"/>
                </a:spcBef>
              </a:pPr>
              <a:r>
                <a:rPr lang="en-US" sz="1600" dirty="0" smtClean="0">
                  <a:solidFill>
                    <a:srgbClr val="FFFFFF"/>
                  </a:solidFill>
                  <a:latin typeface="+mn-lt"/>
                </a:rPr>
                <a:t>Novo </a:t>
              </a:r>
              <a:r>
                <a:rPr lang="en-US" sz="1600" dirty="0" err="1" smtClean="0">
                  <a:solidFill>
                    <a:srgbClr val="FFFFFF"/>
                  </a:solidFill>
                  <a:latin typeface="+mn-lt"/>
                </a:rPr>
                <a:t>muro</a:t>
              </a:r>
              <a:endParaRPr lang="en-US" sz="1600" dirty="0">
                <a:solidFill>
                  <a:srgbClr val="FFFFFF"/>
                </a:solidFill>
                <a:latin typeface="+mn-lt"/>
              </a:endParaRPr>
            </a:p>
          </p:txBody>
        </p:sp>
        <p:cxnSp>
          <p:nvCxnSpPr>
            <p:cNvPr id="86" name="Straight Arrow Connector 85"/>
            <p:cNvCxnSpPr>
              <a:stCxn id="85" idx="1"/>
            </p:cNvCxnSpPr>
            <p:nvPr/>
          </p:nvCxnSpPr>
          <p:spPr>
            <a:xfrm flipH="1" flipV="1">
              <a:off x="5562600" y="3810000"/>
              <a:ext cx="609600" cy="93066"/>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77" idx="2"/>
            </p:cNvCxnSpPr>
            <p:nvPr/>
          </p:nvCxnSpPr>
          <p:spPr>
            <a:xfrm>
              <a:off x="5562600" y="6248400"/>
              <a:ext cx="1752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5791200" y="5943600"/>
              <a:ext cx="3067049" cy="307777"/>
            </a:xfrm>
            <a:prstGeom prst="rect">
              <a:avLst/>
            </a:prstGeom>
            <a:noFill/>
          </p:spPr>
          <p:txBody>
            <a:bodyPr wrap="square" rtlCol="0">
              <a:spAutoFit/>
            </a:bodyPr>
            <a:lstStyle/>
            <a:p>
              <a:r>
                <a:rPr lang="en-US" sz="1400" b="1" dirty="0" smtClean="0">
                  <a:solidFill>
                    <a:schemeClr val="bg1"/>
                  </a:solidFill>
                </a:rPr>
                <a:t>Fundo da </a:t>
              </a:r>
              <a:r>
                <a:rPr lang="en-US" sz="1400" b="1" dirty="0" err="1" smtClean="0">
                  <a:solidFill>
                    <a:schemeClr val="bg1"/>
                  </a:solidFill>
                </a:rPr>
                <a:t>parede</a:t>
              </a:r>
              <a:r>
                <a:rPr lang="en-US" sz="1400" b="1" dirty="0" smtClean="0">
                  <a:solidFill>
                    <a:schemeClr val="bg1"/>
                  </a:solidFill>
                </a:rPr>
                <a:t> elev. 145 m</a:t>
              </a:r>
              <a:endParaRPr lang="en-US" sz="1400" b="1" dirty="0">
                <a:solidFill>
                  <a:schemeClr val="bg1"/>
                </a:solidFill>
              </a:endParaRPr>
            </a:p>
          </p:txBody>
        </p:sp>
        <p:sp>
          <p:nvSpPr>
            <p:cNvPr id="98" name="TextBox 97"/>
            <p:cNvSpPr txBox="1"/>
            <p:nvPr/>
          </p:nvSpPr>
          <p:spPr>
            <a:xfrm>
              <a:off x="6096000" y="4193760"/>
              <a:ext cx="2131220" cy="338554"/>
            </a:xfrm>
            <a:prstGeom prst="rect">
              <a:avLst/>
            </a:prstGeom>
            <a:noFill/>
          </p:spPr>
          <p:txBody>
            <a:bodyPr wrap="square" rtlCol="0">
              <a:spAutoFit/>
            </a:bodyPr>
            <a:lstStyle/>
            <a:p>
              <a:r>
                <a:rPr lang="en-US" sz="1600" dirty="0" err="1" smtClean="0">
                  <a:solidFill>
                    <a:schemeClr val="bg1"/>
                  </a:solidFill>
                </a:rPr>
                <a:t>Cortinas</a:t>
              </a:r>
              <a:r>
                <a:rPr lang="en-US" sz="1600" dirty="0" smtClean="0">
                  <a:solidFill>
                    <a:schemeClr val="bg1"/>
                  </a:solidFill>
                </a:rPr>
                <a:t> de </a:t>
              </a:r>
              <a:r>
                <a:rPr lang="en-US" sz="1600" dirty="0" err="1" smtClean="0">
                  <a:solidFill>
                    <a:schemeClr val="bg1"/>
                  </a:solidFill>
                </a:rPr>
                <a:t>injeção</a:t>
              </a:r>
              <a:endParaRPr lang="en-US" sz="1600" dirty="0">
                <a:solidFill>
                  <a:schemeClr val="bg1"/>
                </a:solidFill>
              </a:endParaRPr>
            </a:p>
          </p:txBody>
        </p:sp>
        <p:cxnSp>
          <p:nvCxnSpPr>
            <p:cNvPr id="102" name="Straight Arrow Connector 101"/>
            <p:cNvCxnSpPr/>
            <p:nvPr/>
          </p:nvCxnSpPr>
          <p:spPr>
            <a:xfrm flipH="1" flipV="1">
              <a:off x="5410200" y="4419600"/>
              <a:ext cx="685800" cy="1687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5791200" y="6553200"/>
              <a:ext cx="1752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6096000" y="6248400"/>
              <a:ext cx="1524000" cy="338554"/>
            </a:xfrm>
            <a:prstGeom prst="rect">
              <a:avLst/>
            </a:prstGeom>
            <a:noFill/>
          </p:spPr>
          <p:txBody>
            <a:bodyPr wrap="square" rtlCol="0">
              <a:spAutoFit/>
            </a:bodyPr>
            <a:lstStyle/>
            <a:p>
              <a:r>
                <a:rPr lang="en-US" sz="1600" dirty="0" smtClean="0">
                  <a:solidFill>
                    <a:schemeClr val="bg1"/>
                  </a:solidFill>
                </a:rPr>
                <a:t>Elev. 129 m</a:t>
              </a:r>
              <a:endParaRPr lang="en-US" sz="1600" dirty="0">
                <a:solidFill>
                  <a:schemeClr val="bg1"/>
                </a:solidFill>
              </a:endParaRPr>
            </a:p>
          </p:txBody>
        </p:sp>
      </p:grpSp>
      <p:sp>
        <p:nvSpPr>
          <p:cNvPr id="83" name="Freeform 82"/>
          <p:cNvSpPr/>
          <p:nvPr/>
        </p:nvSpPr>
        <p:spPr>
          <a:xfrm>
            <a:off x="5235575" y="2819401"/>
            <a:ext cx="250825" cy="139700"/>
          </a:xfrm>
          <a:custGeom>
            <a:avLst/>
            <a:gdLst>
              <a:gd name="connsiteX0" fmla="*/ 12700 w 206375"/>
              <a:gd name="connsiteY0" fmla="*/ 85725 h 85725"/>
              <a:gd name="connsiteX1" fmla="*/ 206375 w 206375"/>
              <a:gd name="connsiteY1" fmla="*/ 85725 h 85725"/>
              <a:gd name="connsiteX2" fmla="*/ 0 w 206375"/>
              <a:gd name="connsiteY2" fmla="*/ 0 h 85725"/>
              <a:gd name="connsiteX3" fmla="*/ 12700 w 206375"/>
              <a:gd name="connsiteY3" fmla="*/ 85725 h 85725"/>
            </a:gdLst>
            <a:ahLst/>
            <a:cxnLst>
              <a:cxn ang="0">
                <a:pos x="connsiteX0" y="connsiteY0"/>
              </a:cxn>
              <a:cxn ang="0">
                <a:pos x="connsiteX1" y="connsiteY1"/>
              </a:cxn>
              <a:cxn ang="0">
                <a:pos x="connsiteX2" y="connsiteY2"/>
              </a:cxn>
              <a:cxn ang="0">
                <a:pos x="connsiteX3" y="connsiteY3"/>
              </a:cxn>
            </a:cxnLst>
            <a:rect l="l" t="t" r="r" b="b"/>
            <a:pathLst>
              <a:path w="206375" h="85725">
                <a:moveTo>
                  <a:pt x="12700" y="85725"/>
                </a:moveTo>
                <a:lnTo>
                  <a:pt x="206375" y="85725"/>
                </a:lnTo>
                <a:lnTo>
                  <a:pt x="0" y="0"/>
                </a:lnTo>
                <a:lnTo>
                  <a:pt x="12700" y="85725"/>
                </a:lnTo>
                <a:close/>
              </a:path>
            </a:pathLst>
          </a:cu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Slide Number Placeholder 81"/>
          <p:cNvSpPr>
            <a:spLocks noGrp="1"/>
          </p:cNvSpPr>
          <p:nvPr>
            <p:ph type="sldNum" sz="quarter" idx="10"/>
          </p:nvPr>
        </p:nvSpPr>
        <p:spPr/>
        <p:txBody>
          <a:bodyPr/>
          <a:lstStyle/>
          <a:p>
            <a:fld id="{D03CC7D5-AADD-49FA-8209-475AB0712B2E}" type="slidenum">
              <a:rPr lang="en-US" smtClean="0"/>
              <a:pPr/>
              <a:t>40</a:t>
            </a:fld>
            <a:endParaRPr lang="en-US"/>
          </a:p>
        </p:txBody>
      </p:sp>
      <p:sp>
        <p:nvSpPr>
          <p:cNvPr id="87" name="Right Brace 86"/>
          <p:cNvSpPr/>
          <p:nvPr/>
        </p:nvSpPr>
        <p:spPr>
          <a:xfrm>
            <a:off x="8232777" y="2895600"/>
            <a:ext cx="368300" cy="3352800"/>
          </a:xfrm>
          <a:prstGeom prst="rightBrace">
            <a:avLst>
              <a:gd name="adj1" fmla="val 137499"/>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TextBox 87"/>
          <p:cNvSpPr txBox="1"/>
          <p:nvPr/>
        </p:nvSpPr>
        <p:spPr>
          <a:xfrm>
            <a:off x="8595183" y="4434840"/>
            <a:ext cx="534988" cy="307777"/>
          </a:xfrm>
          <a:prstGeom prst="rect">
            <a:avLst/>
          </a:prstGeom>
          <a:solidFill>
            <a:schemeClr val="bg1"/>
          </a:solidFill>
        </p:spPr>
        <p:txBody>
          <a:bodyPr wrap="square" lIns="36000" rIns="36000" rtlCol="0">
            <a:spAutoFit/>
          </a:bodyPr>
          <a:lstStyle/>
          <a:p>
            <a:r>
              <a:rPr lang="en-US" sz="1400" dirty="0" smtClean="0"/>
              <a:t>84 m</a:t>
            </a:r>
            <a:endParaRPr lang="en-US" sz="1400"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pt-BR" sz="4000" dirty="0" smtClean="0"/>
              <a:t>Perfil dos muros existentes e novos</a:t>
            </a:r>
            <a:endParaRPr lang="pt-BR" sz="4000" dirty="0"/>
          </a:p>
        </p:txBody>
      </p:sp>
      <p:sp>
        <p:nvSpPr>
          <p:cNvPr id="9" name="Slide Number Placeholder 8"/>
          <p:cNvSpPr>
            <a:spLocks noGrp="1"/>
          </p:cNvSpPr>
          <p:nvPr>
            <p:ph type="sldNum" sz="quarter" idx="10"/>
          </p:nvPr>
        </p:nvSpPr>
        <p:spPr/>
        <p:txBody>
          <a:bodyPr/>
          <a:lstStyle/>
          <a:p>
            <a:fld id="{62ABEF5F-8FA6-440F-B410-7B1ED1EF4D37}" type="slidenum">
              <a:rPr lang="en-US" smtClean="0"/>
              <a:pPr/>
              <a:t>41</a:t>
            </a:fld>
            <a:endParaRPr lang="en-US" dirty="0"/>
          </a:p>
        </p:txBody>
      </p:sp>
      <p:cxnSp>
        <p:nvCxnSpPr>
          <p:cNvPr id="10" name="Straight Connector 9"/>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52"/>
          <p:cNvGrpSpPr/>
          <p:nvPr/>
        </p:nvGrpSpPr>
        <p:grpSpPr>
          <a:xfrm>
            <a:off x="0" y="1066800"/>
            <a:ext cx="9144000" cy="4495800"/>
            <a:chOff x="0" y="1066800"/>
            <a:chExt cx="9144000" cy="4495800"/>
          </a:xfrm>
        </p:grpSpPr>
        <p:grpSp>
          <p:nvGrpSpPr>
            <p:cNvPr id="14" name="Group 9"/>
            <p:cNvGrpSpPr/>
            <p:nvPr/>
          </p:nvGrpSpPr>
          <p:grpSpPr>
            <a:xfrm>
              <a:off x="0" y="1066800"/>
              <a:ext cx="9144000" cy="4495800"/>
              <a:chOff x="0" y="1952105"/>
              <a:chExt cx="9144000" cy="2953789"/>
            </a:xfrm>
          </p:grpSpPr>
          <p:pic>
            <p:nvPicPr>
              <p:cNvPr id="3" name="Picture 2" descr="WolfCreekDam_ADD2.tiff"/>
              <p:cNvPicPr>
                <a:picLocks noChangeAspect="1"/>
              </p:cNvPicPr>
              <p:nvPr/>
            </p:nvPicPr>
            <p:blipFill>
              <a:blip r:embed="rId2" cstate="print"/>
              <a:stretch>
                <a:fillRect/>
              </a:stretch>
            </p:blipFill>
            <p:spPr>
              <a:xfrm>
                <a:off x="0" y="1952105"/>
                <a:ext cx="9144000" cy="2953789"/>
              </a:xfrm>
              <a:prstGeom prst="rect">
                <a:avLst/>
              </a:prstGeom>
            </p:spPr>
          </p:pic>
          <p:sp>
            <p:nvSpPr>
              <p:cNvPr id="4" name="Freeform 3"/>
              <p:cNvSpPr/>
              <p:nvPr/>
            </p:nvSpPr>
            <p:spPr>
              <a:xfrm>
                <a:off x="161925" y="2419350"/>
                <a:ext cx="2857500" cy="1207294"/>
              </a:xfrm>
              <a:custGeom>
                <a:avLst/>
                <a:gdLst>
                  <a:gd name="connsiteX0" fmla="*/ 97631 w 2857500"/>
                  <a:gd name="connsiteY0" fmla="*/ 0 h 1207294"/>
                  <a:gd name="connsiteX1" fmla="*/ 2836069 w 2857500"/>
                  <a:gd name="connsiteY1" fmla="*/ 2381 h 1207294"/>
                  <a:gd name="connsiteX2" fmla="*/ 2857500 w 2857500"/>
                  <a:gd name="connsiteY2" fmla="*/ 1202531 h 1207294"/>
                  <a:gd name="connsiteX3" fmla="*/ 476250 w 2857500"/>
                  <a:gd name="connsiteY3" fmla="*/ 1207294 h 1207294"/>
                  <a:gd name="connsiteX4" fmla="*/ 392906 w 2857500"/>
                  <a:gd name="connsiteY4" fmla="*/ 1066800 h 1207294"/>
                  <a:gd name="connsiteX5" fmla="*/ 276225 w 2857500"/>
                  <a:gd name="connsiteY5" fmla="*/ 776288 h 1207294"/>
                  <a:gd name="connsiteX6" fmla="*/ 273844 w 2857500"/>
                  <a:gd name="connsiteY6" fmla="*/ 726281 h 1207294"/>
                  <a:gd name="connsiteX7" fmla="*/ 245269 w 2857500"/>
                  <a:gd name="connsiteY7" fmla="*/ 695325 h 1207294"/>
                  <a:gd name="connsiteX8" fmla="*/ 207169 w 2857500"/>
                  <a:gd name="connsiteY8" fmla="*/ 588169 h 1207294"/>
                  <a:gd name="connsiteX9" fmla="*/ 180975 w 2857500"/>
                  <a:gd name="connsiteY9" fmla="*/ 588169 h 1207294"/>
                  <a:gd name="connsiteX10" fmla="*/ 133350 w 2857500"/>
                  <a:gd name="connsiteY10" fmla="*/ 531019 h 1207294"/>
                  <a:gd name="connsiteX11" fmla="*/ 100013 w 2857500"/>
                  <a:gd name="connsiteY11" fmla="*/ 402431 h 1207294"/>
                  <a:gd name="connsiteX12" fmla="*/ 88106 w 2857500"/>
                  <a:gd name="connsiteY12" fmla="*/ 400050 h 1207294"/>
                  <a:gd name="connsiteX13" fmla="*/ 0 w 2857500"/>
                  <a:gd name="connsiteY13" fmla="*/ 50006 h 1207294"/>
                  <a:gd name="connsiteX14" fmla="*/ 97631 w 2857500"/>
                  <a:gd name="connsiteY14" fmla="*/ 52388 h 1207294"/>
                  <a:gd name="connsiteX15" fmla="*/ 97631 w 2857500"/>
                  <a:gd name="connsiteY15" fmla="*/ 0 h 12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57500" h="1207294">
                    <a:moveTo>
                      <a:pt x="97631" y="0"/>
                    </a:moveTo>
                    <a:lnTo>
                      <a:pt x="2836069" y="2381"/>
                    </a:lnTo>
                    <a:lnTo>
                      <a:pt x="2857500" y="1202531"/>
                    </a:lnTo>
                    <a:lnTo>
                      <a:pt x="476250" y="1207294"/>
                    </a:lnTo>
                    <a:lnTo>
                      <a:pt x="392906" y="1066800"/>
                    </a:lnTo>
                    <a:lnTo>
                      <a:pt x="276225" y="776288"/>
                    </a:lnTo>
                    <a:lnTo>
                      <a:pt x="273844" y="726281"/>
                    </a:lnTo>
                    <a:lnTo>
                      <a:pt x="245269" y="695325"/>
                    </a:lnTo>
                    <a:lnTo>
                      <a:pt x="207169" y="588169"/>
                    </a:lnTo>
                    <a:lnTo>
                      <a:pt x="180975" y="588169"/>
                    </a:lnTo>
                    <a:lnTo>
                      <a:pt x="133350" y="531019"/>
                    </a:lnTo>
                    <a:lnTo>
                      <a:pt x="100013" y="402431"/>
                    </a:lnTo>
                    <a:lnTo>
                      <a:pt x="88106" y="400050"/>
                    </a:lnTo>
                    <a:lnTo>
                      <a:pt x="0" y="50006"/>
                    </a:lnTo>
                    <a:lnTo>
                      <a:pt x="97631" y="52388"/>
                    </a:lnTo>
                    <a:lnTo>
                      <a:pt x="97631" y="0"/>
                    </a:lnTo>
                    <a:close/>
                  </a:path>
                </a:pathLst>
              </a:custGeom>
              <a:blipFill dpi="0" rotWithShape="1">
                <a:blip r:embed="rId3" cstate="print">
                  <a:alphaModFix amt="65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3005138" y="2466975"/>
                <a:ext cx="5815012" cy="804863"/>
              </a:xfrm>
              <a:custGeom>
                <a:avLst/>
                <a:gdLst>
                  <a:gd name="connsiteX0" fmla="*/ 0 w 5815012"/>
                  <a:gd name="connsiteY0" fmla="*/ 0 h 804863"/>
                  <a:gd name="connsiteX1" fmla="*/ 5815012 w 5815012"/>
                  <a:gd name="connsiteY1" fmla="*/ 0 h 804863"/>
                  <a:gd name="connsiteX2" fmla="*/ 5705475 w 5815012"/>
                  <a:gd name="connsiteY2" fmla="*/ 80963 h 804863"/>
                  <a:gd name="connsiteX3" fmla="*/ 5676900 w 5815012"/>
                  <a:gd name="connsiteY3" fmla="*/ 71438 h 804863"/>
                  <a:gd name="connsiteX4" fmla="*/ 5634037 w 5815012"/>
                  <a:gd name="connsiteY4" fmla="*/ 109538 h 804863"/>
                  <a:gd name="connsiteX5" fmla="*/ 5548312 w 5815012"/>
                  <a:gd name="connsiteY5" fmla="*/ 166688 h 804863"/>
                  <a:gd name="connsiteX6" fmla="*/ 5472112 w 5815012"/>
                  <a:gd name="connsiteY6" fmla="*/ 228600 h 804863"/>
                  <a:gd name="connsiteX7" fmla="*/ 5395912 w 5815012"/>
                  <a:gd name="connsiteY7" fmla="*/ 300038 h 804863"/>
                  <a:gd name="connsiteX8" fmla="*/ 5219700 w 5815012"/>
                  <a:gd name="connsiteY8" fmla="*/ 423863 h 804863"/>
                  <a:gd name="connsiteX9" fmla="*/ 5191125 w 5815012"/>
                  <a:gd name="connsiteY9" fmla="*/ 457200 h 804863"/>
                  <a:gd name="connsiteX10" fmla="*/ 5129212 w 5815012"/>
                  <a:gd name="connsiteY10" fmla="*/ 457200 h 804863"/>
                  <a:gd name="connsiteX11" fmla="*/ 5053012 w 5815012"/>
                  <a:gd name="connsiteY11" fmla="*/ 485775 h 804863"/>
                  <a:gd name="connsiteX12" fmla="*/ 4886325 w 5815012"/>
                  <a:gd name="connsiteY12" fmla="*/ 500063 h 804863"/>
                  <a:gd name="connsiteX13" fmla="*/ 4772025 w 5815012"/>
                  <a:gd name="connsiteY13" fmla="*/ 500063 h 804863"/>
                  <a:gd name="connsiteX14" fmla="*/ 4648200 w 5815012"/>
                  <a:gd name="connsiteY14" fmla="*/ 519113 h 804863"/>
                  <a:gd name="connsiteX15" fmla="*/ 4538662 w 5815012"/>
                  <a:gd name="connsiteY15" fmla="*/ 528638 h 804863"/>
                  <a:gd name="connsiteX16" fmla="*/ 4448175 w 5815012"/>
                  <a:gd name="connsiteY16" fmla="*/ 590550 h 804863"/>
                  <a:gd name="connsiteX17" fmla="*/ 4200525 w 5815012"/>
                  <a:gd name="connsiteY17" fmla="*/ 600075 h 804863"/>
                  <a:gd name="connsiteX18" fmla="*/ 3995737 w 5815012"/>
                  <a:gd name="connsiteY18" fmla="*/ 619125 h 804863"/>
                  <a:gd name="connsiteX19" fmla="*/ 3829050 w 5815012"/>
                  <a:gd name="connsiteY19" fmla="*/ 657225 h 804863"/>
                  <a:gd name="connsiteX20" fmla="*/ 3586162 w 5815012"/>
                  <a:gd name="connsiteY20" fmla="*/ 690563 h 804863"/>
                  <a:gd name="connsiteX21" fmla="*/ 3414712 w 5815012"/>
                  <a:gd name="connsiteY21" fmla="*/ 733425 h 804863"/>
                  <a:gd name="connsiteX22" fmla="*/ 3309937 w 5815012"/>
                  <a:gd name="connsiteY22" fmla="*/ 733425 h 804863"/>
                  <a:gd name="connsiteX23" fmla="*/ 3281362 w 5815012"/>
                  <a:gd name="connsiteY23" fmla="*/ 762000 h 804863"/>
                  <a:gd name="connsiteX24" fmla="*/ 2119312 w 5815012"/>
                  <a:gd name="connsiteY24" fmla="*/ 719138 h 804863"/>
                  <a:gd name="connsiteX25" fmla="*/ 2085975 w 5815012"/>
                  <a:gd name="connsiteY25" fmla="*/ 733425 h 804863"/>
                  <a:gd name="connsiteX26" fmla="*/ 1304925 w 5815012"/>
                  <a:gd name="connsiteY26" fmla="*/ 657225 h 804863"/>
                  <a:gd name="connsiteX27" fmla="*/ 1147762 w 5815012"/>
                  <a:gd name="connsiteY27" fmla="*/ 704850 h 804863"/>
                  <a:gd name="connsiteX28" fmla="*/ 985837 w 5815012"/>
                  <a:gd name="connsiteY28" fmla="*/ 762000 h 804863"/>
                  <a:gd name="connsiteX29" fmla="*/ 800100 w 5815012"/>
                  <a:gd name="connsiteY29" fmla="*/ 804863 h 804863"/>
                  <a:gd name="connsiteX30" fmla="*/ 600075 w 5815012"/>
                  <a:gd name="connsiteY30" fmla="*/ 804863 h 804863"/>
                  <a:gd name="connsiteX31" fmla="*/ 495300 w 5815012"/>
                  <a:gd name="connsiteY31" fmla="*/ 757238 h 804863"/>
                  <a:gd name="connsiteX32" fmla="*/ 357187 w 5815012"/>
                  <a:gd name="connsiteY32" fmla="*/ 752475 h 804863"/>
                  <a:gd name="connsiteX33" fmla="*/ 271462 w 5815012"/>
                  <a:gd name="connsiteY33" fmla="*/ 742950 h 804863"/>
                  <a:gd name="connsiteX34" fmla="*/ 166687 w 5815012"/>
                  <a:gd name="connsiteY34" fmla="*/ 785813 h 804863"/>
                  <a:gd name="connsiteX35" fmla="*/ 19050 w 5815012"/>
                  <a:gd name="connsiteY35" fmla="*/ 781050 h 804863"/>
                  <a:gd name="connsiteX36" fmla="*/ 0 w 5815012"/>
                  <a:gd name="connsiteY36" fmla="*/ 0 h 80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815012" h="804863">
                    <a:moveTo>
                      <a:pt x="0" y="0"/>
                    </a:moveTo>
                    <a:lnTo>
                      <a:pt x="5815012" y="0"/>
                    </a:lnTo>
                    <a:lnTo>
                      <a:pt x="5705475" y="80963"/>
                    </a:lnTo>
                    <a:lnTo>
                      <a:pt x="5676900" y="71438"/>
                    </a:lnTo>
                    <a:lnTo>
                      <a:pt x="5634037" y="109538"/>
                    </a:lnTo>
                    <a:lnTo>
                      <a:pt x="5548312" y="166688"/>
                    </a:lnTo>
                    <a:lnTo>
                      <a:pt x="5472112" y="228600"/>
                    </a:lnTo>
                    <a:lnTo>
                      <a:pt x="5395912" y="300038"/>
                    </a:lnTo>
                    <a:lnTo>
                      <a:pt x="5219700" y="423863"/>
                    </a:lnTo>
                    <a:lnTo>
                      <a:pt x="5191125" y="457200"/>
                    </a:lnTo>
                    <a:lnTo>
                      <a:pt x="5129212" y="457200"/>
                    </a:lnTo>
                    <a:lnTo>
                      <a:pt x="5053012" y="485775"/>
                    </a:lnTo>
                    <a:lnTo>
                      <a:pt x="4886325" y="500063"/>
                    </a:lnTo>
                    <a:lnTo>
                      <a:pt x="4772025" y="500063"/>
                    </a:lnTo>
                    <a:lnTo>
                      <a:pt x="4648200" y="519113"/>
                    </a:lnTo>
                    <a:lnTo>
                      <a:pt x="4538662" y="528638"/>
                    </a:lnTo>
                    <a:lnTo>
                      <a:pt x="4448175" y="590550"/>
                    </a:lnTo>
                    <a:lnTo>
                      <a:pt x="4200525" y="600075"/>
                    </a:lnTo>
                    <a:lnTo>
                      <a:pt x="3995737" y="619125"/>
                    </a:lnTo>
                    <a:lnTo>
                      <a:pt x="3829050" y="657225"/>
                    </a:lnTo>
                    <a:lnTo>
                      <a:pt x="3586162" y="690563"/>
                    </a:lnTo>
                    <a:lnTo>
                      <a:pt x="3414712" y="733425"/>
                    </a:lnTo>
                    <a:lnTo>
                      <a:pt x="3309937" y="733425"/>
                    </a:lnTo>
                    <a:lnTo>
                      <a:pt x="3281362" y="762000"/>
                    </a:lnTo>
                    <a:lnTo>
                      <a:pt x="2119312" y="719138"/>
                    </a:lnTo>
                    <a:lnTo>
                      <a:pt x="2085975" y="733425"/>
                    </a:lnTo>
                    <a:lnTo>
                      <a:pt x="1304925" y="657225"/>
                    </a:lnTo>
                    <a:lnTo>
                      <a:pt x="1147762" y="704850"/>
                    </a:lnTo>
                    <a:lnTo>
                      <a:pt x="985837" y="762000"/>
                    </a:lnTo>
                    <a:lnTo>
                      <a:pt x="800100" y="804863"/>
                    </a:lnTo>
                    <a:lnTo>
                      <a:pt x="600075" y="804863"/>
                    </a:lnTo>
                    <a:lnTo>
                      <a:pt x="495300" y="757238"/>
                    </a:lnTo>
                    <a:lnTo>
                      <a:pt x="357187" y="752475"/>
                    </a:lnTo>
                    <a:lnTo>
                      <a:pt x="271462" y="742950"/>
                    </a:lnTo>
                    <a:lnTo>
                      <a:pt x="166687" y="785813"/>
                    </a:lnTo>
                    <a:lnTo>
                      <a:pt x="19050" y="781050"/>
                    </a:lnTo>
                    <a:lnTo>
                      <a:pt x="0" y="0"/>
                    </a:lnTo>
                    <a:close/>
                  </a:path>
                </a:pathLst>
              </a:cu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995613" y="2466975"/>
                <a:ext cx="3509962" cy="1333500"/>
              </a:xfrm>
              <a:custGeom>
                <a:avLst/>
                <a:gdLst>
                  <a:gd name="connsiteX0" fmla="*/ 0 w 3509962"/>
                  <a:gd name="connsiteY0" fmla="*/ 0 h 1333500"/>
                  <a:gd name="connsiteX1" fmla="*/ 23812 w 3509962"/>
                  <a:gd name="connsiteY1" fmla="*/ 1328738 h 1333500"/>
                  <a:gd name="connsiteX2" fmla="*/ 276225 w 3509962"/>
                  <a:gd name="connsiteY2" fmla="*/ 1333500 h 1333500"/>
                  <a:gd name="connsiteX3" fmla="*/ 390525 w 3509962"/>
                  <a:gd name="connsiteY3" fmla="*/ 1047750 h 1333500"/>
                  <a:gd name="connsiteX4" fmla="*/ 519112 w 3509962"/>
                  <a:gd name="connsiteY4" fmla="*/ 1047750 h 1333500"/>
                  <a:gd name="connsiteX5" fmla="*/ 519112 w 3509962"/>
                  <a:gd name="connsiteY5" fmla="*/ 1004888 h 1333500"/>
                  <a:gd name="connsiteX6" fmla="*/ 2386012 w 3509962"/>
                  <a:gd name="connsiteY6" fmla="*/ 1000125 h 1333500"/>
                  <a:gd name="connsiteX7" fmla="*/ 2643187 w 3509962"/>
                  <a:gd name="connsiteY7" fmla="*/ 1238250 h 1333500"/>
                  <a:gd name="connsiteX8" fmla="*/ 2871787 w 3509962"/>
                  <a:gd name="connsiteY8" fmla="*/ 1185863 h 1333500"/>
                  <a:gd name="connsiteX9" fmla="*/ 2957512 w 3509962"/>
                  <a:gd name="connsiteY9" fmla="*/ 823913 h 1333500"/>
                  <a:gd name="connsiteX10" fmla="*/ 3509962 w 3509962"/>
                  <a:gd name="connsiteY10" fmla="*/ 809625 h 1333500"/>
                  <a:gd name="connsiteX11" fmla="*/ 3486150 w 3509962"/>
                  <a:gd name="connsiteY11" fmla="*/ 4763 h 1333500"/>
                  <a:gd name="connsiteX12" fmla="*/ 0 w 3509962"/>
                  <a:gd name="connsiteY12" fmla="*/ 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9962" h="1333500">
                    <a:moveTo>
                      <a:pt x="0" y="0"/>
                    </a:moveTo>
                    <a:lnTo>
                      <a:pt x="23812" y="1328738"/>
                    </a:lnTo>
                    <a:lnTo>
                      <a:pt x="276225" y="1333500"/>
                    </a:lnTo>
                    <a:lnTo>
                      <a:pt x="390525" y="1047750"/>
                    </a:lnTo>
                    <a:lnTo>
                      <a:pt x="519112" y="1047750"/>
                    </a:lnTo>
                    <a:lnTo>
                      <a:pt x="519112" y="1004888"/>
                    </a:lnTo>
                    <a:lnTo>
                      <a:pt x="2386012" y="1000125"/>
                    </a:lnTo>
                    <a:lnTo>
                      <a:pt x="2643187" y="1238250"/>
                    </a:lnTo>
                    <a:lnTo>
                      <a:pt x="2871787" y="1185863"/>
                    </a:lnTo>
                    <a:lnTo>
                      <a:pt x="2957512" y="823913"/>
                    </a:lnTo>
                    <a:lnTo>
                      <a:pt x="3509962" y="809625"/>
                    </a:lnTo>
                    <a:lnTo>
                      <a:pt x="3486150" y="4763"/>
                    </a:lnTo>
                    <a:lnTo>
                      <a:pt x="0" y="0"/>
                    </a:lnTo>
                    <a:close/>
                  </a:path>
                </a:pathLst>
              </a:cu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559050" y="2662238"/>
                <a:ext cx="6284913" cy="1209675"/>
              </a:xfrm>
              <a:custGeom>
                <a:avLst/>
                <a:gdLst>
                  <a:gd name="connsiteX0" fmla="*/ 3175 w 6284913"/>
                  <a:gd name="connsiteY0" fmla="*/ 9525 h 1209675"/>
                  <a:gd name="connsiteX1" fmla="*/ 6284913 w 6284913"/>
                  <a:gd name="connsiteY1" fmla="*/ 0 h 1209675"/>
                  <a:gd name="connsiteX2" fmla="*/ 6275388 w 6284913"/>
                  <a:gd name="connsiteY2" fmla="*/ 433387 h 1209675"/>
                  <a:gd name="connsiteX3" fmla="*/ 5808663 w 6284913"/>
                  <a:gd name="connsiteY3" fmla="*/ 428625 h 1209675"/>
                  <a:gd name="connsiteX4" fmla="*/ 5808663 w 6284913"/>
                  <a:gd name="connsiteY4" fmla="*/ 714375 h 1209675"/>
                  <a:gd name="connsiteX5" fmla="*/ 4489450 w 6284913"/>
                  <a:gd name="connsiteY5" fmla="*/ 714375 h 1209675"/>
                  <a:gd name="connsiteX6" fmla="*/ 4489450 w 6284913"/>
                  <a:gd name="connsiteY6" fmla="*/ 1209675 h 1209675"/>
                  <a:gd name="connsiteX7" fmla="*/ 3175 w 6284913"/>
                  <a:gd name="connsiteY7" fmla="*/ 1204912 h 1209675"/>
                  <a:gd name="connsiteX8" fmla="*/ 3175 w 6284913"/>
                  <a:gd name="connsiteY8" fmla="*/ 9525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4913" h="1209675">
                    <a:moveTo>
                      <a:pt x="3175" y="9525"/>
                    </a:moveTo>
                    <a:lnTo>
                      <a:pt x="6284913" y="0"/>
                    </a:lnTo>
                    <a:lnTo>
                      <a:pt x="6275388" y="433387"/>
                    </a:lnTo>
                    <a:lnTo>
                      <a:pt x="5808663" y="428625"/>
                    </a:lnTo>
                    <a:lnTo>
                      <a:pt x="5808663" y="714375"/>
                    </a:lnTo>
                    <a:lnTo>
                      <a:pt x="4489450" y="714375"/>
                    </a:lnTo>
                    <a:lnTo>
                      <a:pt x="4489450" y="1209675"/>
                    </a:lnTo>
                    <a:lnTo>
                      <a:pt x="3175" y="1204912"/>
                    </a:lnTo>
                    <a:cubicBezTo>
                      <a:pt x="1588" y="806450"/>
                      <a:pt x="0" y="407987"/>
                      <a:pt x="3175" y="9525"/>
                    </a:cubicBez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609600" y="2514600"/>
              <a:ext cx="1752600" cy="646331"/>
            </a:xfrm>
            <a:prstGeom prst="rect">
              <a:avLst/>
            </a:prstGeom>
            <a:noFill/>
          </p:spPr>
          <p:txBody>
            <a:bodyPr wrap="square" rtlCol="0">
              <a:spAutoFit/>
            </a:bodyPr>
            <a:lstStyle/>
            <a:p>
              <a:pPr algn="ctr"/>
              <a:r>
                <a:rPr lang="en-US" dirty="0" err="1" smtClean="0"/>
                <a:t>Barragem</a:t>
              </a:r>
              <a:r>
                <a:rPr lang="en-US" dirty="0" smtClean="0"/>
                <a:t> de </a:t>
              </a:r>
              <a:r>
                <a:rPr lang="en-US" dirty="0" err="1" smtClean="0"/>
                <a:t>Concreto</a:t>
              </a:r>
              <a:endParaRPr lang="en-US" dirty="0"/>
            </a:p>
          </p:txBody>
        </p:sp>
        <p:sp>
          <p:nvSpPr>
            <p:cNvPr id="12" name="TextBox 11"/>
            <p:cNvSpPr txBox="1"/>
            <p:nvPr/>
          </p:nvSpPr>
          <p:spPr>
            <a:xfrm>
              <a:off x="4343400" y="2209800"/>
              <a:ext cx="1752600" cy="369332"/>
            </a:xfrm>
            <a:prstGeom prst="rect">
              <a:avLst/>
            </a:prstGeom>
            <a:noFill/>
          </p:spPr>
          <p:txBody>
            <a:bodyPr wrap="square" rtlCol="0">
              <a:spAutoFit/>
            </a:bodyPr>
            <a:lstStyle/>
            <a:p>
              <a:r>
                <a:rPr lang="en-US" dirty="0" err="1" smtClean="0">
                  <a:solidFill>
                    <a:schemeClr val="bg1"/>
                  </a:solidFill>
                </a:rPr>
                <a:t>Aterro</a:t>
              </a:r>
              <a:endParaRPr lang="en-US" dirty="0">
                <a:solidFill>
                  <a:schemeClr val="bg1"/>
                </a:solidFill>
              </a:endParaRPr>
            </a:p>
          </p:txBody>
        </p:sp>
        <p:sp>
          <p:nvSpPr>
            <p:cNvPr id="13" name="TextBox 12"/>
            <p:cNvSpPr txBox="1"/>
            <p:nvPr/>
          </p:nvSpPr>
          <p:spPr>
            <a:xfrm>
              <a:off x="3581400" y="3543300"/>
              <a:ext cx="1524000" cy="64633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err="1" smtClean="0"/>
                <a:t>Muro</a:t>
              </a:r>
              <a:r>
                <a:rPr lang="en-US" dirty="0" smtClean="0"/>
                <a:t> </a:t>
              </a:r>
            </a:p>
            <a:p>
              <a:pPr algn="ctr"/>
              <a:r>
                <a:rPr lang="en-US" dirty="0" err="1" smtClean="0"/>
                <a:t>existente</a:t>
              </a:r>
              <a:endParaRPr lang="en-US" dirty="0"/>
            </a:p>
          </p:txBody>
        </p:sp>
        <p:cxnSp>
          <p:nvCxnSpPr>
            <p:cNvPr id="15" name="Straight Arrow Connector 14"/>
            <p:cNvCxnSpPr>
              <a:stCxn id="13" idx="3"/>
            </p:cNvCxnSpPr>
            <p:nvPr/>
          </p:nvCxnSpPr>
          <p:spPr>
            <a:xfrm flipV="1">
              <a:off x="5105400" y="3543300"/>
              <a:ext cx="304800" cy="32316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934200" y="4343400"/>
              <a:ext cx="1905000" cy="646331"/>
            </a:xfrm>
            <a:prstGeom prst="rect">
              <a:avLst/>
            </a:prstGeom>
            <a:solidFill>
              <a:schemeClr val="bg1"/>
            </a:solidFill>
          </p:spPr>
          <p:txBody>
            <a:bodyPr wrap="square" rtlCol="0">
              <a:spAutoFit/>
            </a:bodyPr>
            <a:lstStyle/>
            <a:p>
              <a:r>
                <a:rPr lang="en-US" dirty="0" err="1" smtClean="0">
                  <a:solidFill>
                    <a:srgbClr val="C00000"/>
                  </a:solidFill>
                </a:rPr>
                <a:t>Perfil</a:t>
              </a:r>
              <a:r>
                <a:rPr lang="en-US" dirty="0" smtClean="0">
                  <a:solidFill>
                    <a:srgbClr val="C00000"/>
                  </a:solidFill>
                </a:rPr>
                <a:t> da </a:t>
              </a:r>
              <a:r>
                <a:rPr lang="en-US" dirty="0" err="1" smtClean="0">
                  <a:solidFill>
                    <a:srgbClr val="C00000"/>
                  </a:solidFill>
                </a:rPr>
                <a:t>Parede</a:t>
              </a:r>
              <a:r>
                <a:rPr lang="en-US" dirty="0" smtClean="0">
                  <a:solidFill>
                    <a:srgbClr val="C00000"/>
                  </a:solidFill>
                </a:rPr>
                <a:t> Nova 91.045 m</a:t>
              </a:r>
              <a:r>
                <a:rPr lang="en-US" baseline="30000" dirty="0" smtClean="0">
                  <a:solidFill>
                    <a:srgbClr val="C00000"/>
                  </a:solidFill>
                </a:rPr>
                <a:t>2</a:t>
              </a:r>
              <a:endParaRPr lang="en-US" baseline="30000" dirty="0">
                <a:solidFill>
                  <a:srgbClr val="C00000"/>
                </a:solidFill>
              </a:endParaRPr>
            </a:p>
          </p:txBody>
        </p:sp>
        <p:sp>
          <p:nvSpPr>
            <p:cNvPr id="17" name="TextBox 16"/>
            <p:cNvSpPr txBox="1"/>
            <p:nvPr/>
          </p:nvSpPr>
          <p:spPr>
            <a:xfrm>
              <a:off x="533400" y="4343400"/>
              <a:ext cx="1524000" cy="923330"/>
            </a:xfrm>
            <a:prstGeom prst="rect">
              <a:avLst/>
            </a:prstGeom>
            <a:noFill/>
          </p:spPr>
          <p:txBody>
            <a:bodyPr wrap="square" rtlCol="0">
              <a:spAutoFit/>
            </a:bodyPr>
            <a:lstStyle/>
            <a:p>
              <a:pPr algn="r"/>
              <a:r>
                <a:rPr lang="en-US" dirty="0" smtClean="0"/>
                <a:t>Fundo da Cortina de </a:t>
              </a:r>
              <a:r>
                <a:rPr lang="en-US" dirty="0" err="1" smtClean="0"/>
                <a:t>Injeção</a:t>
              </a:r>
              <a:endParaRPr lang="en-US" dirty="0"/>
            </a:p>
          </p:txBody>
        </p:sp>
        <p:cxnSp>
          <p:nvCxnSpPr>
            <p:cNvPr id="18" name="Straight Arrow Connector 17"/>
            <p:cNvCxnSpPr>
              <a:stCxn id="13" idx="1"/>
              <a:endCxn id="6" idx="3"/>
            </p:cNvCxnSpPr>
            <p:nvPr/>
          </p:nvCxnSpPr>
          <p:spPr>
            <a:xfrm flipH="1" flipV="1">
              <a:off x="3386138" y="3445178"/>
              <a:ext cx="195262" cy="4212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6324600" y="3962400"/>
              <a:ext cx="609600" cy="60959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2057400" y="4343400"/>
              <a:ext cx="762000" cy="41326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Curved Connector 36"/>
            <p:cNvCxnSpPr>
              <a:stCxn id="11" idx="1"/>
            </p:cNvCxnSpPr>
            <p:nvPr/>
          </p:nvCxnSpPr>
          <p:spPr>
            <a:xfrm rot="10800000" flipH="1">
              <a:off x="609600" y="2133600"/>
              <a:ext cx="76200" cy="704166"/>
            </a:xfrm>
            <a:prstGeom prst="curvedConnector4">
              <a:avLst>
                <a:gd name="adj1" fmla="val -300000"/>
                <a:gd name="adj2" fmla="val 72947"/>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Curved Connector 36"/>
            <p:cNvCxnSpPr/>
            <p:nvPr/>
          </p:nvCxnSpPr>
          <p:spPr>
            <a:xfrm rot="16200000" flipH="1">
              <a:off x="2057400" y="2895600"/>
              <a:ext cx="533400" cy="228600"/>
            </a:xfrm>
            <a:prstGeom prst="curved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9" name="CaixaDeTexto 18"/>
          <p:cNvSpPr txBox="1"/>
          <p:nvPr/>
        </p:nvSpPr>
        <p:spPr>
          <a:xfrm>
            <a:off x="2819400" y="4666565"/>
            <a:ext cx="3505200" cy="677108"/>
          </a:xfrm>
          <a:prstGeom prst="rect">
            <a:avLst/>
          </a:prstGeom>
          <a:solidFill>
            <a:schemeClr val="bg1"/>
          </a:solidFill>
        </p:spPr>
        <p:txBody>
          <a:bodyPr wrap="square" rtlCol="0">
            <a:spAutoFit/>
          </a:bodyPr>
          <a:lstStyle/>
          <a:p>
            <a:pPr algn="ctr"/>
            <a:r>
              <a:rPr lang="pt-BR" sz="2000" b="1" dirty="0" smtClean="0"/>
              <a:t>Elevação a Montante A-A</a:t>
            </a:r>
          </a:p>
          <a:p>
            <a:pPr algn="ctr"/>
            <a:r>
              <a:rPr lang="pt-BR" dirty="0" smtClean="0"/>
              <a:t>(escala vertical exagerada)</a:t>
            </a:r>
            <a:endParaRPr lang="pt-BR"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a:xfrm>
            <a:off x="0" y="0"/>
            <a:ext cx="8991600" cy="1190171"/>
          </a:xfrm>
        </p:spPr>
        <p:txBody>
          <a:bodyPr/>
          <a:lstStyle/>
          <a:p>
            <a:r>
              <a:rPr lang="pt-BR" sz="3600" dirty="0" smtClean="0"/>
              <a:t>Métodos de Construção:</a:t>
            </a:r>
            <a:br>
              <a:rPr lang="pt-BR" sz="3600" dirty="0" smtClean="0"/>
            </a:br>
            <a:r>
              <a:rPr lang="pt-BR" sz="3600" dirty="0" smtClean="0"/>
              <a:t>Parede de Calda Profunda</a:t>
            </a:r>
            <a:endParaRPr lang="pt-BR" sz="3600" dirty="0"/>
          </a:p>
        </p:txBody>
      </p:sp>
      <p:sp>
        <p:nvSpPr>
          <p:cNvPr id="323600" name="Text Box 16"/>
          <p:cNvSpPr txBox="1">
            <a:spLocks noChangeArrowheads="1"/>
          </p:cNvSpPr>
          <p:nvPr/>
        </p:nvSpPr>
        <p:spPr bwMode="auto">
          <a:xfrm>
            <a:off x="6172200" y="2057401"/>
            <a:ext cx="2819400" cy="369332"/>
          </a:xfrm>
          <a:prstGeom prst="rect">
            <a:avLst/>
          </a:prstGeom>
          <a:noFill/>
          <a:ln w="9525">
            <a:noFill/>
            <a:miter lim="800000"/>
            <a:headEnd/>
            <a:tailEnd/>
          </a:ln>
          <a:effectLst/>
        </p:spPr>
        <p:txBody>
          <a:bodyPr>
            <a:spAutoFit/>
          </a:bodyPr>
          <a:lstStyle/>
          <a:p>
            <a:pPr>
              <a:spcBef>
                <a:spcPct val="50000"/>
              </a:spcBef>
            </a:pPr>
            <a:endParaRPr lang="en-US"/>
          </a:p>
        </p:txBody>
      </p:sp>
      <p:grpSp>
        <p:nvGrpSpPr>
          <p:cNvPr id="2" name="Group 35"/>
          <p:cNvGrpSpPr/>
          <p:nvPr/>
        </p:nvGrpSpPr>
        <p:grpSpPr>
          <a:xfrm>
            <a:off x="685800" y="1828800"/>
            <a:ext cx="5334000" cy="762000"/>
            <a:chOff x="304800" y="2819400"/>
            <a:chExt cx="5334000" cy="762000"/>
          </a:xfrm>
        </p:grpSpPr>
        <p:sp>
          <p:nvSpPr>
            <p:cNvPr id="323587" name="Oval 3"/>
            <p:cNvSpPr>
              <a:spLocks noChangeArrowheads="1"/>
            </p:cNvSpPr>
            <p:nvPr/>
          </p:nvSpPr>
          <p:spPr bwMode="auto">
            <a:xfrm>
              <a:off x="4876800" y="2819400"/>
              <a:ext cx="762000" cy="762000"/>
            </a:xfrm>
            <a:prstGeom prst="ellipse">
              <a:avLst/>
            </a:prstGeom>
            <a:blipFill>
              <a:blip r:embed="rId2" cstate="print"/>
              <a:tile tx="0" ty="0" sx="100000" sy="100000" flip="none" algn="tl"/>
            </a:blipFill>
            <a:ln w="9525">
              <a:solidFill>
                <a:schemeClr val="bg2"/>
              </a:solidFill>
              <a:round/>
              <a:headEnd/>
              <a:tailEnd/>
            </a:ln>
            <a:effectLst/>
          </p:spPr>
          <p:txBody>
            <a:bodyPr wrap="none" anchor="ctr"/>
            <a:lstStyle/>
            <a:p>
              <a:endParaRPr lang="en-US"/>
            </a:p>
          </p:txBody>
        </p:sp>
        <p:sp>
          <p:nvSpPr>
            <p:cNvPr id="323588" name="Oval 4"/>
            <p:cNvSpPr>
              <a:spLocks noChangeArrowheads="1"/>
            </p:cNvSpPr>
            <p:nvPr/>
          </p:nvSpPr>
          <p:spPr bwMode="auto">
            <a:xfrm>
              <a:off x="2438400" y="2819400"/>
              <a:ext cx="762000" cy="762000"/>
            </a:xfrm>
            <a:prstGeom prst="ellipse">
              <a:avLst/>
            </a:prstGeom>
            <a:blipFill>
              <a:blip r:embed="rId2" cstate="print"/>
              <a:tile tx="0" ty="0" sx="100000" sy="100000" flip="none" algn="tl"/>
            </a:blipFill>
            <a:ln w="9525">
              <a:solidFill>
                <a:schemeClr val="bg2"/>
              </a:solidFill>
              <a:round/>
              <a:headEnd/>
              <a:tailEnd/>
            </a:ln>
            <a:effectLst/>
          </p:spPr>
          <p:txBody>
            <a:bodyPr wrap="none" anchor="ctr"/>
            <a:lstStyle/>
            <a:p>
              <a:endParaRPr lang="en-US"/>
            </a:p>
          </p:txBody>
        </p:sp>
        <p:sp>
          <p:nvSpPr>
            <p:cNvPr id="323589" name="Oval 5"/>
            <p:cNvSpPr>
              <a:spLocks noChangeArrowheads="1"/>
            </p:cNvSpPr>
            <p:nvPr/>
          </p:nvSpPr>
          <p:spPr bwMode="auto">
            <a:xfrm>
              <a:off x="3657600" y="2819400"/>
              <a:ext cx="762000" cy="762000"/>
            </a:xfrm>
            <a:prstGeom prst="ellipse">
              <a:avLst/>
            </a:prstGeom>
            <a:blipFill>
              <a:blip r:embed="rId2" cstate="print"/>
              <a:tile tx="0" ty="0" sx="100000" sy="100000" flip="none" algn="tl"/>
            </a:blipFill>
            <a:ln w="9525">
              <a:solidFill>
                <a:schemeClr val="bg2"/>
              </a:solidFill>
              <a:round/>
              <a:headEnd/>
              <a:tailEnd/>
            </a:ln>
            <a:effectLst/>
          </p:spPr>
          <p:txBody>
            <a:bodyPr wrap="none" anchor="ctr"/>
            <a:lstStyle/>
            <a:p>
              <a:endParaRPr lang="en-US"/>
            </a:p>
          </p:txBody>
        </p:sp>
        <p:sp>
          <p:nvSpPr>
            <p:cNvPr id="323592" name="Oval 8"/>
            <p:cNvSpPr>
              <a:spLocks noChangeArrowheads="1"/>
            </p:cNvSpPr>
            <p:nvPr/>
          </p:nvSpPr>
          <p:spPr bwMode="auto">
            <a:xfrm>
              <a:off x="3048000" y="2819400"/>
              <a:ext cx="762000" cy="762000"/>
            </a:xfrm>
            <a:prstGeom prst="ellipse">
              <a:avLst/>
            </a:prstGeom>
            <a:blipFill>
              <a:blip r:embed="rId3" cstate="print"/>
              <a:tile tx="0" ty="0" sx="100000" sy="100000" flip="none" algn="tl"/>
            </a:blipFill>
            <a:ln w="9525">
              <a:solidFill>
                <a:schemeClr val="bg2"/>
              </a:solidFill>
              <a:round/>
              <a:headEnd/>
              <a:tailEnd/>
            </a:ln>
            <a:effectLst/>
          </p:spPr>
          <p:txBody>
            <a:bodyPr wrap="none" anchor="ctr"/>
            <a:lstStyle/>
            <a:p>
              <a:endParaRPr lang="en-US"/>
            </a:p>
          </p:txBody>
        </p:sp>
        <p:sp>
          <p:nvSpPr>
            <p:cNvPr id="323593" name="Oval 9"/>
            <p:cNvSpPr>
              <a:spLocks noChangeArrowheads="1"/>
            </p:cNvSpPr>
            <p:nvPr/>
          </p:nvSpPr>
          <p:spPr bwMode="auto">
            <a:xfrm>
              <a:off x="4267200" y="2819400"/>
              <a:ext cx="762000" cy="762000"/>
            </a:xfrm>
            <a:prstGeom prst="ellipse">
              <a:avLst/>
            </a:prstGeom>
            <a:blipFill>
              <a:blip r:embed="rId3" cstate="print"/>
              <a:tile tx="0" ty="0" sx="100000" sy="100000" flip="none" algn="tl"/>
            </a:blipFill>
            <a:ln w="9525">
              <a:solidFill>
                <a:schemeClr val="bg2"/>
              </a:solidFill>
              <a:round/>
              <a:headEnd/>
              <a:tailEnd/>
            </a:ln>
            <a:effectLst/>
          </p:spPr>
          <p:txBody>
            <a:bodyPr wrap="none" anchor="ctr"/>
            <a:lstStyle/>
            <a:p>
              <a:endParaRPr lang="en-US"/>
            </a:p>
          </p:txBody>
        </p:sp>
        <p:sp>
          <p:nvSpPr>
            <p:cNvPr id="323604" name="Text Box 20"/>
            <p:cNvSpPr txBox="1">
              <a:spLocks noChangeArrowheads="1"/>
            </p:cNvSpPr>
            <p:nvPr/>
          </p:nvSpPr>
          <p:spPr bwMode="auto">
            <a:xfrm>
              <a:off x="304800" y="2895601"/>
              <a:ext cx="1676400" cy="646331"/>
            </a:xfrm>
            <a:prstGeom prst="rect">
              <a:avLst/>
            </a:prstGeom>
            <a:noFill/>
            <a:ln w="9525">
              <a:noFill/>
              <a:miter lim="800000"/>
              <a:headEnd/>
              <a:tailEnd/>
            </a:ln>
            <a:effectLst/>
          </p:spPr>
          <p:txBody>
            <a:bodyPr>
              <a:spAutoFit/>
            </a:bodyPr>
            <a:lstStyle/>
            <a:p>
              <a:pPr>
                <a:spcBef>
                  <a:spcPct val="50000"/>
                </a:spcBef>
              </a:pPr>
              <a:r>
                <a:rPr lang="pt-BR" dirty="0" smtClean="0"/>
                <a:t>Estacas secantes</a:t>
              </a:r>
              <a:endParaRPr lang="pt-BR" dirty="0"/>
            </a:p>
          </p:txBody>
        </p:sp>
        <p:sp>
          <p:nvSpPr>
            <p:cNvPr id="323607" name="Text Box 23"/>
            <p:cNvSpPr txBox="1">
              <a:spLocks noChangeArrowheads="1"/>
            </p:cNvSpPr>
            <p:nvPr/>
          </p:nvSpPr>
          <p:spPr bwMode="auto">
            <a:xfrm>
              <a:off x="2667000" y="2971801"/>
              <a:ext cx="228600" cy="369332"/>
            </a:xfrm>
            <a:prstGeom prst="rect">
              <a:avLst/>
            </a:prstGeom>
            <a:noFill/>
            <a:ln w="9525">
              <a:noFill/>
              <a:miter lim="800000"/>
              <a:headEnd/>
              <a:tailEnd/>
            </a:ln>
            <a:effectLst/>
          </p:spPr>
          <p:txBody>
            <a:bodyPr>
              <a:spAutoFit/>
            </a:bodyPr>
            <a:lstStyle/>
            <a:p>
              <a:pPr>
                <a:spcBef>
                  <a:spcPct val="50000"/>
                </a:spcBef>
              </a:pPr>
              <a:r>
                <a:rPr lang="en-US"/>
                <a:t>P</a:t>
              </a:r>
            </a:p>
          </p:txBody>
        </p:sp>
        <p:sp>
          <p:nvSpPr>
            <p:cNvPr id="323608" name="Text Box 24"/>
            <p:cNvSpPr txBox="1">
              <a:spLocks noChangeArrowheads="1"/>
            </p:cNvSpPr>
            <p:nvPr/>
          </p:nvSpPr>
          <p:spPr bwMode="auto">
            <a:xfrm>
              <a:off x="3886200" y="3048001"/>
              <a:ext cx="228600" cy="369332"/>
            </a:xfrm>
            <a:prstGeom prst="rect">
              <a:avLst/>
            </a:prstGeom>
            <a:noFill/>
            <a:ln w="9525">
              <a:noFill/>
              <a:miter lim="800000"/>
              <a:headEnd/>
              <a:tailEnd/>
            </a:ln>
            <a:effectLst/>
          </p:spPr>
          <p:txBody>
            <a:bodyPr>
              <a:spAutoFit/>
            </a:bodyPr>
            <a:lstStyle/>
            <a:p>
              <a:pPr>
                <a:spcBef>
                  <a:spcPct val="50000"/>
                </a:spcBef>
              </a:pPr>
              <a:r>
                <a:rPr lang="en-US"/>
                <a:t>P</a:t>
              </a:r>
            </a:p>
          </p:txBody>
        </p:sp>
        <p:sp>
          <p:nvSpPr>
            <p:cNvPr id="323609" name="Text Box 25"/>
            <p:cNvSpPr txBox="1">
              <a:spLocks noChangeArrowheads="1"/>
            </p:cNvSpPr>
            <p:nvPr/>
          </p:nvSpPr>
          <p:spPr bwMode="auto">
            <a:xfrm>
              <a:off x="5105400" y="3048001"/>
              <a:ext cx="228600" cy="369332"/>
            </a:xfrm>
            <a:prstGeom prst="rect">
              <a:avLst/>
            </a:prstGeom>
            <a:noFill/>
            <a:ln w="9525">
              <a:noFill/>
              <a:miter lim="800000"/>
              <a:headEnd/>
              <a:tailEnd/>
            </a:ln>
            <a:effectLst/>
          </p:spPr>
          <p:txBody>
            <a:bodyPr>
              <a:spAutoFit/>
            </a:bodyPr>
            <a:lstStyle/>
            <a:p>
              <a:pPr>
                <a:spcBef>
                  <a:spcPct val="50000"/>
                </a:spcBef>
              </a:pPr>
              <a:r>
                <a:rPr lang="en-US"/>
                <a:t>P</a:t>
              </a:r>
            </a:p>
          </p:txBody>
        </p:sp>
        <p:sp>
          <p:nvSpPr>
            <p:cNvPr id="323615" name="Text Box 31"/>
            <p:cNvSpPr txBox="1">
              <a:spLocks noChangeArrowheads="1"/>
            </p:cNvSpPr>
            <p:nvPr/>
          </p:nvSpPr>
          <p:spPr bwMode="auto">
            <a:xfrm>
              <a:off x="3276600" y="3048001"/>
              <a:ext cx="304800" cy="369332"/>
            </a:xfrm>
            <a:prstGeom prst="rect">
              <a:avLst/>
            </a:prstGeom>
            <a:noFill/>
            <a:ln w="9525">
              <a:noFill/>
              <a:miter lim="800000"/>
              <a:headEnd/>
              <a:tailEnd/>
            </a:ln>
            <a:effectLst/>
          </p:spPr>
          <p:txBody>
            <a:bodyPr>
              <a:spAutoFit/>
            </a:bodyPr>
            <a:lstStyle/>
            <a:p>
              <a:pPr>
                <a:spcBef>
                  <a:spcPct val="50000"/>
                </a:spcBef>
              </a:pPr>
              <a:r>
                <a:rPr lang="en-US"/>
                <a:t>S</a:t>
              </a:r>
            </a:p>
          </p:txBody>
        </p:sp>
        <p:sp>
          <p:nvSpPr>
            <p:cNvPr id="323616" name="Text Box 32"/>
            <p:cNvSpPr txBox="1">
              <a:spLocks noChangeArrowheads="1"/>
            </p:cNvSpPr>
            <p:nvPr/>
          </p:nvSpPr>
          <p:spPr bwMode="auto">
            <a:xfrm>
              <a:off x="4495800" y="3048001"/>
              <a:ext cx="304800" cy="369332"/>
            </a:xfrm>
            <a:prstGeom prst="rect">
              <a:avLst/>
            </a:prstGeom>
            <a:noFill/>
            <a:ln w="9525">
              <a:noFill/>
              <a:miter lim="800000"/>
              <a:headEnd/>
              <a:tailEnd/>
            </a:ln>
            <a:effectLst/>
          </p:spPr>
          <p:txBody>
            <a:bodyPr>
              <a:spAutoFit/>
            </a:bodyPr>
            <a:lstStyle/>
            <a:p>
              <a:pPr>
                <a:spcBef>
                  <a:spcPct val="50000"/>
                </a:spcBef>
              </a:pPr>
              <a:r>
                <a:rPr lang="en-US"/>
                <a:t>S</a:t>
              </a:r>
            </a:p>
          </p:txBody>
        </p:sp>
      </p:grpSp>
      <p:grpSp>
        <p:nvGrpSpPr>
          <p:cNvPr id="3" name="Group 38"/>
          <p:cNvGrpSpPr/>
          <p:nvPr/>
        </p:nvGrpSpPr>
        <p:grpSpPr>
          <a:xfrm>
            <a:off x="644775" y="3352800"/>
            <a:ext cx="7391400" cy="457200"/>
            <a:chOff x="762000" y="3352800"/>
            <a:chExt cx="7391400" cy="457200"/>
          </a:xfrm>
        </p:grpSpPr>
        <p:sp>
          <p:nvSpPr>
            <p:cNvPr id="323590" name="Rectangle 6"/>
            <p:cNvSpPr>
              <a:spLocks noChangeArrowheads="1"/>
            </p:cNvSpPr>
            <p:nvPr/>
          </p:nvSpPr>
          <p:spPr bwMode="auto">
            <a:xfrm>
              <a:off x="1828800" y="3352800"/>
              <a:ext cx="2209800" cy="457200"/>
            </a:xfrm>
            <a:prstGeom prst="rect">
              <a:avLst/>
            </a:prstGeom>
            <a:blipFill>
              <a:blip r:embed="rId2" cstate="print"/>
              <a:tile tx="0" ty="0" sx="100000" sy="100000" flip="none" algn="tl"/>
            </a:blipFill>
            <a:ln w="9525">
              <a:solidFill>
                <a:schemeClr val="bg2"/>
              </a:solidFill>
              <a:miter lim="800000"/>
              <a:headEnd/>
              <a:tailEnd/>
            </a:ln>
            <a:effectLst/>
          </p:spPr>
          <p:txBody>
            <a:bodyPr wrap="none" anchor="ctr"/>
            <a:lstStyle/>
            <a:p>
              <a:endParaRPr lang="en-US"/>
            </a:p>
          </p:txBody>
        </p:sp>
        <p:sp>
          <p:nvSpPr>
            <p:cNvPr id="323591" name="Rectangle 7"/>
            <p:cNvSpPr>
              <a:spLocks noChangeArrowheads="1"/>
            </p:cNvSpPr>
            <p:nvPr/>
          </p:nvSpPr>
          <p:spPr bwMode="auto">
            <a:xfrm>
              <a:off x="5943600" y="3352800"/>
              <a:ext cx="2209800" cy="457200"/>
            </a:xfrm>
            <a:prstGeom prst="rect">
              <a:avLst/>
            </a:prstGeom>
            <a:blipFill>
              <a:blip r:embed="rId2" cstate="print"/>
              <a:tile tx="0" ty="0" sx="100000" sy="100000" flip="none" algn="tl"/>
            </a:blipFill>
            <a:ln w="9525">
              <a:solidFill>
                <a:schemeClr val="bg2"/>
              </a:solidFill>
              <a:miter lim="800000"/>
              <a:headEnd/>
              <a:tailEnd/>
            </a:ln>
            <a:effectLst/>
          </p:spPr>
          <p:txBody>
            <a:bodyPr wrap="none" anchor="ctr"/>
            <a:lstStyle/>
            <a:p>
              <a:endParaRPr lang="en-US"/>
            </a:p>
          </p:txBody>
        </p:sp>
        <p:sp>
          <p:nvSpPr>
            <p:cNvPr id="323605" name="Text Box 21"/>
            <p:cNvSpPr txBox="1">
              <a:spLocks noChangeArrowheads="1"/>
            </p:cNvSpPr>
            <p:nvPr/>
          </p:nvSpPr>
          <p:spPr bwMode="auto">
            <a:xfrm>
              <a:off x="762000" y="3352801"/>
              <a:ext cx="1066800" cy="369332"/>
            </a:xfrm>
            <a:prstGeom prst="rect">
              <a:avLst/>
            </a:prstGeom>
            <a:noFill/>
            <a:ln w="9525">
              <a:noFill/>
              <a:miter lim="800000"/>
              <a:headEnd/>
              <a:tailEnd/>
            </a:ln>
            <a:effectLst/>
          </p:spPr>
          <p:txBody>
            <a:bodyPr>
              <a:spAutoFit/>
            </a:bodyPr>
            <a:lstStyle/>
            <a:p>
              <a:pPr>
                <a:spcBef>
                  <a:spcPct val="50000"/>
                </a:spcBef>
              </a:pPr>
              <a:r>
                <a:rPr lang="pt-BR" smtClean="0"/>
                <a:t>Painel</a:t>
              </a:r>
              <a:endParaRPr lang="pt-BR"/>
            </a:p>
          </p:txBody>
        </p:sp>
        <p:sp>
          <p:nvSpPr>
            <p:cNvPr id="323594" name="Rectangle 10"/>
            <p:cNvSpPr>
              <a:spLocks noChangeArrowheads="1"/>
            </p:cNvSpPr>
            <p:nvPr/>
          </p:nvSpPr>
          <p:spPr bwMode="auto">
            <a:xfrm>
              <a:off x="3886200" y="3352800"/>
              <a:ext cx="2209800" cy="457200"/>
            </a:xfrm>
            <a:prstGeom prst="rect">
              <a:avLst/>
            </a:prstGeom>
            <a:blipFill>
              <a:blip r:embed="rId3" cstate="print"/>
              <a:tile tx="0" ty="0" sx="100000" sy="100000" flip="none" algn="tl"/>
            </a:blipFill>
            <a:ln w="9525">
              <a:solidFill>
                <a:schemeClr val="bg2"/>
              </a:solidFill>
              <a:miter lim="800000"/>
              <a:headEnd/>
              <a:tailEnd/>
            </a:ln>
            <a:effectLst/>
          </p:spPr>
          <p:txBody>
            <a:bodyPr wrap="none" anchor="ctr"/>
            <a:lstStyle/>
            <a:p>
              <a:endParaRPr lang="en-US"/>
            </a:p>
          </p:txBody>
        </p:sp>
        <p:sp>
          <p:nvSpPr>
            <p:cNvPr id="323610" name="Text Box 26"/>
            <p:cNvSpPr txBox="1">
              <a:spLocks noChangeArrowheads="1"/>
            </p:cNvSpPr>
            <p:nvPr/>
          </p:nvSpPr>
          <p:spPr bwMode="auto">
            <a:xfrm>
              <a:off x="2667000" y="3352801"/>
              <a:ext cx="228600" cy="369332"/>
            </a:xfrm>
            <a:prstGeom prst="rect">
              <a:avLst/>
            </a:prstGeom>
            <a:noFill/>
            <a:ln w="9525">
              <a:noFill/>
              <a:miter lim="800000"/>
              <a:headEnd/>
              <a:tailEnd/>
            </a:ln>
            <a:effectLst/>
          </p:spPr>
          <p:txBody>
            <a:bodyPr>
              <a:spAutoFit/>
            </a:bodyPr>
            <a:lstStyle/>
            <a:p>
              <a:pPr>
                <a:spcBef>
                  <a:spcPct val="50000"/>
                </a:spcBef>
              </a:pPr>
              <a:r>
                <a:rPr lang="en-US"/>
                <a:t>P</a:t>
              </a:r>
            </a:p>
          </p:txBody>
        </p:sp>
        <p:sp>
          <p:nvSpPr>
            <p:cNvPr id="323611" name="Text Box 27"/>
            <p:cNvSpPr txBox="1">
              <a:spLocks noChangeArrowheads="1"/>
            </p:cNvSpPr>
            <p:nvPr/>
          </p:nvSpPr>
          <p:spPr bwMode="auto">
            <a:xfrm>
              <a:off x="6934200" y="3352801"/>
              <a:ext cx="228600" cy="369332"/>
            </a:xfrm>
            <a:prstGeom prst="rect">
              <a:avLst/>
            </a:prstGeom>
            <a:noFill/>
            <a:ln w="9525">
              <a:noFill/>
              <a:miter lim="800000"/>
              <a:headEnd/>
              <a:tailEnd/>
            </a:ln>
            <a:effectLst/>
          </p:spPr>
          <p:txBody>
            <a:bodyPr>
              <a:spAutoFit/>
            </a:bodyPr>
            <a:lstStyle/>
            <a:p>
              <a:pPr>
                <a:spcBef>
                  <a:spcPct val="50000"/>
                </a:spcBef>
              </a:pPr>
              <a:r>
                <a:rPr lang="en-US"/>
                <a:t>P</a:t>
              </a:r>
            </a:p>
          </p:txBody>
        </p:sp>
        <p:sp>
          <p:nvSpPr>
            <p:cNvPr id="323617" name="Text Box 33"/>
            <p:cNvSpPr txBox="1">
              <a:spLocks noChangeArrowheads="1"/>
            </p:cNvSpPr>
            <p:nvPr/>
          </p:nvSpPr>
          <p:spPr bwMode="auto">
            <a:xfrm>
              <a:off x="4800600" y="3352801"/>
              <a:ext cx="304800" cy="369332"/>
            </a:xfrm>
            <a:prstGeom prst="rect">
              <a:avLst/>
            </a:prstGeom>
            <a:noFill/>
            <a:ln w="9525">
              <a:noFill/>
              <a:miter lim="800000"/>
              <a:headEnd/>
              <a:tailEnd/>
            </a:ln>
            <a:effectLst/>
          </p:spPr>
          <p:txBody>
            <a:bodyPr>
              <a:spAutoFit/>
            </a:bodyPr>
            <a:lstStyle/>
            <a:p>
              <a:pPr>
                <a:spcBef>
                  <a:spcPct val="50000"/>
                </a:spcBef>
              </a:pPr>
              <a:r>
                <a:rPr lang="en-US"/>
                <a:t>S</a:t>
              </a:r>
            </a:p>
          </p:txBody>
        </p:sp>
      </p:grpSp>
      <p:grpSp>
        <p:nvGrpSpPr>
          <p:cNvPr id="4" name="Group 39"/>
          <p:cNvGrpSpPr/>
          <p:nvPr/>
        </p:nvGrpSpPr>
        <p:grpSpPr>
          <a:xfrm>
            <a:off x="304800" y="4648200"/>
            <a:ext cx="8305800" cy="798731"/>
            <a:chOff x="457200" y="4648200"/>
            <a:chExt cx="7543800" cy="798731"/>
          </a:xfrm>
        </p:grpSpPr>
        <p:sp>
          <p:nvSpPr>
            <p:cNvPr id="323595" name="Oval 11"/>
            <p:cNvSpPr>
              <a:spLocks noChangeArrowheads="1"/>
            </p:cNvSpPr>
            <p:nvPr/>
          </p:nvSpPr>
          <p:spPr bwMode="auto">
            <a:xfrm>
              <a:off x="2209800" y="4648200"/>
              <a:ext cx="762000" cy="762000"/>
            </a:xfrm>
            <a:prstGeom prst="ellipse">
              <a:avLst/>
            </a:prstGeom>
            <a:blipFill>
              <a:blip r:embed="rId2" cstate="print"/>
              <a:tile tx="0" ty="0" sx="100000" sy="100000" flip="none" algn="tl"/>
            </a:blipFill>
            <a:ln w="9525">
              <a:solidFill>
                <a:schemeClr val="bg2"/>
              </a:solidFill>
              <a:round/>
              <a:headEnd/>
              <a:tailEnd/>
            </a:ln>
            <a:effectLst/>
          </p:spPr>
          <p:txBody>
            <a:bodyPr wrap="none" anchor="ctr"/>
            <a:lstStyle/>
            <a:p>
              <a:endParaRPr lang="en-US"/>
            </a:p>
          </p:txBody>
        </p:sp>
        <p:sp>
          <p:nvSpPr>
            <p:cNvPr id="323596" name="Oval 12"/>
            <p:cNvSpPr>
              <a:spLocks noChangeArrowheads="1"/>
            </p:cNvSpPr>
            <p:nvPr/>
          </p:nvSpPr>
          <p:spPr bwMode="auto">
            <a:xfrm>
              <a:off x="4724400" y="4648200"/>
              <a:ext cx="762000" cy="762000"/>
            </a:xfrm>
            <a:prstGeom prst="ellipse">
              <a:avLst/>
            </a:prstGeom>
            <a:blipFill>
              <a:blip r:embed="rId2" cstate="print"/>
              <a:tile tx="0" ty="0" sx="100000" sy="100000" flip="none" algn="tl"/>
            </a:blipFill>
            <a:ln w="9525">
              <a:solidFill>
                <a:schemeClr val="bg2"/>
              </a:solidFill>
              <a:round/>
              <a:headEnd/>
              <a:tailEnd/>
            </a:ln>
            <a:effectLst/>
          </p:spPr>
          <p:txBody>
            <a:bodyPr wrap="none" anchor="ctr"/>
            <a:lstStyle/>
            <a:p>
              <a:endParaRPr lang="en-US"/>
            </a:p>
          </p:txBody>
        </p:sp>
        <p:sp>
          <p:nvSpPr>
            <p:cNvPr id="323597" name="Oval 13"/>
            <p:cNvSpPr>
              <a:spLocks noChangeArrowheads="1"/>
            </p:cNvSpPr>
            <p:nvPr/>
          </p:nvSpPr>
          <p:spPr bwMode="auto">
            <a:xfrm>
              <a:off x="7239000" y="4648200"/>
              <a:ext cx="762000" cy="762000"/>
            </a:xfrm>
            <a:prstGeom prst="ellipse">
              <a:avLst/>
            </a:prstGeom>
            <a:blipFill>
              <a:blip r:embed="rId2" cstate="print"/>
              <a:tile tx="0" ty="0" sx="100000" sy="100000" flip="none" algn="tl"/>
            </a:blipFill>
            <a:ln w="9525">
              <a:solidFill>
                <a:schemeClr val="bg2"/>
              </a:solidFill>
              <a:round/>
              <a:headEnd/>
              <a:tailEnd/>
            </a:ln>
            <a:effectLst/>
          </p:spPr>
          <p:txBody>
            <a:bodyPr wrap="none" anchor="ctr"/>
            <a:lstStyle/>
            <a:p>
              <a:endParaRPr lang="en-US"/>
            </a:p>
          </p:txBody>
        </p:sp>
        <p:sp>
          <p:nvSpPr>
            <p:cNvPr id="323598" name="Rectangle 14"/>
            <p:cNvSpPr>
              <a:spLocks noChangeArrowheads="1"/>
            </p:cNvSpPr>
            <p:nvPr/>
          </p:nvSpPr>
          <p:spPr bwMode="auto">
            <a:xfrm>
              <a:off x="5257800" y="4800600"/>
              <a:ext cx="2209800" cy="457200"/>
            </a:xfrm>
            <a:prstGeom prst="rect">
              <a:avLst/>
            </a:prstGeom>
            <a:blipFill>
              <a:blip r:embed="rId3" cstate="print"/>
              <a:tile tx="0" ty="0" sx="100000" sy="100000" flip="none" algn="tl"/>
            </a:blipFill>
            <a:ln w="9525">
              <a:solidFill>
                <a:schemeClr val="bg2"/>
              </a:solidFill>
              <a:miter lim="800000"/>
              <a:headEnd/>
              <a:tailEnd/>
            </a:ln>
            <a:effectLst/>
          </p:spPr>
          <p:txBody>
            <a:bodyPr wrap="none" anchor="ctr"/>
            <a:lstStyle/>
            <a:p>
              <a:endParaRPr lang="en-US"/>
            </a:p>
          </p:txBody>
        </p:sp>
        <p:sp>
          <p:nvSpPr>
            <p:cNvPr id="323599" name="Rectangle 15"/>
            <p:cNvSpPr>
              <a:spLocks noChangeArrowheads="1"/>
            </p:cNvSpPr>
            <p:nvPr/>
          </p:nvSpPr>
          <p:spPr bwMode="auto">
            <a:xfrm>
              <a:off x="2743200" y="4800600"/>
              <a:ext cx="2209800" cy="457200"/>
            </a:xfrm>
            <a:prstGeom prst="rect">
              <a:avLst/>
            </a:prstGeom>
            <a:blipFill>
              <a:blip r:embed="rId3" cstate="print"/>
              <a:tile tx="0" ty="0" sx="100000" sy="100000" flip="none" algn="tl"/>
            </a:blipFill>
            <a:ln w="9525">
              <a:solidFill>
                <a:schemeClr val="bg2"/>
              </a:solidFill>
              <a:miter lim="800000"/>
              <a:headEnd/>
              <a:tailEnd/>
            </a:ln>
            <a:effectLst/>
          </p:spPr>
          <p:txBody>
            <a:bodyPr wrap="none" anchor="ctr"/>
            <a:lstStyle/>
            <a:p>
              <a:endParaRPr lang="en-US"/>
            </a:p>
          </p:txBody>
        </p:sp>
        <p:sp>
          <p:nvSpPr>
            <p:cNvPr id="323606" name="Text Box 22"/>
            <p:cNvSpPr txBox="1">
              <a:spLocks noChangeArrowheads="1"/>
            </p:cNvSpPr>
            <p:nvPr/>
          </p:nvSpPr>
          <p:spPr bwMode="auto">
            <a:xfrm>
              <a:off x="457200" y="4800600"/>
              <a:ext cx="1676400" cy="646331"/>
            </a:xfrm>
            <a:prstGeom prst="rect">
              <a:avLst/>
            </a:prstGeom>
            <a:noFill/>
            <a:ln w="9525">
              <a:noFill/>
              <a:miter lim="800000"/>
              <a:headEnd/>
              <a:tailEnd/>
            </a:ln>
            <a:effectLst/>
          </p:spPr>
          <p:txBody>
            <a:bodyPr>
              <a:spAutoFit/>
            </a:bodyPr>
            <a:lstStyle/>
            <a:p>
              <a:pPr>
                <a:spcBef>
                  <a:spcPct val="50000"/>
                </a:spcBef>
              </a:pPr>
              <a:r>
                <a:rPr lang="pt-BR" dirty="0" smtClean="0"/>
                <a:t>Mista – “Osso de cão”</a:t>
              </a:r>
              <a:endParaRPr lang="pt-BR" dirty="0"/>
            </a:p>
          </p:txBody>
        </p:sp>
        <p:sp>
          <p:nvSpPr>
            <p:cNvPr id="323612" name="Text Box 28"/>
            <p:cNvSpPr txBox="1">
              <a:spLocks noChangeArrowheads="1"/>
            </p:cNvSpPr>
            <p:nvPr/>
          </p:nvSpPr>
          <p:spPr bwMode="auto">
            <a:xfrm>
              <a:off x="2438400" y="4800601"/>
              <a:ext cx="228600" cy="369332"/>
            </a:xfrm>
            <a:prstGeom prst="rect">
              <a:avLst/>
            </a:prstGeom>
            <a:noFill/>
            <a:ln w="9525">
              <a:noFill/>
              <a:miter lim="800000"/>
              <a:headEnd/>
              <a:tailEnd/>
            </a:ln>
            <a:effectLst/>
          </p:spPr>
          <p:txBody>
            <a:bodyPr>
              <a:spAutoFit/>
            </a:bodyPr>
            <a:lstStyle/>
            <a:p>
              <a:pPr>
                <a:spcBef>
                  <a:spcPct val="50000"/>
                </a:spcBef>
              </a:pPr>
              <a:r>
                <a:rPr lang="en-US"/>
                <a:t>P</a:t>
              </a:r>
            </a:p>
          </p:txBody>
        </p:sp>
        <p:sp>
          <p:nvSpPr>
            <p:cNvPr id="323613" name="Text Box 29"/>
            <p:cNvSpPr txBox="1">
              <a:spLocks noChangeArrowheads="1"/>
            </p:cNvSpPr>
            <p:nvPr/>
          </p:nvSpPr>
          <p:spPr bwMode="auto">
            <a:xfrm>
              <a:off x="4953000" y="4800601"/>
              <a:ext cx="228600" cy="369332"/>
            </a:xfrm>
            <a:prstGeom prst="rect">
              <a:avLst/>
            </a:prstGeom>
            <a:noFill/>
            <a:ln w="9525">
              <a:noFill/>
              <a:miter lim="800000"/>
              <a:headEnd/>
              <a:tailEnd/>
            </a:ln>
            <a:effectLst/>
          </p:spPr>
          <p:txBody>
            <a:bodyPr>
              <a:spAutoFit/>
            </a:bodyPr>
            <a:lstStyle/>
            <a:p>
              <a:pPr>
                <a:spcBef>
                  <a:spcPct val="50000"/>
                </a:spcBef>
              </a:pPr>
              <a:r>
                <a:rPr lang="en-US"/>
                <a:t>P</a:t>
              </a:r>
            </a:p>
          </p:txBody>
        </p:sp>
        <p:sp>
          <p:nvSpPr>
            <p:cNvPr id="323614" name="Text Box 30"/>
            <p:cNvSpPr txBox="1">
              <a:spLocks noChangeArrowheads="1"/>
            </p:cNvSpPr>
            <p:nvPr/>
          </p:nvSpPr>
          <p:spPr bwMode="auto">
            <a:xfrm>
              <a:off x="7543800" y="4876801"/>
              <a:ext cx="228600" cy="369332"/>
            </a:xfrm>
            <a:prstGeom prst="rect">
              <a:avLst/>
            </a:prstGeom>
            <a:noFill/>
            <a:ln w="9525">
              <a:noFill/>
              <a:miter lim="800000"/>
              <a:headEnd/>
              <a:tailEnd/>
            </a:ln>
            <a:effectLst/>
          </p:spPr>
          <p:txBody>
            <a:bodyPr>
              <a:spAutoFit/>
            </a:bodyPr>
            <a:lstStyle/>
            <a:p>
              <a:pPr>
                <a:spcBef>
                  <a:spcPct val="50000"/>
                </a:spcBef>
              </a:pPr>
              <a:r>
                <a:rPr lang="en-US"/>
                <a:t>P</a:t>
              </a:r>
            </a:p>
          </p:txBody>
        </p:sp>
        <p:sp>
          <p:nvSpPr>
            <p:cNvPr id="323618" name="Text Box 34"/>
            <p:cNvSpPr txBox="1">
              <a:spLocks noChangeArrowheads="1"/>
            </p:cNvSpPr>
            <p:nvPr/>
          </p:nvSpPr>
          <p:spPr bwMode="auto">
            <a:xfrm>
              <a:off x="3657600" y="4800601"/>
              <a:ext cx="304800" cy="369332"/>
            </a:xfrm>
            <a:prstGeom prst="rect">
              <a:avLst/>
            </a:prstGeom>
            <a:noFill/>
            <a:ln w="9525">
              <a:noFill/>
              <a:miter lim="800000"/>
              <a:headEnd/>
              <a:tailEnd/>
            </a:ln>
            <a:effectLst/>
          </p:spPr>
          <p:txBody>
            <a:bodyPr>
              <a:spAutoFit/>
            </a:bodyPr>
            <a:lstStyle/>
            <a:p>
              <a:pPr>
                <a:spcBef>
                  <a:spcPct val="50000"/>
                </a:spcBef>
              </a:pPr>
              <a:r>
                <a:rPr lang="en-US" dirty="0"/>
                <a:t>S</a:t>
              </a:r>
            </a:p>
          </p:txBody>
        </p:sp>
        <p:sp>
          <p:nvSpPr>
            <p:cNvPr id="323619" name="Text Box 35"/>
            <p:cNvSpPr txBox="1">
              <a:spLocks noChangeArrowheads="1"/>
            </p:cNvSpPr>
            <p:nvPr/>
          </p:nvSpPr>
          <p:spPr bwMode="auto">
            <a:xfrm>
              <a:off x="6172200" y="4800601"/>
              <a:ext cx="304800" cy="369332"/>
            </a:xfrm>
            <a:prstGeom prst="rect">
              <a:avLst/>
            </a:prstGeom>
            <a:noFill/>
            <a:ln w="9525">
              <a:noFill/>
              <a:miter lim="800000"/>
              <a:headEnd/>
              <a:tailEnd/>
            </a:ln>
            <a:effectLst/>
          </p:spPr>
          <p:txBody>
            <a:bodyPr>
              <a:spAutoFit/>
            </a:bodyPr>
            <a:lstStyle/>
            <a:p>
              <a:pPr>
                <a:spcBef>
                  <a:spcPct val="50000"/>
                </a:spcBef>
              </a:pPr>
              <a:r>
                <a:rPr lang="en-US"/>
                <a:t>S</a:t>
              </a:r>
            </a:p>
          </p:txBody>
        </p:sp>
      </p:grpSp>
      <p:cxnSp>
        <p:nvCxnSpPr>
          <p:cNvPr id="41" name="Straight Connector 40"/>
          <p:cNvCxnSpPr/>
          <p:nvPr/>
        </p:nvCxnSpPr>
        <p:spPr>
          <a:xfrm>
            <a:off x="0" y="12192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Slide Number Placeholder 36"/>
          <p:cNvSpPr>
            <a:spLocks noGrp="1"/>
          </p:cNvSpPr>
          <p:nvPr>
            <p:ph type="sldNum" sz="quarter" idx="10"/>
          </p:nvPr>
        </p:nvSpPr>
        <p:spPr/>
        <p:txBody>
          <a:bodyPr/>
          <a:lstStyle/>
          <a:p>
            <a:fld id="{D03CC7D5-AADD-49FA-8209-475AB0712B2E}" type="slidenum">
              <a:rPr lang="en-US" smtClean="0"/>
              <a:pPr/>
              <a:t>42</a:t>
            </a:fld>
            <a:endParaRPr lang="en-US"/>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1" name="Picture 3" descr="Grouting work platform 5"/>
          <p:cNvPicPr>
            <a:picLocks noGrp="1" noChangeAspect="1" noChangeArrowheads="1"/>
          </p:cNvPicPr>
          <p:nvPr>
            <p:ph type="body" idx="1"/>
          </p:nvPr>
        </p:nvPicPr>
        <p:blipFill>
          <a:blip r:embed="rId2" cstate="print"/>
          <a:srcRect/>
          <a:stretch>
            <a:fillRect/>
          </a:stretch>
        </p:blipFill>
        <p:spPr>
          <a:xfrm>
            <a:off x="533400" y="838200"/>
            <a:ext cx="7924800" cy="5105400"/>
          </a:xfrm>
          <a:noFill/>
          <a:ln/>
        </p:spPr>
      </p:pic>
      <p:sp>
        <p:nvSpPr>
          <p:cNvPr id="3" name="TextBox 2"/>
          <p:cNvSpPr txBox="1"/>
          <p:nvPr/>
        </p:nvSpPr>
        <p:spPr>
          <a:xfrm>
            <a:off x="533400" y="0"/>
            <a:ext cx="7848600" cy="707886"/>
          </a:xfrm>
          <a:prstGeom prst="rect">
            <a:avLst/>
          </a:prstGeom>
          <a:noFill/>
        </p:spPr>
        <p:txBody>
          <a:bodyPr wrap="square" rtlCol="0">
            <a:spAutoFit/>
          </a:bodyPr>
          <a:lstStyle/>
          <a:p>
            <a:pPr algn="ctr"/>
            <a:r>
              <a:rPr lang="pt-BR" sz="4000" dirty="0" smtClean="0">
                <a:latin typeface="+mj-lt"/>
              </a:rPr>
              <a:t>Plataforma de Trabalho</a:t>
            </a:r>
            <a:endParaRPr lang="pt-BR" sz="4000" dirty="0">
              <a:latin typeface="+mj-lt"/>
            </a:endParaRPr>
          </a:p>
        </p:txBody>
      </p:sp>
      <p:cxnSp>
        <p:nvCxnSpPr>
          <p:cNvPr id="4" name="Straight Connector 3"/>
          <p:cNvCxnSpPr/>
          <p:nvPr/>
        </p:nvCxnSpPr>
        <p:spPr>
          <a:xfrm>
            <a:off x="0" y="6096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0"/>
          </p:nvPr>
        </p:nvSpPr>
        <p:spPr/>
        <p:txBody>
          <a:bodyPr/>
          <a:lstStyle/>
          <a:p>
            <a:fld id="{D03CC7D5-AADD-49FA-8209-475AB0712B2E}" type="slidenum">
              <a:rPr lang="en-US" smtClean="0"/>
              <a:pPr/>
              <a:t>43</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2" descr="W:\Barrier Wall\Photos\2011 Photos\20110120 Mark H\IMG_3282.JPG"/>
          <p:cNvPicPr>
            <a:picLocks noChangeAspect="1" noChangeArrowheads="1"/>
          </p:cNvPicPr>
          <p:nvPr/>
        </p:nvPicPr>
        <p:blipFill>
          <a:blip r:embed="rId2" cstate="print"/>
          <a:srcRect/>
          <a:stretch>
            <a:fillRect/>
          </a:stretch>
        </p:blipFill>
        <p:spPr bwMode="auto">
          <a:xfrm>
            <a:off x="228600" y="1066800"/>
            <a:ext cx="7820526" cy="5029200"/>
          </a:xfrm>
          <a:prstGeom prst="rect">
            <a:avLst/>
          </a:prstGeom>
          <a:noFill/>
        </p:spPr>
      </p:pic>
      <p:sp>
        <p:nvSpPr>
          <p:cNvPr id="4" name="Slide Number Placeholder 3"/>
          <p:cNvSpPr>
            <a:spLocks noGrp="1"/>
          </p:cNvSpPr>
          <p:nvPr>
            <p:ph type="sldNum" sz="quarter" idx="10"/>
          </p:nvPr>
        </p:nvSpPr>
        <p:spPr/>
        <p:txBody>
          <a:bodyPr/>
          <a:lstStyle/>
          <a:p>
            <a:fld id="{D03CC7D5-AADD-49FA-8209-475AB0712B2E}" type="slidenum">
              <a:rPr lang="en-US" smtClean="0"/>
              <a:pPr/>
              <a:t>44</a:t>
            </a:fld>
            <a:endParaRPr lang="en-US"/>
          </a:p>
        </p:txBody>
      </p:sp>
      <p:sp>
        <p:nvSpPr>
          <p:cNvPr id="6" name="TextBox 2"/>
          <p:cNvSpPr txBox="1"/>
          <p:nvPr/>
        </p:nvSpPr>
        <p:spPr>
          <a:xfrm>
            <a:off x="533400" y="152400"/>
            <a:ext cx="7848600" cy="707886"/>
          </a:xfrm>
          <a:prstGeom prst="rect">
            <a:avLst/>
          </a:prstGeom>
          <a:noFill/>
        </p:spPr>
        <p:txBody>
          <a:bodyPr wrap="square" rtlCol="0">
            <a:spAutoFit/>
          </a:bodyPr>
          <a:lstStyle/>
          <a:p>
            <a:pPr algn="ctr"/>
            <a:r>
              <a:rPr lang="pt-BR" sz="4000" dirty="0" smtClean="0">
                <a:latin typeface="+mj-lt"/>
              </a:rPr>
              <a:t>Plataforma de Trabalho</a:t>
            </a:r>
            <a:endParaRPr lang="pt-BR" sz="4000" dirty="0">
              <a:latin typeface="+mj-lt"/>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IMG_2925"/>
          <p:cNvPicPr>
            <a:picLocks noChangeAspect="1" noChangeArrowheads="1"/>
          </p:cNvPicPr>
          <p:nvPr/>
        </p:nvPicPr>
        <p:blipFill>
          <a:blip r:embed="rId3" cstate="print"/>
          <a:srcRect/>
          <a:stretch>
            <a:fillRect/>
          </a:stretch>
        </p:blipFill>
        <p:spPr bwMode="auto">
          <a:xfrm>
            <a:off x="0" y="304800"/>
            <a:ext cx="9144000" cy="6553200"/>
          </a:xfrm>
          <a:prstGeom prst="rect">
            <a:avLst/>
          </a:prstGeom>
          <a:noFill/>
        </p:spPr>
      </p:pic>
      <p:sp>
        <p:nvSpPr>
          <p:cNvPr id="95235" name="Rectangle 3"/>
          <p:cNvSpPr>
            <a:spLocks noChangeArrowheads="1"/>
          </p:cNvSpPr>
          <p:nvPr/>
        </p:nvSpPr>
        <p:spPr bwMode="auto">
          <a:xfrm>
            <a:off x="-77917" y="914400"/>
            <a:ext cx="4097597" cy="461665"/>
          </a:xfrm>
          <a:prstGeom prst="rect">
            <a:avLst/>
          </a:prstGeom>
          <a:noFill/>
          <a:ln w="12700" algn="ctr">
            <a:noFill/>
            <a:miter lim="800000"/>
            <a:headEnd/>
            <a:tailEnd/>
          </a:ln>
          <a:effectLst/>
        </p:spPr>
        <p:txBody>
          <a:bodyPr wrap="none">
            <a:spAutoFit/>
          </a:bodyPr>
          <a:lstStyle/>
          <a:p>
            <a:pPr algn="ctr" eaLnBrk="0" hangingPunct="0"/>
            <a:r>
              <a:rPr lang="en-US" sz="2400" b="1" dirty="0" err="1">
                <a:solidFill>
                  <a:schemeClr val="bg1"/>
                </a:solidFill>
                <a:effectLst>
                  <a:outerShdw blurRad="38100" dist="38100" dir="2700000" algn="tl">
                    <a:srgbClr val="C0C0C0"/>
                  </a:outerShdw>
                </a:effectLst>
              </a:rPr>
              <a:t>Linha</a:t>
            </a:r>
            <a:r>
              <a:rPr lang="en-US" sz="2400" b="1" dirty="0">
                <a:solidFill>
                  <a:schemeClr val="bg1"/>
                </a:solidFill>
                <a:effectLst>
                  <a:outerShdw blurRad="38100" dist="38100" dir="2700000" algn="tl">
                    <a:srgbClr val="C0C0C0"/>
                  </a:outerShdw>
                </a:effectLst>
              </a:rPr>
              <a:t> de </a:t>
            </a:r>
            <a:r>
              <a:rPr lang="en-US" sz="2400" b="1" dirty="0" err="1">
                <a:solidFill>
                  <a:schemeClr val="bg1"/>
                </a:solidFill>
                <a:effectLst>
                  <a:outerShdw blurRad="38100" dist="38100" dir="2700000" algn="tl">
                    <a:srgbClr val="C0C0C0"/>
                  </a:outerShdw>
                </a:effectLst>
              </a:rPr>
              <a:t>Injeção</a:t>
            </a:r>
            <a:r>
              <a:rPr lang="en-US" sz="2400" b="1" dirty="0">
                <a:solidFill>
                  <a:schemeClr val="bg1"/>
                </a:solidFill>
                <a:effectLst>
                  <a:outerShdw blurRad="38100" dist="38100" dir="2700000" algn="tl">
                    <a:srgbClr val="C0C0C0"/>
                  </a:outerShdw>
                </a:effectLst>
              </a:rPr>
              <a:t> a </a:t>
            </a:r>
            <a:r>
              <a:rPr lang="en-US" sz="2400" b="1" dirty="0" err="1" smtClean="0">
                <a:solidFill>
                  <a:schemeClr val="bg1"/>
                </a:solidFill>
                <a:effectLst>
                  <a:outerShdw blurRad="38100" dist="38100" dir="2700000" algn="tl">
                    <a:srgbClr val="C0C0C0"/>
                  </a:outerShdw>
                </a:effectLst>
              </a:rPr>
              <a:t>Jusante</a:t>
            </a:r>
            <a:endParaRPr lang="en-US" sz="2400" b="1" dirty="0">
              <a:solidFill>
                <a:schemeClr val="bg1"/>
              </a:solidFill>
              <a:effectLst>
                <a:outerShdw blurRad="38100" dist="38100" dir="2700000" algn="tl">
                  <a:srgbClr val="C0C0C0"/>
                </a:outerShdw>
              </a:effectLst>
            </a:endParaRPr>
          </a:p>
        </p:txBody>
      </p:sp>
      <p:sp>
        <p:nvSpPr>
          <p:cNvPr id="95236" name="Line 4"/>
          <p:cNvSpPr>
            <a:spLocks noChangeShapeType="1"/>
          </p:cNvSpPr>
          <p:nvPr/>
        </p:nvSpPr>
        <p:spPr bwMode="auto">
          <a:xfrm flipH="1">
            <a:off x="1371600" y="1676400"/>
            <a:ext cx="538163" cy="2462213"/>
          </a:xfrm>
          <a:prstGeom prst="line">
            <a:avLst/>
          </a:prstGeom>
          <a:noFill/>
          <a:ln w="57150">
            <a:solidFill>
              <a:schemeClr val="bg1"/>
            </a:solidFill>
            <a:round/>
            <a:headEnd/>
            <a:tailEnd type="triangle" w="lg" len="lg"/>
          </a:ln>
          <a:effectLst/>
        </p:spPr>
        <p:txBody>
          <a:bodyPr>
            <a:spAutoFit/>
          </a:bodyPr>
          <a:lstStyle/>
          <a:p>
            <a:endParaRPr lang="en-US"/>
          </a:p>
        </p:txBody>
      </p:sp>
      <p:sp>
        <p:nvSpPr>
          <p:cNvPr id="95237" name="Rectangle 5"/>
          <p:cNvSpPr>
            <a:spLocks noChangeArrowheads="1"/>
          </p:cNvSpPr>
          <p:nvPr/>
        </p:nvSpPr>
        <p:spPr bwMode="auto">
          <a:xfrm>
            <a:off x="2961963" y="317500"/>
            <a:ext cx="4301178" cy="830997"/>
          </a:xfrm>
          <a:prstGeom prst="rect">
            <a:avLst/>
          </a:prstGeom>
          <a:noFill/>
          <a:ln w="12700" algn="ctr">
            <a:noFill/>
            <a:miter lim="800000"/>
            <a:headEnd/>
            <a:tailEnd/>
          </a:ln>
          <a:effectLst/>
        </p:spPr>
        <p:txBody>
          <a:bodyPr wrap="none">
            <a:spAutoFit/>
          </a:bodyPr>
          <a:lstStyle/>
          <a:p>
            <a:pPr algn="ctr" eaLnBrk="0" hangingPunct="0"/>
            <a:r>
              <a:rPr lang="en-US" sz="2400" b="1" dirty="0" err="1" smtClean="0">
                <a:solidFill>
                  <a:schemeClr val="bg1"/>
                </a:solidFill>
                <a:effectLst>
                  <a:outerShdw blurRad="38100" dist="38100" dir="2700000" algn="tl">
                    <a:srgbClr val="C0C0C0"/>
                  </a:outerShdw>
                </a:effectLst>
              </a:rPr>
              <a:t>Linha</a:t>
            </a:r>
            <a:r>
              <a:rPr lang="en-US" sz="2400" b="1" dirty="0" smtClean="0">
                <a:solidFill>
                  <a:schemeClr val="bg1"/>
                </a:solidFill>
                <a:effectLst>
                  <a:outerShdw blurRad="38100" dist="38100" dir="2700000" algn="tl">
                    <a:srgbClr val="C0C0C0"/>
                  </a:outerShdw>
                </a:effectLst>
              </a:rPr>
              <a:t> de </a:t>
            </a:r>
            <a:r>
              <a:rPr lang="en-US" sz="2400" b="1" dirty="0" err="1" smtClean="0">
                <a:solidFill>
                  <a:schemeClr val="bg1"/>
                </a:solidFill>
                <a:effectLst>
                  <a:outerShdw blurRad="38100" dist="38100" dir="2700000" algn="tl">
                    <a:srgbClr val="C0C0C0"/>
                  </a:outerShdw>
                </a:effectLst>
              </a:rPr>
              <a:t>Injeção</a:t>
            </a:r>
            <a:r>
              <a:rPr lang="en-US" sz="2400" b="1" dirty="0" smtClean="0">
                <a:solidFill>
                  <a:schemeClr val="bg1"/>
                </a:solidFill>
                <a:effectLst>
                  <a:outerShdw blurRad="38100" dist="38100" dir="2700000" algn="tl">
                    <a:srgbClr val="C0C0C0"/>
                  </a:outerShdw>
                </a:effectLst>
              </a:rPr>
              <a:t> a </a:t>
            </a:r>
            <a:r>
              <a:rPr lang="en-US" sz="2400" b="1" dirty="0" err="1" smtClean="0">
                <a:solidFill>
                  <a:schemeClr val="bg1"/>
                </a:solidFill>
                <a:effectLst>
                  <a:outerShdw blurRad="38100" dist="38100" dir="2700000" algn="tl">
                    <a:srgbClr val="C0C0C0"/>
                  </a:outerShdw>
                </a:effectLst>
              </a:rPr>
              <a:t>Montante</a:t>
            </a:r>
            <a:endParaRPr lang="en-US" sz="2400" b="1" dirty="0" smtClean="0">
              <a:solidFill>
                <a:schemeClr val="bg1"/>
              </a:solidFill>
              <a:effectLst>
                <a:outerShdw blurRad="38100" dist="38100" dir="2700000" algn="tl">
                  <a:srgbClr val="C0C0C0"/>
                </a:outerShdw>
              </a:effectLst>
            </a:endParaRPr>
          </a:p>
          <a:p>
            <a:pPr algn="ctr" eaLnBrk="0" hangingPunct="0"/>
            <a:endParaRPr lang="en-US" sz="2400" b="1" dirty="0">
              <a:solidFill>
                <a:schemeClr val="bg1"/>
              </a:solidFill>
              <a:effectLst>
                <a:outerShdw blurRad="38100" dist="38100" dir="2700000" algn="tl">
                  <a:srgbClr val="C0C0C0"/>
                </a:outerShdw>
              </a:effectLst>
            </a:endParaRPr>
          </a:p>
        </p:txBody>
      </p:sp>
      <p:sp>
        <p:nvSpPr>
          <p:cNvPr id="95238" name="Line 6"/>
          <p:cNvSpPr>
            <a:spLocks noChangeShapeType="1"/>
          </p:cNvSpPr>
          <p:nvPr/>
        </p:nvSpPr>
        <p:spPr bwMode="auto">
          <a:xfrm flipH="1">
            <a:off x="4800600" y="1295400"/>
            <a:ext cx="228600" cy="2695575"/>
          </a:xfrm>
          <a:prstGeom prst="line">
            <a:avLst/>
          </a:prstGeom>
          <a:noFill/>
          <a:ln w="57150">
            <a:solidFill>
              <a:schemeClr val="bg1"/>
            </a:solidFill>
            <a:round/>
            <a:headEnd/>
            <a:tailEnd type="triangle" w="lg" len="lg"/>
          </a:ln>
          <a:effectLst/>
        </p:spPr>
        <p:txBody>
          <a:bodyPr wrap="square">
            <a:spAutoFit/>
          </a:bodyPr>
          <a:lstStyle/>
          <a:p>
            <a:endParaRPr lang="en-US"/>
          </a:p>
        </p:txBody>
      </p:sp>
      <p:sp>
        <p:nvSpPr>
          <p:cNvPr id="95239" name="Rectangle 7"/>
          <p:cNvSpPr>
            <a:spLocks noChangeArrowheads="1"/>
          </p:cNvSpPr>
          <p:nvPr/>
        </p:nvSpPr>
        <p:spPr bwMode="auto">
          <a:xfrm>
            <a:off x="2819400" y="1752600"/>
            <a:ext cx="1885950" cy="1200328"/>
          </a:xfrm>
          <a:prstGeom prst="rect">
            <a:avLst/>
          </a:prstGeom>
          <a:noFill/>
          <a:ln w="12700" algn="ctr">
            <a:noFill/>
            <a:miter lim="800000"/>
            <a:headEnd/>
            <a:tailEnd/>
          </a:ln>
          <a:effectLst/>
        </p:spPr>
        <p:txBody>
          <a:bodyPr>
            <a:spAutoFit/>
          </a:bodyPr>
          <a:lstStyle/>
          <a:p>
            <a:pPr algn="ctr" eaLnBrk="0" hangingPunct="0"/>
            <a:r>
              <a:rPr lang="en-US" sz="2400" dirty="0" err="1" smtClean="0">
                <a:solidFill>
                  <a:schemeClr val="bg1"/>
                </a:solidFill>
              </a:rPr>
              <a:t>Alinhamento</a:t>
            </a:r>
            <a:r>
              <a:rPr lang="en-US" sz="2400" dirty="0" smtClean="0">
                <a:solidFill>
                  <a:schemeClr val="bg1"/>
                </a:solidFill>
              </a:rPr>
              <a:t>  da </a:t>
            </a:r>
            <a:r>
              <a:rPr lang="en-US" sz="2400" dirty="0" err="1" smtClean="0">
                <a:solidFill>
                  <a:schemeClr val="bg1"/>
                </a:solidFill>
              </a:rPr>
              <a:t>Muro</a:t>
            </a:r>
            <a:r>
              <a:rPr lang="en-US" sz="2400" dirty="0" smtClean="0">
                <a:solidFill>
                  <a:schemeClr val="bg1"/>
                </a:solidFill>
              </a:rPr>
              <a:t> de </a:t>
            </a:r>
            <a:r>
              <a:rPr lang="en-US" sz="2400" dirty="0" err="1" smtClean="0">
                <a:solidFill>
                  <a:schemeClr val="bg1"/>
                </a:solidFill>
              </a:rPr>
              <a:t>Contenção</a:t>
            </a:r>
            <a:r>
              <a:rPr lang="en-US" sz="2400" dirty="0" smtClean="0">
                <a:solidFill>
                  <a:schemeClr val="bg1"/>
                </a:solidFill>
                <a:latin typeface="+mn-lt"/>
              </a:rPr>
              <a:t> </a:t>
            </a:r>
            <a:endParaRPr lang="en-US" sz="2400" dirty="0">
              <a:solidFill>
                <a:schemeClr val="bg1"/>
              </a:solidFill>
              <a:latin typeface="+mn-lt"/>
            </a:endParaRPr>
          </a:p>
        </p:txBody>
      </p:sp>
      <p:sp>
        <p:nvSpPr>
          <p:cNvPr id="95240" name="Freeform 8" descr="Granite"/>
          <p:cNvSpPr>
            <a:spLocks/>
          </p:cNvSpPr>
          <p:nvPr/>
        </p:nvSpPr>
        <p:spPr bwMode="auto">
          <a:xfrm>
            <a:off x="0" y="3810000"/>
            <a:ext cx="4419600" cy="3048000"/>
          </a:xfrm>
          <a:custGeom>
            <a:avLst/>
            <a:gdLst/>
            <a:ahLst/>
            <a:cxnLst>
              <a:cxn ang="0">
                <a:pos x="0" y="1200"/>
              </a:cxn>
              <a:cxn ang="0">
                <a:pos x="2592" y="0"/>
              </a:cxn>
              <a:cxn ang="0">
                <a:pos x="2736" y="0"/>
              </a:cxn>
              <a:cxn ang="0">
                <a:pos x="624" y="1968"/>
              </a:cxn>
              <a:cxn ang="0">
                <a:pos x="0" y="1968"/>
              </a:cxn>
              <a:cxn ang="0">
                <a:pos x="0" y="1200"/>
              </a:cxn>
            </a:cxnLst>
            <a:rect l="0" t="0" r="r" b="b"/>
            <a:pathLst>
              <a:path w="2736" h="1968">
                <a:moveTo>
                  <a:pt x="0" y="1200"/>
                </a:moveTo>
                <a:lnTo>
                  <a:pt x="2592" y="0"/>
                </a:lnTo>
                <a:lnTo>
                  <a:pt x="2736" y="0"/>
                </a:lnTo>
                <a:lnTo>
                  <a:pt x="624" y="1968"/>
                </a:lnTo>
                <a:lnTo>
                  <a:pt x="0" y="1968"/>
                </a:lnTo>
                <a:lnTo>
                  <a:pt x="0" y="1200"/>
                </a:lnTo>
                <a:close/>
              </a:path>
            </a:pathLst>
          </a:custGeom>
          <a:blipFill dpi="0" rotWithShape="1">
            <a:blip r:embed="rId4" cstate="print"/>
            <a:srcRect/>
            <a:tile tx="0" ty="0" sx="100000" sy="100000" flip="none" algn="tl"/>
          </a:blipFill>
          <a:ln w="9525">
            <a:solidFill>
              <a:schemeClr val="tx1"/>
            </a:solidFill>
            <a:round/>
            <a:headEnd/>
            <a:tailEnd/>
          </a:ln>
          <a:effectLst/>
        </p:spPr>
        <p:txBody>
          <a:bodyPr/>
          <a:lstStyle/>
          <a:p>
            <a:endParaRPr lang="en-US"/>
          </a:p>
        </p:txBody>
      </p:sp>
      <p:sp>
        <p:nvSpPr>
          <p:cNvPr id="95241" name="Line 9"/>
          <p:cNvSpPr>
            <a:spLocks noChangeShapeType="1"/>
          </p:cNvSpPr>
          <p:nvPr/>
        </p:nvSpPr>
        <p:spPr bwMode="auto">
          <a:xfrm flipH="1">
            <a:off x="3657600" y="2952928"/>
            <a:ext cx="0" cy="1185685"/>
          </a:xfrm>
          <a:prstGeom prst="line">
            <a:avLst/>
          </a:prstGeom>
          <a:noFill/>
          <a:ln w="57150">
            <a:solidFill>
              <a:schemeClr val="bg1"/>
            </a:solidFill>
            <a:round/>
            <a:headEnd/>
            <a:tailEnd type="triangle" w="lg" len="lg"/>
          </a:ln>
          <a:effectLst/>
        </p:spPr>
        <p:txBody>
          <a:bodyPr wrap="square">
            <a:spAutoFit/>
          </a:bodyPr>
          <a:lstStyle/>
          <a:p>
            <a:endParaRPr lang="en-US"/>
          </a:p>
        </p:txBody>
      </p:sp>
      <p:sp>
        <p:nvSpPr>
          <p:cNvPr id="10" name="Rectangle 5"/>
          <p:cNvSpPr>
            <a:spLocks noChangeArrowheads="1"/>
          </p:cNvSpPr>
          <p:nvPr/>
        </p:nvSpPr>
        <p:spPr bwMode="auto">
          <a:xfrm>
            <a:off x="3949636" y="685800"/>
            <a:ext cx="2435283" cy="276999"/>
          </a:xfrm>
          <a:prstGeom prst="rect">
            <a:avLst/>
          </a:prstGeom>
          <a:noFill/>
          <a:ln w="12700" algn="ctr">
            <a:noFill/>
            <a:miter lim="800000"/>
            <a:headEnd/>
            <a:tailEnd/>
          </a:ln>
          <a:effectLst/>
        </p:spPr>
        <p:txBody>
          <a:bodyPr wrap="none">
            <a:spAutoFit/>
          </a:bodyPr>
          <a:lstStyle/>
          <a:p>
            <a:pPr algn="ctr" eaLnBrk="0" hangingPunct="0"/>
            <a:r>
              <a:rPr lang="en-US" sz="1200" b="1" dirty="0" err="1" smtClean="0">
                <a:solidFill>
                  <a:schemeClr val="bg1"/>
                </a:solidFill>
                <a:effectLst>
                  <a:outerShdw blurRad="38100" dist="38100" dir="2700000" algn="tl">
                    <a:srgbClr val="C0C0C0"/>
                  </a:outerShdw>
                </a:effectLst>
              </a:rPr>
              <a:t>Ângulo</a:t>
            </a:r>
            <a:r>
              <a:rPr lang="en-US" sz="1200" b="1" dirty="0" smtClean="0">
                <a:solidFill>
                  <a:schemeClr val="bg1"/>
                </a:solidFill>
                <a:effectLst>
                  <a:outerShdw blurRad="38100" dist="38100" dir="2700000" algn="tl">
                    <a:srgbClr val="C0C0C0"/>
                  </a:outerShdw>
                </a:effectLst>
              </a:rPr>
              <a:t> de 15° </a:t>
            </a:r>
            <a:r>
              <a:rPr lang="en-US" sz="1200" b="1" dirty="0" err="1" smtClean="0">
                <a:solidFill>
                  <a:schemeClr val="bg1"/>
                </a:solidFill>
                <a:effectLst>
                  <a:outerShdw blurRad="38100" dist="38100" dir="2700000" algn="tl">
                    <a:srgbClr val="C0C0C0"/>
                  </a:outerShdw>
                </a:effectLst>
              </a:rPr>
              <a:t>para</a:t>
            </a:r>
            <a:r>
              <a:rPr lang="en-US" sz="1200" b="1" dirty="0" smtClean="0">
                <a:solidFill>
                  <a:schemeClr val="bg1"/>
                </a:solidFill>
                <a:effectLst>
                  <a:outerShdw blurRad="38100" dist="38100" dir="2700000" algn="tl">
                    <a:srgbClr val="C0C0C0"/>
                  </a:outerShdw>
                </a:effectLst>
              </a:rPr>
              <a:t> a </a:t>
            </a:r>
            <a:r>
              <a:rPr lang="en-US" sz="1200" b="1" dirty="0" err="1" smtClean="0">
                <a:solidFill>
                  <a:schemeClr val="bg1"/>
                </a:solidFill>
                <a:effectLst>
                  <a:outerShdw blurRad="38100" dist="38100" dir="2700000" algn="tl">
                    <a:srgbClr val="C0C0C0"/>
                  </a:outerShdw>
                </a:effectLst>
              </a:rPr>
              <a:t>esquerda</a:t>
            </a:r>
            <a:endParaRPr lang="en-US" sz="1200" b="1" dirty="0">
              <a:solidFill>
                <a:schemeClr val="bg1"/>
              </a:solidFill>
              <a:effectLst>
                <a:outerShdw blurRad="38100" dist="38100" dir="2700000" algn="tl">
                  <a:srgbClr val="C0C0C0"/>
                </a:outerShdw>
              </a:effectLst>
            </a:endParaRPr>
          </a:p>
        </p:txBody>
      </p:sp>
      <p:sp>
        <p:nvSpPr>
          <p:cNvPr id="11" name="Rectangle 3"/>
          <p:cNvSpPr>
            <a:spLocks noChangeArrowheads="1"/>
          </p:cNvSpPr>
          <p:nvPr/>
        </p:nvSpPr>
        <p:spPr bwMode="auto">
          <a:xfrm>
            <a:off x="915947" y="1295400"/>
            <a:ext cx="2214068" cy="276999"/>
          </a:xfrm>
          <a:prstGeom prst="rect">
            <a:avLst/>
          </a:prstGeom>
          <a:noFill/>
          <a:ln w="12700" algn="ctr">
            <a:noFill/>
            <a:miter lim="800000"/>
            <a:headEnd/>
            <a:tailEnd/>
          </a:ln>
          <a:effectLst/>
        </p:spPr>
        <p:txBody>
          <a:bodyPr wrap="none">
            <a:spAutoFit/>
          </a:bodyPr>
          <a:lstStyle/>
          <a:p>
            <a:pPr algn="ctr" eaLnBrk="0" hangingPunct="0"/>
            <a:r>
              <a:rPr lang="en-US" sz="1200" b="1" dirty="0" err="1">
                <a:solidFill>
                  <a:schemeClr val="bg1"/>
                </a:solidFill>
                <a:effectLst>
                  <a:outerShdw blurRad="38100" dist="38100" dir="2700000" algn="tl">
                    <a:srgbClr val="C0C0C0"/>
                  </a:outerShdw>
                </a:effectLst>
              </a:rPr>
              <a:t>Ângulo</a:t>
            </a:r>
            <a:r>
              <a:rPr lang="en-US" sz="1200" b="1" dirty="0">
                <a:solidFill>
                  <a:schemeClr val="bg1"/>
                </a:solidFill>
                <a:effectLst>
                  <a:outerShdw blurRad="38100" dist="38100" dir="2700000" algn="tl">
                    <a:srgbClr val="C0C0C0"/>
                  </a:outerShdw>
                </a:effectLst>
              </a:rPr>
              <a:t> de 15° </a:t>
            </a:r>
            <a:r>
              <a:rPr lang="en-US" sz="1200" b="1" dirty="0" err="1">
                <a:solidFill>
                  <a:schemeClr val="bg1"/>
                </a:solidFill>
                <a:effectLst>
                  <a:outerShdw blurRad="38100" dist="38100" dir="2700000" algn="tl">
                    <a:srgbClr val="C0C0C0"/>
                  </a:outerShdw>
                </a:effectLst>
              </a:rPr>
              <a:t>para</a:t>
            </a:r>
            <a:r>
              <a:rPr lang="en-US" sz="1200" b="1" dirty="0">
                <a:solidFill>
                  <a:schemeClr val="bg1"/>
                </a:solidFill>
                <a:effectLst>
                  <a:outerShdw blurRad="38100" dist="38100" dir="2700000" algn="tl">
                    <a:srgbClr val="C0C0C0"/>
                  </a:outerShdw>
                </a:effectLst>
              </a:rPr>
              <a:t> a </a:t>
            </a:r>
            <a:r>
              <a:rPr lang="en-US" sz="1200" b="1" dirty="0" err="1" smtClean="0">
                <a:solidFill>
                  <a:schemeClr val="bg1"/>
                </a:solidFill>
                <a:effectLst>
                  <a:outerShdw blurRad="38100" dist="38100" dir="2700000" algn="tl">
                    <a:srgbClr val="C0C0C0"/>
                  </a:outerShdw>
                </a:effectLst>
              </a:rPr>
              <a:t>direita</a:t>
            </a:r>
            <a:endParaRPr lang="en-US" sz="1200" b="1" dirty="0">
              <a:solidFill>
                <a:schemeClr val="bg1"/>
              </a:solidFill>
              <a:effectLst>
                <a:outerShdw blurRad="38100" dist="38100" dir="2700000" algn="tl">
                  <a:srgbClr val="C0C0C0"/>
                </a:outerShdw>
              </a:effectLst>
            </a:endParaRPr>
          </a:p>
        </p:txBody>
      </p:sp>
      <p:sp>
        <p:nvSpPr>
          <p:cNvPr id="12" name="Slide Number Placeholder 11"/>
          <p:cNvSpPr>
            <a:spLocks noGrp="1"/>
          </p:cNvSpPr>
          <p:nvPr>
            <p:ph type="sldNum" sz="quarter" idx="10"/>
          </p:nvPr>
        </p:nvSpPr>
        <p:spPr/>
        <p:txBody>
          <a:bodyPr/>
          <a:lstStyle/>
          <a:p>
            <a:fld id="{D03CC7D5-AADD-49FA-8209-475AB0712B2E}" type="slidenum">
              <a:rPr lang="en-US" smtClean="0"/>
              <a:pPr/>
              <a:t>45</a:t>
            </a:fld>
            <a:endParaRPr lang="en-US"/>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9" name="Picture 3"/>
          <p:cNvPicPr>
            <a:picLocks noChangeAspect="1" noChangeArrowheads="1"/>
          </p:cNvPicPr>
          <p:nvPr/>
        </p:nvPicPr>
        <p:blipFill>
          <a:blip r:embed="rId4"/>
          <a:srcRect/>
          <a:stretch>
            <a:fillRect/>
          </a:stretch>
        </p:blipFill>
        <p:spPr bwMode="auto">
          <a:xfrm>
            <a:off x="4567238" y="3419475"/>
            <a:ext cx="9525" cy="19050"/>
          </a:xfrm>
          <a:prstGeom prst="rect">
            <a:avLst/>
          </a:prstGeom>
          <a:noFill/>
          <a:ln w="9525">
            <a:noFill/>
            <a:miter lim="800000"/>
            <a:headEnd/>
            <a:tailEnd/>
          </a:ln>
          <a:effectLst/>
        </p:spPr>
      </p:pic>
      <p:pic>
        <p:nvPicPr>
          <p:cNvPr id="367620" name="Picture 4"/>
          <p:cNvPicPr>
            <a:picLocks noChangeAspect="1" noChangeArrowheads="1"/>
          </p:cNvPicPr>
          <p:nvPr/>
        </p:nvPicPr>
        <p:blipFill>
          <a:blip r:embed="rId4"/>
          <a:srcRect/>
          <a:stretch>
            <a:fillRect/>
          </a:stretch>
        </p:blipFill>
        <p:spPr bwMode="auto">
          <a:xfrm>
            <a:off x="4567238" y="3419475"/>
            <a:ext cx="9525" cy="19050"/>
          </a:xfrm>
          <a:prstGeom prst="rect">
            <a:avLst/>
          </a:prstGeom>
          <a:noFill/>
          <a:ln w="9525">
            <a:noFill/>
            <a:miter lim="800000"/>
            <a:headEnd/>
            <a:tailEnd/>
          </a:ln>
          <a:effectLst/>
        </p:spPr>
      </p:pic>
      <p:pic>
        <p:nvPicPr>
          <p:cNvPr id="367621" name="Picture 5"/>
          <p:cNvPicPr>
            <a:picLocks noChangeAspect="1" noChangeArrowheads="1"/>
          </p:cNvPicPr>
          <p:nvPr/>
        </p:nvPicPr>
        <p:blipFill>
          <a:blip r:embed="rId4"/>
          <a:srcRect/>
          <a:stretch>
            <a:fillRect/>
          </a:stretch>
        </p:blipFill>
        <p:spPr bwMode="auto">
          <a:xfrm>
            <a:off x="4567238" y="3419475"/>
            <a:ext cx="9525" cy="19050"/>
          </a:xfrm>
          <a:prstGeom prst="rect">
            <a:avLst/>
          </a:prstGeom>
          <a:noFill/>
          <a:ln w="9525">
            <a:noFill/>
            <a:miter lim="800000"/>
            <a:headEnd/>
            <a:tailEnd/>
          </a:ln>
          <a:effectLst/>
        </p:spPr>
      </p:pic>
      <p:pic>
        <p:nvPicPr>
          <p:cNvPr id="367622" name="Picture 6"/>
          <p:cNvPicPr>
            <a:picLocks noChangeAspect="1" noChangeArrowheads="1"/>
          </p:cNvPicPr>
          <p:nvPr/>
        </p:nvPicPr>
        <p:blipFill>
          <a:blip r:embed="rId5"/>
          <a:srcRect/>
          <a:stretch>
            <a:fillRect/>
          </a:stretch>
        </p:blipFill>
        <p:spPr bwMode="auto">
          <a:xfrm>
            <a:off x="4564063" y="3424238"/>
            <a:ext cx="19050" cy="9525"/>
          </a:xfrm>
          <a:prstGeom prst="rect">
            <a:avLst/>
          </a:prstGeom>
          <a:noFill/>
          <a:ln w="9525">
            <a:noFill/>
            <a:miter lim="800000"/>
            <a:headEnd/>
            <a:tailEnd/>
          </a:ln>
          <a:effectLst/>
        </p:spPr>
      </p:pic>
      <p:sp>
        <p:nvSpPr>
          <p:cNvPr id="8" name="Rectangle 20"/>
          <p:cNvSpPr>
            <a:spLocks noChangeArrowheads="1"/>
          </p:cNvSpPr>
          <p:nvPr/>
        </p:nvSpPr>
        <p:spPr bwMode="auto">
          <a:xfrm>
            <a:off x="152400" y="152400"/>
            <a:ext cx="8839199" cy="590550"/>
          </a:xfrm>
          <a:prstGeom prst="rect">
            <a:avLst/>
          </a:prstGeom>
          <a:noFill/>
          <a:ln w="12700">
            <a:noFill/>
            <a:miter lim="800000"/>
            <a:headEnd/>
            <a:tailEnd/>
          </a:ln>
          <a:effectLst/>
        </p:spPr>
        <p:txBody>
          <a:bodyPr lIns="90488" tIns="44450" rIns="90488" bIns="44450" anchor="ctr"/>
          <a:lstStyle/>
          <a:p>
            <a:pPr algn="ctr" eaLnBrk="0" hangingPunct="0">
              <a:lnSpc>
                <a:spcPct val="85000"/>
              </a:lnSpc>
            </a:pPr>
            <a:r>
              <a:rPr lang="pt-BR" sz="4000" dirty="0" smtClean="0">
                <a:solidFill>
                  <a:schemeClr val="tx2"/>
                </a:solidFill>
                <a:latin typeface="+mj-lt"/>
              </a:rPr>
              <a:t>Ciladas da Injeção no Calcário </a:t>
            </a:r>
            <a:r>
              <a:rPr lang="pt-BR" sz="4000" dirty="0" err="1" smtClean="0">
                <a:solidFill>
                  <a:schemeClr val="tx2"/>
                </a:solidFill>
                <a:latin typeface="+mj-lt"/>
              </a:rPr>
              <a:t>Karst</a:t>
            </a:r>
            <a:endParaRPr lang="pt-BR" sz="4000" dirty="0">
              <a:solidFill>
                <a:schemeClr val="tx2"/>
              </a:solidFill>
              <a:latin typeface="+mj-lt"/>
            </a:endParaRPr>
          </a:p>
        </p:txBody>
      </p:sp>
      <p:graphicFrame>
        <p:nvGraphicFramePr>
          <p:cNvPr id="367618" name="Object 2"/>
          <p:cNvGraphicFramePr>
            <a:graphicFrameLocks noChangeAspect="1"/>
          </p:cNvGraphicFramePr>
          <p:nvPr/>
        </p:nvGraphicFramePr>
        <p:xfrm>
          <a:off x="990600" y="1143000"/>
          <a:ext cx="7086600" cy="4724400"/>
        </p:xfrm>
        <a:graphic>
          <a:graphicData uri="http://schemas.openxmlformats.org/presentationml/2006/ole">
            <mc:AlternateContent xmlns:mc="http://schemas.openxmlformats.org/markup-compatibility/2006">
              <mc:Choice xmlns:v="urn:schemas-microsoft-com:vml" Requires="v">
                <p:oleObj spid="_x0000_s1054" name="Photo Editor Photo" r:id="rId6" imgW="4142857" imgH="2828571" progId="">
                  <p:embed/>
                </p:oleObj>
              </mc:Choice>
              <mc:Fallback>
                <p:oleObj name="Photo Editor Photo" r:id="rId6" imgW="4142857" imgH="2828571" progId="">
                  <p:embed/>
                  <p:pic>
                    <p:nvPicPr>
                      <p:cNvPr id="0" name="Picture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1143000"/>
                        <a:ext cx="70866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16"/>
          <p:cNvGrpSpPr/>
          <p:nvPr/>
        </p:nvGrpSpPr>
        <p:grpSpPr>
          <a:xfrm>
            <a:off x="1481750" y="1676400"/>
            <a:ext cx="6048168" cy="4191000"/>
            <a:chOff x="1295400" y="1676400"/>
            <a:chExt cx="6568440" cy="4191000"/>
          </a:xfrm>
        </p:grpSpPr>
        <p:sp>
          <p:nvSpPr>
            <p:cNvPr id="9" name="Rectangle 8"/>
            <p:cNvSpPr/>
            <p:nvPr/>
          </p:nvSpPr>
          <p:spPr>
            <a:xfrm>
              <a:off x="1295400" y="1676400"/>
              <a:ext cx="91440" cy="4191000"/>
            </a:xfrm>
            <a:prstGeom prst="rect">
              <a:avLst/>
            </a:pr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286000" y="1752600"/>
              <a:ext cx="91440" cy="4114800"/>
            </a:xfrm>
            <a:prstGeom prst="rect">
              <a:avLst/>
            </a:pr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200400" y="1828800"/>
              <a:ext cx="91440" cy="4038600"/>
            </a:xfrm>
            <a:prstGeom prst="rect">
              <a:avLst/>
            </a:pr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038600" y="1905000"/>
              <a:ext cx="91440" cy="3962400"/>
            </a:xfrm>
            <a:prstGeom prst="rect">
              <a:avLst/>
            </a:pr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029200" y="1828800"/>
              <a:ext cx="91440" cy="4038600"/>
            </a:xfrm>
            <a:prstGeom prst="rect">
              <a:avLst/>
            </a:pr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943600" y="1828800"/>
              <a:ext cx="91440" cy="4038600"/>
            </a:xfrm>
            <a:prstGeom prst="rect">
              <a:avLst/>
            </a:pr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772400" y="2514600"/>
              <a:ext cx="91440" cy="3352800"/>
            </a:xfrm>
            <a:prstGeom prst="rect">
              <a:avLst/>
            </a:pr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781800" y="1828800"/>
              <a:ext cx="91440" cy="4038600"/>
            </a:xfrm>
            <a:prstGeom prst="rect">
              <a:avLst/>
            </a:pr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Connector 17"/>
          <p:cNvCxnSpPr/>
          <p:nvPr/>
        </p:nvCxnSpPr>
        <p:spPr>
          <a:xfrm>
            <a:off x="0" y="775607"/>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Slide Number Placeholder 18"/>
          <p:cNvSpPr>
            <a:spLocks noGrp="1"/>
          </p:cNvSpPr>
          <p:nvPr>
            <p:ph type="sldNum" sz="quarter" idx="10"/>
          </p:nvPr>
        </p:nvSpPr>
        <p:spPr/>
        <p:txBody>
          <a:bodyPr/>
          <a:lstStyle/>
          <a:p>
            <a:fld id="{82BF0D79-5E21-4B51-83BC-01370C6300A1}" type="slidenum">
              <a:rPr lang="en-US" smtClean="0"/>
              <a:pPr/>
              <a:t>46</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7618" name="Object 2"/>
          <p:cNvGraphicFramePr>
            <a:graphicFrameLocks noChangeAspect="1"/>
          </p:cNvGraphicFramePr>
          <p:nvPr/>
        </p:nvGraphicFramePr>
        <p:xfrm>
          <a:off x="990600" y="1143000"/>
          <a:ext cx="7239000" cy="4724400"/>
        </p:xfrm>
        <a:graphic>
          <a:graphicData uri="http://schemas.openxmlformats.org/presentationml/2006/ole">
            <mc:AlternateContent xmlns:mc="http://schemas.openxmlformats.org/markup-compatibility/2006">
              <mc:Choice xmlns:v="urn:schemas-microsoft-com:vml" Requires="v">
                <p:oleObj spid="_x0000_s2078" name="Photo Editor Photo" r:id="rId4" imgW="4142857" imgH="2828571" progId="">
                  <p:embed/>
                </p:oleObj>
              </mc:Choice>
              <mc:Fallback>
                <p:oleObj name="Photo Editor Photo" r:id="rId4" imgW="4142857" imgH="2828571" progId="">
                  <p:embed/>
                  <p:pic>
                    <p:nvPicPr>
                      <p:cNvPr id="0"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143000"/>
                        <a:ext cx="7239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67619" name="Picture 3"/>
          <p:cNvPicPr>
            <a:picLocks noChangeAspect="1" noChangeArrowheads="1"/>
          </p:cNvPicPr>
          <p:nvPr/>
        </p:nvPicPr>
        <p:blipFill>
          <a:blip r:embed="rId6"/>
          <a:srcRect/>
          <a:stretch>
            <a:fillRect/>
          </a:stretch>
        </p:blipFill>
        <p:spPr bwMode="auto">
          <a:xfrm>
            <a:off x="4567238" y="3419475"/>
            <a:ext cx="9525" cy="19050"/>
          </a:xfrm>
          <a:prstGeom prst="rect">
            <a:avLst/>
          </a:prstGeom>
          <a:noFill/>
          <a:ln w="9525">
            <a:noFill/>
            <a:miter lim="800000"/>
            <a:headEnd/>
            <a:tailEnd/>
          </a:ln>
          <a:effectLst/>
        </p:spPr>
      </p:pic>
      <p:pic>
        <p:nvPicPr>
          <p:cNvPr id="367620" name="Picture 4"/>
          <p:cNvPicPr>
            <a:picLocks noChangeAspect="1" noChangeArrowheads="1"/>
          </p:cNvPicPr>
          <p:nvPr/>
        </p:nvPicPr>
        <p:blipFill>
          <a:blip r:embed="rId6"/>
          <a:srcRect/>
          <a:stretch>
            <a:fillRect/>
          </a:stretch>
        </p:blipFill>
        <p:spPr bwMode="auto">
          <a:xfrm>
            <a:off x="4567238" y="3419475"/>
            <a:ext cx="9525" cy="19050"/>
          </a:xfrm>
          <a:prstGeom prst="rect">
            <a:avLst/>
          </a:prstGeom>
          <a:noFill/>
          <a:ln w="9525">
            <a:noFill/>
            <a:miter lim="800000"/>
            <a:headEnd/>
            <a:tailEnd/>
          </a:ln>
          <a:effectLst/>
        </p:spPr>
      </p:pic>
      <p:pic>
        <p:nvPicPr>
          <p:cNvPr id="367621" name="Picture 5"/>
          <p:cNvPicPr>
            <a:picLocks noChangeAspect="1" noChangeArrowheads="1"/>
          </p:cNvPicPr>
          <p:nvPr/>
        </p:nvPicPr>
        <p:blipFill>
          <a:blip r:embed="rId6"/>
          <a:srcRect/>
          <a:stretch>
            <a:fillRect/>
          </a:stretch>
        </p:blipFill>
        <p:spPr bwMode="auto">
          <a:xfrm>
            <a:off x="4567238" y="3419475"/>
            <a:ext cx="9525" cy="19050"/>
          </a:xfrm>
          <a:prstGeom prst="rect">
            <a:avLst/>
          </a:prstGeom>
          <a:noFill/>
          <a:ln w="9525">
            <a:noFill/>
            <a:miter lim="800000"/>
            <a:headEnd/>
            <a:tailEnd/>
          </a:ln>
          <a:effectLst/>
        </p:spPr>
      </p:pic>
      <p:pic>
        <p:nvPicPr>
          <p:cNvPr id="367622" name="Picture 6"/>
          <p:cNvPicPr>
            <a:picLocks noChangeAspect="1" noChangeArrowheads="1"/>
          </p:cNvPicPr>
          <p:nvPr/>
        </p:nvPicPr>
        <p:blipFill>
          <a:blip r:embed="rId7"/>
          <a:srcRect/>
          <a:stretch>
            <a:fillRect/>
          </a:stretch>
        </p:blipFill>
        <p:spPr bwMode="auto">
          <a:xfrm>
            <a:off x="4564063" y="3424238"/>
            <a:ext cx="19050" cy="9525"/>
          </a:xfrm>
          <a:prstGeom prst="rect">
            <a:avLst/>
          </a:prstGeom>
          <a:noFill/>
          <a:ln w="9525">
            <a:noFill/>
            <a:miter lim="800000"/>
            <a:headEnd/>
            <a:tailEnd/>
          </a:ln>
          <a:effectLst/>
        </p:spPr>
      </p:pic>
      <p:grpSp>
        <p:nvGrpSpPr>
          <p:cNvPr id="2" name="Group 29"/>
          <p:cNvGrpSpPr/>
          <p:nvPr/>
        </p:nvGrpSpPr>
        <p:grpSpPr>
          <a:xfrm>
            <a:off x="1497392" y="1640476"/>
            <a:ext cx="6086908" cy="4255272"/>
            <a:chOff x="1497392" y="1640476"/>
            <a:chExt cx="6086908" cy="4255272"/>
          </a:xfrm>
        </p:grpSpPr>
        <p:sp>
          <p:nvSpPr>
            <p:cNvPr id="18" name="Rectangle 17"/>
            <p:cNvSpPr/>
            <p:nvPr/>
          </p:nvSpPr>
          <p:spPr>
            <a:xfrm rot="1427674">
              <a:off x="1497392" y="1640476"/>
              <a:ext cx="86008" cy="2867132"/>
            </a:xfrm>
            <a:prstGeom prst="rect">
              <a:avLst/>
            </a:pr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1427674">
              <a:off x="2418382" y="1694785"/>
              <a:ext cx="86008" cy="3227818"/>
            </a:xfrm>
            <a:prstGeom prst="rect">
              <a:avLst/>
            </a:pr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1427674">
              <a:off x="3267960" y="1747787"/>
              <a:ext cx="86008" cy="3557761"/>
            </a:xfrm>
            <a:prstGeom prst="rect">
              <a:avLst/>
            </a:pr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rot="1427674">
              <a:off x="4066127" y="1698525"/>
              <a:ext cx="86008" cy="3962400"/>
            </a:xfrm>
            <a:prstGeom prst="rect">
              <a:avLst/>
            </a:pr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1427674">
              <a:off x="5087682" y="1710611"/>
              <a:ext cx="86008" cy="3922588"/>
            </a:xfrm>
            <a:prstGeom prst="rect">
              <a:avLst/>
            </a:pr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1427674">
              <a:off x="6007259" y="1709569"/>
              <a:ext cx="86008" cy="4023055"/>
            </a:xfrm>
            <a:prstGeom prst="rect">
              <a:avLst/>
            </a:pr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1427674">
              <a:off x="7498292" y="2542948"/>
              <a:ext cx="86008" cy="3352800"/>
            </a:xfrm>
            <a:prstGeom prst="rect">
              <a:avLst/>
            </a:pr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1427674">
              <a:off x="6739480" y="2462475"/>
              <a:ext cx="86008" cy="3141364"/>
            </a:xfrm>
            <a:prstGeom prst="rect">
              <a:avLst/>
            </a:pr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Freeform 25"/>
          <p:cNvSpPr/>
          <p:nvPr/>
        </p:nvSpPr>
        <p:spPr>
          <a:xfrm>
            <a:off x="3971961" y="2847975"/>
            <a:ext cx="1845586" cy="1209675"/>
          </a:xfrm>
          <a:custGeom>
            <a:avLst/>
            <a:gdLst>
              <a:gd name="connsiteX0" fmla="*/ 176213 w 1962150"/>
              <a:gd name="connsiteY0" fmla="*/ 0 h 1209675"/>
              <a:gd name="connsiteX1" fmla="*/ 238125 w 1962150"/>
              <a:gd name="connsiteY1" fmla="*/ 57150 h 1209675"/>
              <a:gd name="connsiteX2" fmla="*/ 176213 w 1962150"/>
              <a:gd name="connsiteY2" fmla="*/ 80963 h 1209675"/>
              <a:gd name="connsiteX3" fmla="*/ 171450 w 1962150"/>
              <a:gd name="connsiteY3" fmla="*/ 233363 h 1209675"/>
              <a:gd name="connsiteX4" fmla="*/ 304800 w 1962150"/>
              <a:gd name="connsiteY4" fmla="*/ 257175 h 1209675"/>
              <a:gd name="connsiteX5" fmla="*/ 309563 w 1962150"/>
              <a:gd name="connsiteY5" fmla="*/ 280988 h 1209675"/>
              <a:gd name="connsiteX6" fmla="*/ 247650 w 1962150"/>
              <a:gd name="connsiteY6" fmla="*/ 290513 h 1209675"/>
              <a:gd name="connsiteX7" fmla="*/ 223838 w 1962150"/>
              <a:gd name="connsiteY7" fmla="*/ 300038 h 1209675"/>
              <a:gd name="connsiteX8" fmla="*/ 271463 w 1962150"/>
              <a:gd name="connsiteY8" fmla="*/ 328613 h 1209675"/>
              <a:gd name="connsiteX9" fmla="*/ 314325 w 1962150"/>
              <a:gd name="connsiteY9" fmla="*/ 347663 h 1209675"/>
              <a:gd name="connsiteX10" fmla="*/ 314325 w 1962150"/>
              <a:gd name="connsiteY10" fmla="*/ 366713 h 1209675"/>
              <a:gd name="connsiteX11" fmla="*/ 300038 w 1962150"/>
              <a:gd name="connsiteY11" fmla="*/ 395288 h 1209675"/>
              <a:gd name="connsiteX12" fmla="*/ 357188 w 1962150"/>
              <a:gd name="connsiteY12" fmla="*/ 438150 h 1209675"/>
              <a:gd name="connsiteX13" fmla="*/ 514350 w 1962150"/>
              <a:gd name="connsiteY13" fmla="*/ 447675 h 1209675"/>
              <a:gd name="connsiteX14" fmla="*/ 628650 w 1962150"/>
              <a:gd name="connsiteY14" fmla="*/ 414338 h 1209675"/>
              <a:gd name="connsiteX15" fmla="*/ 809625 w 1962150"/>
              <a:gd name="connsiteY15" fmla="*/ 419100 h 1209675"/>
              <a:gd name="connsiteX16" fmla="*/ 976313 w 1962150"/>
              <a:gd name="connsiteY16" fmla="*/ 428625 h 1209675"/>
              <a:gd name="connsiteX17" fmla="*/ 1190625 w 1962150"/>
              <a:gd name="connsiteY17" fmla="*/ 447675 h 1209675"/>
              <a:gd name="connsiteX18" fmla="*/ 1385888 w 1962150"/>
              <a:gd name="connsiteY18" fmla="*/ 447675 h 1209675"/>
              <a:gd name="connsiteX19" fmla="*/ 1519238 w 1962150"/>
              <a:gd name="connsiteY19" fmla="*/ 466725 h 1209675"/>
              <a:gd name="connsiteX20" fmla="*/ 1595438 w 1962150"/>
              <a:gd name="connsiteY20" fmla="*/ 481013 h 1209675"/>
              <a:gd name="connsiteX21" fmla="*/ 1662113 w 1962150"/>
              <a:gd name="connsiteY21" fmla="*/ 438150 h 1209675"/>
              <a:gd name="connsiteX22" fmla="*/ 1795463 w 1962150"/>
              <a:gd name="connsiteY22" fmla="*/ 438150 h 1209675"/>
              <a:gd name="connsiteX23" fmla="*/ 1947863 w 1962150"/>
              <a:gd name="connsiteY23" fmla="*/ 452438 h 1209675"/>
              <a:gd name="connsiteX24" fmla="*/ 1962150 w 1962150"/>
              <a:gd name="connsiteY24" fmla="*/ 485775 h 1209675"/>
              <a:gd name="connsiteX25" fmla="*/ 1847850 w 1962150"/>
              <a:gd name="connsiteY25" fmla="*/ 504825 h 1209675"/>
              <a:gd name="connsiteX26" fmla="*/ 1738313 w 1962150"/>
              <a:gd name="connsiteY26" fmla="*/ 504825 h 1209675"/>
              <a:gd name="connsiteX27" fmla="*/ 1633538 w 1962150"/>
              <a:gd name="connsiteY27" fmla="*/ 504825 h 1209675"/>
              <a:gd name="connsiteX28" fmla="*/ 1562100 w 1962150"/>
              <a:gd name="connsiteY28" fmla="*/ 523875 h 1209675"/>
              <a:gd name="connsiteX29" fmla="*/ 1447800 w 1962150"/>
              <a:gd name="connsiteY29" fmla="*/ 528638 h 1209675"/>
              <a:gd name="connsiteX30" fmla="*/ 1404938 w 1962150"/>
              <a:gd name="connsiteY30" fmla="*/ 523875 h 1209675"/>
              <a:gd name="connsiteX31" fmla="*/ 1300163 w 1962150"/>
              <a:gd name="connsiteY31" fmla="*/ 523875 h 1209675"/>
              <a:gd name="connsiteX32" fmla="*/ 1181100 w 1962150"/>
              <a:gd name="connsiteY32" fmla="*/ 523875 h 1209675"/>
              <a:gd name="connsiteX33" fmla="*/ 1138238 w 1962150"/>
              <a:gd name="connsiteY33" fmla="*/ 523875 h 1209675"/>
              <a:gd name="connsiteX34" fmla="*/ 1057275 w 1962150"/>
              <a:gd name="connsiteY34" fmla="*/ 504825 h 1209675"/>
              <a:gd name="connsiteX35" fmla="*/ 871538 w 1962150"/>
              <a:gd name="connsiteY35" fmla="*/ 500063 h 1209675"/>
              <a:gd name="connsiteX36" fmla="*/ 685800 w 1962150"/>
              <a:gd name="connsiteY36" fmla="*/ 495300 h 1209675"/>
              <a:gd name="connsiteX37" fmla="*/ 576263 w 1962150"/>
              <a:gd name="connsiteY37" fmla="*/ 481013 h 1209675"/>
              <a:gd name="connsiteX38" fmla="*/ 452438 w 1962150"/>
              <a:gd name="connsiteY38" fmla="*/ 481013 h 1209675"/>
              <a:gd name="connsiteX39" fmla="*/ 361950 w 1962150"/>
              <a:gd name="connsiteY39" fmla="*/ 490538 h 1209675"/>
              <a:gd name="connsiteX40" fmla="*/ 304800 w 1962150"/>
              <a:gd name="connsiteY40" fmla="*/ 561975 h 1209675"/>
              <a:gd name="connsiteX41" fmla="*/ 266700 w 1962150"/>
              <a:gd name="connsiteY41" fmla="*/ 671513 h 1209675"/>
              <a:gd name="connsiteX42" fmla="*/ 304800 w 1962150"/>
              <a:gd name="connsiteY42" fmla="*/ 723900 h 1209675"/>
              <a:gd name="connsiteX43" fmla="*/ 404813 w 1962150"/>
              <a:gd name="connsiteY43" fmla="*/ 785813 h 1209675"/>
              <a:gd name="connsiteX44" fmla="*/ 404813 w 1962150"/>
              <a:gd name="connsiteY44" fmla="*/ 838200 h 1209675"/>
              <a:gd name="connsiteX45" fmla="*/ 376238 w 1962150"/>
              <a:gd name="connsiteY45" fmla="*/ 866775 h 1209675"/>
              <a:gd name="connsiteX46" fmla="*/ 347663 w 1962150"/>
              <a:gd name="connsiteY46" fmla="*/ 900113 h 1209675"/>
              <a:gd name="connsiteX47" fmla="*/ 300038 w 1962150"/>
              <a:gd name="connsiteY47" fmla="*/ 966788 h 1209675"/>
              <a:gd name="connsiteX48" fmla="*/ 300038 w 1962150"/>
              <a:gd name="connsiteY48" fmla="*/ 981075 h 1209675"/>
              <a:gd name="connsiteX49" fmla="*/ 280988 w 1962150"/>
              <a:gd name="connsiteY49" fmla="*/ 1066800 h 1209675"/>
              <a:gd name="connsiteX50" fmla="*/ 285750 w 1962150"/>
              <a:gd name="connsiteY50" fmla="*/ 1123950 h 1209675"/>
              <a:gd name="connsiteX51" fmla="*/ 280988 w 1962150"/>
              <a:gd name="connsiteY51" fmla="*/ 1166813 h 1209675"/>
              <a:gd name="connsiteX52" fmla="*/ 257175 w 1962150"/>
              <a:gd name="connsiteY52" fmla="*/ 1185863 h 1209675"/>
              <a:gd name="connsiteX53" fmla="*/ 190500 w 1962150"/>
              <a:gd name="connsiteY53" fmla="*/ 1209675 h 1209675"/>
              <a:gd name="connsiteX54" fmla="*/ 123825 w 1962150"/>
              <a:gd name="connsiteY54" fmla="*/ 1209675 h 1209675"/>
              <a:gd name="connsiteX55" fmla="*/ 76200 w 1962150"/>
              <a:gd name="connsiteY55" fmla="*/ 1123950 h 1209675"/>
              <a:gd name="connsiteX56" fmla="*/ 57150 w 1962150"/>
              <a:gd name="connsiteY56" fmla="*/ 890588 h 1209675"/>
              <a:gd name="connsiteX57" fmla="*/ 52388 w 1962150"/>
              <a:gd name="connsiteY57" fmla="*/ 842963 h 1209675"/>
              <a:gd name="connsiteX58" fmla="*/ 9525 w 1962150"/>
              <a:gd name="connsiteY58" fmla="*/ 776288 h 1209675"/>
              <a:gd name="connsiteX59" fmla="*/ 4763 w 1962150"/>
              <a:gd name="connsiteY59" fmla="*/ 709613 h 1209675"/>
              <a:gd name="connsiteX60" fmla="*/ 47625 w 1962150"/>
              <a:gd name="connsiteY60" fmla="*/ 661988 h 1209675"/>
              <a:gd name="connsiteX61" fmla="*/ 76200 w 1962150"/>
              <a:gd name="connsiteY61" fmla="*/ 647700 h 1209675"/>
              <a:gd name="connsiteX62" fmla="*/ 109538 w 1962150"/>
              <a:gd name="connsiteY62" fmla="*/ 609600 h 1209675"/>
              <a:gd name="connsiteX63" fmla="*/ 123825 w 1962150"/>
              <a:gd name="connsiteY63" fmla="*/ 528638 h 1209675"/>
              <a:gd name="connsiteX64" fmla="*/ 114300 w 1962150"/>
              <a:gd name="connsiteY64" fmla="*/ 476250 h 1209675"/>
              <a:gd name="connsiteX65" fmla="*/ 80963 w 1962150"/>
              <a:gd name="connsiteY65" fmla="*/ 461963 h 1209675"/>
              <a:gd name="connsiteX66" fmla="*/ 9525 w 1962150"/>
              <a:gd name="connsiteY66" fmla="*/ 433388 h 1209675"/>
              <a:gd name="connsiteX67" fmla="*/ 0 w 1962150"/>
              <a:gd name="connsiteY67" fmla="*/ 395288 h 1209675"/>
              <a:gd name="connsiteX68" fmla="*/ 47625 w 1962150"/>
              <a:gd name="connsiteY68" fmla="*/ 395288 h 1209675"/>
              <a:gd name="connsiteX69" fmla="*/ 61913 w 1962150"/>
              <a:gd name="connsiteY69" fmla="*/ 404813 h 1209675"/>
              <a:gd name="connsiteX70" fmla="*/ 128588 w 1962150"/>
              <a:gd name="connsiteY70" fmla="*/ 442913 h 1209675"/>
              <a:gd name="connsiteX71" fmla="*/ 180975 w 1962150"/>
              <a:gd name="connsiteY71" fmla="*/ 452438 h 1209675"/>
              <a:gd name="connsiteX72" fmla="*/ 166688 w 1962150"/>
              <a:gd name="connsiteY72" fmla="*/ 433388 h 1209675"/>
              <a:gd name="connsiteX73" fmla="*/ 147638 w 1962150"/>
              <a:gd name="connsiteY73" fmla="*/ 419100 h 1209675"/>
              <a:gd name="connsiteX74" fmla="*/ 109538 w 1962150"/>
              <a:gd name="connsiteY74" fmla="*/ 395288 h 1209675"/>
              <a:gd name="connsiteX75" fmla="*/ 109538 w 1962150"/>
              <a:gd name="connsiteY75" fmla="*/ 395288 h 1209675"/>
              <a:gd name="connsiteX76" fmla="*/ 119063 w 1962150"/>
              <a:gd name="connsiteY76" fmla="*/ 361950 h 1209675"/>
              <a:gd name="connsiteX77" fmla="*/ 119063 w 1962150"/>
              <a:gd name="connsiteY77" fmla="*/ 361950 h 1209675"/>
              <a:gd name="connsiteX78" fmla="*/ 157163 w 1962150"/>
              <a:gd name="connsiteY78" fmla="*/ 323850 h 1209675"/>
              <a:gd name="connsiteX79" fmla="*/ 128588 w 1962150"/>
              <a:gd name="connsiteY79" fmla="*/ 285750 h 1209675"/>
              <a:gd name="connsiteX80" fmla="*/ 90488 w 1962150"/>
              <a:gd name="connsiteY80" fmla="*/ 257175 h 1209675"/>
              <a:gd name="connsiteX81" fmla="*/ 109538 w 1962150"/>
              <a:gd name="connsiteY81" fmla="*/ 209550 h 1209675"/>
              <a:gd name="connsiteX82" fmla="*/ 152400 w 1962150"/>
              <a:gd name="connsiteY82" fmla="*/ 209550 h 1209675"/>
              <a:gd name="connsiteX83" fmla="*/ 157163 w 1962150"/>
              <a:gd name="connsiteY83" fmla="*/ 76200 h 1209675"/>
              <a:gd name="connsiteX84" fmla="*/ 114300 w 1962150"/>
              <a:gd name="connsiteY84" fmla="*/ 42863 h 1209675"/>
              <a:gd name="connsiteX85" fmla="*/ 176213 w 1962150"/>
              <a:gd name="connsiteY85" fmla="*/ 0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962150" h="1209675">
                <a:moveTo>
                  <a:pt x="176213" y="0"/>
                </a:moveTo>
                <a:lnTo>
                  <a:pt x="238125" y="57150"/>
                </a:lnTo>
                <a:lnTo>
                  <a:pt x="176213" y="80963"/>
                </a:lnTo>
                <a:lnTo>
                  <a:pt x="171450" y="233363"/>
                </a:lnTo>
                <a:lnTo>
                  <a:pt x="304800" y="257175"/>
                </a:lnTo>
                <a:lnTo>
                  <a:pt x="309563" y="280988"/>
                </a:lnTo>
                <a:lnTo>
                  <a:pt x="247650" y="290513"/>
                </a:lnTo>
                <a:lnTo>
                  <a:pt x="223838" y="300038"/>
                </a:lnTo>
                <a:lnTo>
                  <a:pt x="271463" y="328613"/>
                </a:lnTo>
                <a:lnTo>
                  <a:pt x="314325" y="347663"/>
                </a:lnTo>
                <a:lnTo>
                  <a:pt x="314325" y="366713"/>
                </a:lnTo>
                <a:lnTo>
                  <a:pt x="300038" y="395288"/>
                </a:lnTo>
                <a:lnTo>
                  <a:pt x="357188" y="438150"/>
                </a:lnTo>
                <a:lnTo>
                  <a:pt x="514350" y="447675"/>
                </a:lnTo>
                <a:lnTo>
                  <a:pt x="628650" y="414338"/>
                </a:lnTo>
                <a:lnTo>
                  <a:pt x="809625" y="419100"/>
                </a:lnTo>
                <a:lnTo>
                  <a:pt x="976313" y="428625"/>
                </a:lnTo>
                <a:lnTo>
                  <a:pt x="1190625" y="447675"/>
                </a:lnTo>
                <a:lnTo>
                  <a:pt x="1385888" y="447675"/>
                </a:lnTo>
                <a:lnTo>
                  <a:pt x="1519238" y="466725"/>
                </a:lnTo>
                <a:lnTo>
                  <a:pt x="1595438" y="481013"/>
                </a:lnTo>
                <a:lnTo>
                  <a:pt x="1662113" y="438150"/>
                </a:lnTo>
                <a:lnTo>
                  <a:pt x="1795463" y="438150"/>
                </a:lnTo>
                <a:lnTo>
                  <a:pt x="1947863" y="452438"/>
                </a:lnTo>
                <a:lnTo>
                  <a:pt x="1962150" y="485775"/>
                </a:lnTo>
                <a:lnTo>
                  <a:pt x="1847850" y="504825"/>
                </a:lnTo>
                <a:lnTo>
                  <a:pt x="1738313" y="504825"/>
                </a:lnTo>
                <a:lnTo>
                  <a:pt x="1633538" y="504825"/>
                </a:lnTo>
                <a:lnTo>
                  <a:pt x="1562100" y="523875"/>
                </a:lnTo>
                <a:lnTo>
                  <a:pt x="1447800" y="528638"/>
                </a:lnTo>
                <a:lnTo>
                  <a:pt x="1404938" y="523875"/>
                </a:lnTo>
                <a:lnTo>
                  <a:pt x="1300163" y="523875"/>
                </a:lnTo>
                <a:lnTo>
                  <a:pt x="1181100" y="523875"/>
                </a:lnTo>
                <a:lnTo>
                  <a:pt x="1138238" y="523875"/>
                </a:lnTo>
                <a:lnTo>
                  <a:pt x="1057275" y="504825"/>
                </a:lnTo>
                <a:lnTo>
                  <a:pt x="871538" y="500063"/>
                </a:lnTo>
                <a:lnTo>
                  <a:pt x="685800" y="495300"/>
                </a:lnTo>
                <a:lnTo>
                  <a:pt x="576263" y="481013"/>
                </a:lnTo>
                <a:lnTo>
                  <a:pt x="452438" y="481013"/>
                </a:lnTo>
                <a:lnTo>
                  <a:pt x="361950" y="490538"/>
                </a:lnTo>
                <a:lnTo>
                  <a:pt x="304800" y="561975"/>
                </a:lnTo>
                <a:lnTo>
                  <a:pt x="266700" y="671513"/>
                </a:lnTo>
                <a:lnTo>
                  <a:pt x="304800" y="723900"/>
                </a:lnTo>
                <a:lnTo>
                  <a:pt x="404813" y="785813"/>
                </a:lnTo>
                <a:lnTo>
                  <a:pt x="404813" y="838200"/>
                </a:lnTo>
                <a:lnTo>
                  <a:pt x="376238" y="866775"/>
                </a:lnTo>
                <a:lnTo>
                  <a:pt x="347663" y="900113"/>
                </a:lnTo>
                <a:lnTo>
                  <a:pt x="300038" y="966788"/>
                </a:lnTo>
                <a:lnTo>
                  <a:pt x="300038" y="981075"/>
                </a:lnTo>
                <a:lnTo>
                  <a:pt x="280988" y="1066800"/>
                </a:lnTo>
                <a:lnTo>
                  <a:pt x="285750" y="1123950"/>
                </a:lnTo>
                <a:lnTo>
                  <a:pt x="280988" y="1166813"/>
                </a:lnTo>
                <a:lnTo>
                  <a:pt x="257175" y="1185863"/>
                </a:lnTo>
                <a:lnTo>
                  <a:pt x="190500" y="1209675"/>
                </a:lnTo>
                <a:lnTo>
                  <a:pt x="123825" y="1209675"/>
                </a:lnTo>
                <a:lnTo>
                  <a:pt x="76200" y="1123950"/>
                </a:lnTo>
                <a:lnTo>
                  <a:pt x="57150" y="890588"/>
                </a:lnTo>
                <a:lnTo>
                  <a:pt x="52388" y="842963"/>
                </a:lnTo>
                <a:lnTo>
                  <a:pt x="9525" y="776288"/>
                </a:lnTo>
                <a:lnTo>
                  <a:pt x="4763" y="709613"/>
                </a:lnTo>
                <a:lnTo>
                  <a:pt x="47625" y="661988"/>
                </a:lnTo>
                <a:lnTo>
                  <a:pt x="76200" y="647700"/>
                </a:lnTo>
                <a:lnTo>
                  <a:pt x="109538" y="609600"/>
                </a:lnTo>
                <a:lnTo>
                  <a:pt x="123825" y="528638"/>
                </a:lnTo>
                <a:lnTo>
                  <a:pt x="114300" y="476250"/>
                </a:lnTo>
                <a:lnTo>
                  <a:pt x="80963" y="461963"/>
                </a:lnTo>
                <a:lnTo>
                  <a:pt x="9525" y="433388"/>
                </a:lnTo>
                <a:lnTo>
                  <a:pt x="0" y="395288"/>
                </a:lnTo>
                <a:lnTo>
                  <a:pt x="47625" y="395288"/>
                </a:lnTo>
                <a:lnTo>
                  <a:pt x="61913" y="404813"/>
                </a:lnTo>
                <a:lnTo>
                  <a:pt x="128588" y="442913"/>
                </a:lnTo>
                <a:lnTo>
                  <a:pt x="180975" y="452438"/>
                </a:lnTo>
                <a:lnTo>
                  <a:pt x="166688" y="433388"/>
                </a:lnTo>
                <a:lnTo>
                  <a:pt x="147638" y="419100"/>
                </a:lnTo>
                <a:lnTo>
                  <a:pt x="109538" y="395288"/>
                </a:lnTo>
                <a:lnTo>
                  <a:pt x="109538" y="395288"/>
                </a:lnTo>
                <a:lnTo>
                  <a:pt x="119063" y="361950"/>
                </a:lnTo>
                <a:lnTo>
                  <a:pt x="119063" y="361950"/>
                </a:lnTo>
                <a:lnTo>
                  <a:pt x="157163" y="323850"/>
                </a:lnTo>
                <a:lnTo>
                  <a:pt x="128588" y="285750"/>
                </a:lnTo>
                <a:lnTo>
                  <a:pt x="90488" y="257175"/>
                </a:lnTo>
                <a:lnTo>
                  <a:pt x="109538" y="209550"/>
                </a:lnTo>
                <a:lnTo>
                  <a:pt x="152400" y="209550"/>
                </a:lnTo>
                <a:lnTo>
                  <a:pt x="157163" y="76200"/>
                </a:lnTo>
                <a:lnTo>
                  <a:pt x="114300" y="42863"/>
                </a:lnTo>
                <a:lnTo>
                  <a:pt x="176213" y="0"/>
                </a:lnTo>
                <a:close/>
              </a:path>
            </a:pathLst>
          </a:cu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6543239" y="2614613"/>
            <a:ext cx="797365" cy="1357312"/>
          </a:xfrm>
          <a:custGeom>
            <a:avLst/>
            <a:gdLst>
              <a:gd name="connsiteX0" fmla="*/ 347663 w 847725"/>
              <a:gd name="connsiteY0" fmla="*/ 76200 h 1357312"/>
              <a:gd name="connsiteX1" fmla="*/ 414338 w 847725"/>
              <a:gd name="connsiteY1" fmla="*/ 19050 h 1357312"/>
              <a:gd name="connsiteX2" fmla="*/ 600075 w 847725"/>
              <a:gd name="connsiteY2" fmla="*/ 4762 h 1357312"/>
              <a:gd name="connsiteX3" fmla="*/ 747713 w 847725"/>
              <a:gd name="connsiteY3" fmla="*/ 0 h 1357312"/>
              <a:gd name="connsiteX4" fmla="*/ 776288 w 847725"/>
              <a:gd name="connsiteY4" fmla="*/ 52387 h 1357312"/>
              <a:gd name="connsiteX5" fmla="*/ 642938 w 847725"/>
              <a:gd name="connsiteY5" fmla="*/ 76200 h 1357312"/>
              <a:gd name="connsiteX6" fmla="*/ 571500 w 847725"/>
              <a:gd name="connsiteY6" fmla="*/ 147637 h 1357312"/>
              <a:gd name="connsiteX7" fmla="*/ 547688 w 847725"/>
              <a:gd name="connsiteY7" fmla="*/ 200025 h 1357312"/>
              <a:gd name="connsiteX8" fmla="*/ 600075 w 847725"/>
              <a:gd name="connsiteY8" fmla="*/ 257175 h 1357312"/>
              <a:gd name="connsiteX9" fmla="*/ 614363 w 847725"/>
              <a:gd name="connsiteY9" fmla="*/ 323850 h 1357312"/>
              <a:gd name="connsiteX10" fmla="*/ 685800 w 847725"/>
              <a:gd name="connsiteY10" fmla="*/ 300037 h 1357312"/>
              <a:gd name="connsiteX11" fmla="*/ 809625 w 847725"/>
              <a:gd name="connsiteY11" fmla="*/ 280987 h 1357312"/>
              <a:gd name="connsiteX12" fmla="*/ 847725 w 847725"/>
              <a:gd name="connsiteY12" fmla="*/ 328612 h 1357312"/>
              <a:gd name="connsiteX13" fmla="*/ 828675 w 847725"/>
              <a:gd name="connsiteY13" fmla="*/ 395287 h 1357312"/>
              <a:gd name="connsiteX14" fmla="*/ 738188 w 847725"/>
              <a:gd name="connsiteY14" fmla="*/ 438150 h 1357312"/>
              <a:gd name="connsiteX15" fmla="*/ 681038 w 847725"/>
              <a:gd name="connsiteY15" fmla="*/ 442912 h 1357312"/>
              <a:gd name="connsiteX16" fmla="*/ 585788 w 847725"/>
              <a:gd name="connsiteY16" fmla="*/ 514350 h 1357312"/>
              <a:gd name="connsiteX17" fmla="*/ 604838 w 847725"/>
              <a:gd name="connsiteY17" fmla="*/ 595312 h 1357312"/>
              <a:gd name="connsiteX18" fmla="*/ 609600 w 847725"/>
              <a:gd name="connsiteY18" fmla="*/ 681037 h 1357312"/>
              <a:gd name="connsiteX19" fmla="*/ 638175 w 847725"/>
              <a:gd name="connsiteY19" fmla="*/ 757237 h 1357312"/>
              <a:gd name="connsiteX20" fmla="*/ 719138 w 847725"/>
              <a:gd name="connsiteY20" fmla="*/ 747712 h 1357312"/>
              <a:gd name="connsiteX21" fmla="*/ 695325 w 847725"/>
              <a:gd name="connsiteY21" fmla="*/ 790575 h 1357312"/>
              <a:gd name="connsiteX22" fmla="*/ 690563 w 847725"/>
              <a:gd name="connsiteY22" fmla="*/ 833437 h 1357312"/>
              <a:gd name="connsiteX23" fmla="*/ 804863 w 847725"/>
              <a:gd name="connsiteY23" fmla="*/ 838200 h 1357312"/>
              <a:gd name="connsiteX24" fmla="*/ 781050 w 847725"/>
              <a:gd name="connsiteY24" fmla="*/ 890587 h 1357312"/>
              <a:gd name="connsiteX25" fmla="*/ 690563 w 847725"/>
              <a:gd name="connsiteY25" fmla="*/ 895350 h 1357312"/>
              <a:gd name="connsiteX26" fmla="*/ 647700 w 847725"/>
              <a:gd name="connsiteY26" fmla="*/ 1019175 h 1357312"/>
              <a:gd name="connsiteX27" fmla="*/ 704850 w 847725"/>
              <a:gd name="connsiteY27" fmla="*/ 1133475 h 1357312"/>
              <a:gd name="connsiteX28" fmla="*/ 723900 w 847725"/>
              <a:gd name="connsiteY28" fmla="*/ 1204912 h 1357312"/>
              <a:gd name="connsiteX29" fmla="*/ 738188 w 847725"/>
              <a:gd name="connsiteY29" fmla="*/ 1281112 h 1357312"/>
              <a:gd name="connsiteX30" fmla="*/ 728663 w 847725"/>
              <a:gd name="connsiteY30" fmla="*/ 1319212 h 1357312"/>
              <a:gd name="connsiteX31" fmla="*/ 561975 w 847725"/>
              <a:gd name="connsiteY31" fmla="*/ 1347787 h 1357312"/>
              <a:gd name="connsiteX32" fmla="*/ 485775 w 847725"/>
              <a:gd name="connsiteY32" fmla="*/ 1357312 h 1357312"/>
              <a:gd name="connsiteX33" fmla="*/ 442913 w 847725"/>
              <a:gd name="connsiteY33" fmla="*/ 1090612 h 1357312"/>
              <a:gd name="connsiteX34" fmla="*/ 476250 w 847725"/>
              <a:gd name="connsiteY34" fmla="*/ 804862 h 1357312"/>
              <a:gd name="connsiteX35" fmla="*/ 200025 w 847725"/>
              <a:gd name="connsiteY35" fmla="*/ 723900 h 1357312"/>
              <a:gd name="connsiteX36" fmla="*/ 280988 w 847725"/>
              <a:gd name="connsiteY36" fmla="*/ 681037 h 1357312"/>
              <a:gd name="connsiteX37" fmla="*/ 276225 w 847725"/>
              <a:gd name="connsiteY37" fmla="*/ 623887 h 1357312"/>
              <a:gd name="connsiteX38" fmla="*/ 209550 w 847725"/>
              <a:gd name="connsiteY38" fmla="*/ 604837 h 1357312"/>
              <a:gd name="connsiteX39" fmla="*/ 166688 w 847725"/>
              <a:gd name="connsiteY39" fmla="*/ 538162 h 1357312"/>
              <a:gd name="connsiteX40" fmla="*/ 152400 w 847725"/>
              <a:gd name="connsiteY40" fmla="*/ 442912 h 1357312"/>
              <a:gd name="connsiteX41" fmla="*/ 204788 w 847725"/>
              <a:gd name="connsiteY41" fmla="*/ 395287 h 1357312"/>
              <a:gd name="connsiteX42" fmla="*/ 219075 w 847725"/>
              <a:gd name="connsiteY42" fmla="*/ 395287 h 1357312"/>
              <a:gd name="connsiteX43" fmla="*/ 228600 w 847725"/>
              <a:gd name="connsiteY43" fmla="*/ 338137 h 1357312"/>
              <a:gd name="connsiteX44" fmla="*/ 195263 w 847725"/>
              <a:gd name="connsiteY44" fmla="*/ 266700 h 1357312"/>
              <a:gd name="connsiteX45" fmla="*/ 33338 w 847725"/>
              <a:gd name="connsiteY45" fmla="*/ 252412 h 1357312"/>
              <a:gd name="connsiteX46" fmla="*/ 0 w 847725"/>
              <a:gd name="connsiteY46" fmla="*/ 209550 h 1357312"/>
              <a:gd name="connsiteX47" fmla="*/ 138113 w 847725"/>
              <a:gd name="connsiteY47" fmla="*/ 228600 h 1357312"/>
              <a:gd name="connsiteX48" fmla="*/ 280988 w 847725"/>
              <a:gd name="connsiteY48" fmla="*/ 228600 h 1357312"/>
              <a:gd name="connsiteX49" fmla="*/ 404813 w 847725"/>
              <a:gd name="connsiteY49" fmla="*/ 214312 h 1357312"/>
              <a:gd name="connsiteX50" fmla="*/ 414338 w 847725"/>
              <a:gd name="connsiteY50" fmla="*/ 157162 h 1357312"/>
              <a:gd name="connsiteX51" fmla="*/ 414338 w 847725"/>
              <a:gd name="connsiteY51" fmla="*/ 157162 h 1357312"/>
              <a:gd name="connsiteX52" fmla="*/ 347663 w 847725"/>
              <a:gd name="connsiteY52" fmla="*/ 76200 h 135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47725" h="1357312">
                <a:moveTo>
                  <a:pt x="347663" y="76200"/>
                </a:moveTo>
                <a:lnTo>
                  <a:pt x="414338" y="19050"/>
                </a:lnTo>
                <a:lnTo>
                  <a:pt x="600075" y="4762"/>
                </a:lnTo>
                <a:lnTo>
                  <a:pt x="747713" y="0"/>
                </a:lnTo>
                <a:lnTo>
                  <a:pt x="776288" y="52387"/>
                </a:lnTo>
                <a:lnTo>
                  <a:pt x="642938" y="76200"/>
                </a:lnTo>
                <a:lnTo>
                  <a:pt x="571500" y="147637"/>
                </a:lnTo>
                <a:lnTo>
                  <a:pt x="547688" y="200025"/>
                </a:lnTo>
                <a:lnTo>
                  <a:pt x="600075" y="257175"/>
                </a:lnTo>
                <a:lnTo>
                  <a:pt x="614363" y="323850"/>
                </a:lnTo>
                <a:lnTo>
                  <a:pt x="685800" y="300037"/>
                </a:lnTo>
                <a:lnTo>
                  <a:pt x="809625" y="280987"/>
                </a:lnTo>
                <a:lnTo>
                  <a:pt x="847725" y="328612"/>
                </a:lnTo>
                <a:lnTo>
                  <a:pt x="828675" y="395287"/>
                </a:lnTo>
                <a:lnTo>
                  <a:pt x="738188" y="438150"/>
                </a:lnTo>
                <a:lnTo>
                  <a:pt x="681038" y="442912"/>
                </a:lnTo>
                <a:lnTo>
                  <a:pt x="585788" y="514350"/>
                </a:lnTo>
                <a:lnTo>
                  <a:pt x="604838" y="595312"/>
                </a:lnTo>
                <a:lnTo>
                  <a:pt x="609600" y="681037"/>
                </a:lnTo>
                <a:lnTo>
                  <a:pt x="638175" y="757237"/>
                </a:lnTo>
                <a:lnTo>
                  <a:pt x="719138" y="747712"/>
                </a:lnTo>
                <a:lnTo>
                  <a:pt x="695325" y="790575"/>
                </a:lnTo>
                <a:lnTo>
                  <a:pt x="690563" y="833437"/>
                </a:lnTo>
                <a:lnTo>
                  <a:pt x="804863" y="838200"/>
                </a:lnTo>
                <a:lnTo>
                  <a:pt x="781050" y="890587"/>
                </a:lnTo>
                <a:lnTo>
                  <a:pt x="690563" y="895350"/>
                </a:lnTo>
                <a:lnTo>
                  <a:pt x="647700" y="1019175"/>
                </a:lnTo>
                <a:lnTo>
                  <a:pt x="704850" y="1133475"/>
                </a:lnTo>
                <a:lnTo>
                  <a:pt x="723900" y="1204912"/>
                </a:lnTo>
                <a:lnTo>
                  <a:pt x="738188" y="1281112"/>
                </a:lnTo>
                <a:lnTo>
                  <a:pt x="728663" y="1319212"/>
                </a:lnTo>
                <a:lnTo>
                  <a:pt x="561975" y="1347787"/>
                </a:lnTo>
                <a:lnTo>
                  <a:pt x="485775" y="1357312"/>
                </a:lnTo>
                <a:lnTo>
                  <a:pt x="442913" y="1090612"/>
                </a:lnTo>
                <a:lnTo>
                  <a:pt x="476250" y="804862"/>
                </a:lnTo>
                <a:lnTo>
                  <a:pt x="200025" y="723900"/>
                </a:lnTo>
                <a:lnTo>
                  <a:pt x="280988" y="681037"/>
                </a:lnTo>
                <a:lnTo>
                  <a:pt x="276225" y="623887"/>
                </a:lnTo>
                <a:lnTo>
                  <a:pt x="209550" y="604837"/>
                </a:lnTo>
                <a:lnTo>
                  <a:pt x="166688" y="538162"/>
                </a:lnTo>
                <a:lnTo>
                  <a:pt x="152400" y="442912"/>
                </a:lnTo>
                <a:lnTo>
                  <a:pt x="204788" y="395287"/>
                </a:lnTo>
                <a:lnTo>
                  <a:pt x="219075" y="395287"/>
                </a:lnTo>
                <a:lnTo>
                  <a:pt x="228600" y="338137"/>
                </a:lnTo>
                <a:lnTo>
                  <a:pt x="195263" y="266700"/>
                </a:lnTo>
                <a:lnTo>
                  <a:pt x="33338" y="252412"/>
                </a:lnTo>
                <a:lnTo>
                  <a:pt x="0" y="209550"/>
                </a:lnTo>
                <a:lnTo>
                  <a:pt x="138113" y="228600"/>
                </a:lnTo>
                <a:lnTo>
                  <a:pt x="280988" y="228600"/>
                </a:lnTo>
                <a:lnTo>
                  <a:pt x="404813" y="214312"/>
                </a:lnTo>
                <a:lnTo>
                  <a:pt x="414338" y="157162"/>
                </a:lnTo>
                <a:lnTo>
                  <a:pt x="414338" y="157162"/>
                </a:lnTo>
                <a:lnTo>
                  <a:pt x="347663" y="76200"/>
                </a:lnTo>
                <a:close/>
              </a:path>
            </a:pathLst>
          </a:cu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629400" y="3886200"/>
            <a:ext cx="1143000" cy="1066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1000369" y="2008554"/>
            <a:ext cx="1383323" cy="1602154"/>
          </a:xfrm>
          <a:custGeom>
            <a:avLst/>
            <a:gdLst>
              <a:gd name="connsiteX0" fmla="*/ 578339 w 1383323"/>
              <a:gd name="connsiteY0" fmla="*/ 1586523 h 1602154"/>
              <a:gd name="connsiteX1" fmla="*/ 117231 w 1383323"/>
              <a:gd name="connsiteY1" fmla="*/ 1211384 h 1602154"/>
              <a:gd name="connsiteX2" fmla="*/ 46893 w 1383323"/>
              <a:gd name="connsiteY2" fmla="*/ 1156677 h 1602154"/>
              <a:gd name="connsiteX3" fmla="*/ 23446 w 1383323"/>
              <a:gd name="connsiteY3" fmla="*/ 906584 h 1602154"/>
              <a:gd name="connsiteX4" fmla="*/ 23446 w 1383323"/>
              <a:gd name="connsiteY4" fmla="*/ 804984 h 1602154"/>
              <a:gd name="connsiteX5" fmla="*/ 0 w 1383323"/>
              <a:gd name="connsiteY5" fmla="*/ 664308 h 1602154"/>
              <a:gd name="connsiteX6" fmla="*/ 7816 w 1383323"/>
              <a:gd name="connsiteY6" fmla="*/ 500184 h 1602154"/>
              <a:gd name="connsiteX7" fmla="*/ 15631 w 1383323"/>
              <a:gd name="connsiteY7" fmla="*/ 336061 h 1602154"/>
              <a:gd name="connsiteX8" fmla="*/ 15631 w 1383323"/>
              <a:gd name="connsiteY8" fmla="*/ 234461 h 1602154"/>
              <a:gd name="connsiteX9" fmla="*/ 23446 w 1383323"/>
              <a:gd name="connsiteY9" fmla="*/ 70338 h 1602154"/>
              <a:gd name="connsiteX10" fmla="*/ 78154 w 1383323"/>
              <a:gd name="connsiteY10" fmla="*/ 15631 h 1602154"/>
              <a:gd name="connsiteX11" fmla="*/ 171939 w 1383323"/>
              <a:gd name="connsiteY11" fmla="*/ 0 h 1602154"/>
              <a:gd name="connsiteX12" fmla="*/ 320431 w 1383323"/>
              <a:gd name="connsiteY12" fmla="*/ 23446 h 1602154"/>
              <a:gd name="connsiteX13" fmla="*/ 429846 w 1383323"/>
              <a:gd name="connsiteY13" fmla="*/ 132861 h 1602154"/>
              <a:gd name="connsiteX14" fmla="*/ 429846 w 1383323"/>
              <a:gd name="connsiteY14" fmla="*/ 226646 h 1602154"/>
              <a:gd name="connsiteX15" fmla="*/ 398585 w 1383323"/>
              <a:gd name="connsiteY15" fmla="*/ 343877 h 1602154"/>
              <a:gd name="connsiteX16" fmla="*/ 414216 w 1383323"/>
              <a:gd name="connsiteY16" fmla="*/ 437661 h 1602154"/>
              <a:gd name="connsiteX17" fmla="*/ 445477 w 1383323"/>
              <a:gd name="connsiteY17" fmla="*/ 500184 h 1602154"/>
              <a:gd name="connsiteX18" fmla="*/ 453293 w 1383323"/>
              <a:gd name="connsiteY18" fmla="*/ 601784 h 1602154"/>
              <a:gd name="connsiteX19" fmla="*/ 429846 w 1383323"/>
              <a:gd name="connsiteY19" fmla="*/ 726831 h 1602154"/>
              <a:gd name="connsiteX20" fmla="*/ 437662 w 1383323"/>
              <a:gd name="connsiteY20" fmla="*/ 804984 h 1602154"/>
              <a:gd name="connsiteX21" fmla="*/ 453293 w 1383323"/>
              <a:gd name="connsiteY21" fmla="*/ 890954 h 1602154"/>
              <a:gd name="connsiteX22" fmla="*/ 453293 w 1383323"/>
              <a:gd name="connsiteY22" fmla="*/ 890954 h 1602154"/>
              <a:gd name="connsiteX23" fmla="*/ 570523 w 1383323"/>
              <a:gd name="connsiteY23" fmla="*/ 961292 h 1602154"/>
              <a:gd name="connsiteX24" fmla="*/ 750277 w 1383323"/>
              <a:gd name="connsiteY24" fmla="*/ 961292 h 1602154"/>
              <a:gd name="connsiteX25" fmla="*/ 851877 w 1383323"/>
              <a:gd name="connsiteY25" fmla="*/ 922215 h 1602154"/>
              <a:gd name="connsiteX26" fmla="*/ 984739 w 1383323"/>
              <a:gd name="connsiteY26" fmla="*/ 937846 h 1602154"/>
              <a:gd name="connsiteX27" fmla="*/ 1070708 w 1383323"/>
              <a:gd name="connsiteY27" fmla="*/ 937846 h 1602154"/>
              <a:gd name="connsiteX28" fmla="*/ 1234831 w 1383323"/>
              <a:gd name="connsiteY28" fmla="*/ 945661 h 1602154"/>
              <a:gd name="connsiteX29" fmla="*/ 1273908 w 1383323"/>
              <a:gd name="connsiteY29" fmla="*/ 1023815 h 1602154"/>
              <a:gd name="connsiteX30" fmla="*/ 1125416 w 1383323"/>
              <a:gd name="connsiteY30" fmla="*/ 1031631 h 1602154"/>
              <a:gd name="connsiteX31" fmla="*/ 969108 w 1383323"/>
              <a:gd name="connsiteY31" fmla="*/ 1039446 h 1602154"/>
              <a:gd name="connsiteX32" fmla="*/ 875323 w 1383323"/>
              <a:gd name="connsiteY32" fmla="*/ 1055077 h 1602154"/>
              <a:gd name="connsiteX33" fmla="*/ 734646 w 1383323"/>
              <a:gd name="connsiteY33" fmla="*/ 1055077 h 1602154"/>
              <a:gd name="connsiteX34" fmla="*/ 656493 w 1383323"/>
              <a:gd name="connsiteY34" fmla="*/ 1078523 h 1602154"/>
              <a:gd name="connsiteX35" fmla="*/ 593969 w 1383323"/>
              <a:gd name="connsiteY35" fmla="*/ 1117600 h 1602154"/>
              <a:gd name="connsiteX36" fmla="*/ 547077 w 1383323"/>
              <a:gd name="connsiteY36" fmla="*/ 1148861 h 1602154"/>
              <a:gd name="connsiteX37" fmla="*/ 515816 w 1383323"/>
              <a:gd name="connsiteY37" fmla="*/ 1250461 h 1602154"/>
              <a:gd name="connsiteX38" fmla="*/ 609600 w 1383323"/>
              <a:gd name="connsiteY38" fmla="*/ 1273908 h 1602154"/>
              <a:gd name="connsiteX39" fmla="*/ 711200 w 1383323"/>
              <a:gd name="connsiteY39" fmla="*/ 1250461 h 1602154"/>
              <a:gd name="connsiteX40" fmla="*/ 844062 w 1383323"/>
              <a:gd name="connsiteY40" fmla="*/ 1258277 h 1602154"/>
              <a:gd name="connsiteX41" fmla="*/ 875323 w 1383323"/>
              <a:gd name="connsiteY41" fmla="*/ 1266092 h 1602154"/>
              <a:gd name="connsiteX42" fmla="*/ 906585 w 1383323"/>
              <a:gd name="connsiteY42" fmla="*/ 1320800 h 1602154"/>
              <a:gd name="connsiteX43" fmla="*/ 1031631 w 1383323"/>
              <a:gd name="connsiteY43" fmla="*/ 1336431 h 1602154"/>
              <a:gd name="connsiteX44" fmla="*/ 1125416 w 1383323"/>
              <a:gd name="connsiteY44" fmla="*/ 1336431 h 1602154"/>
              <a:gd name="connsiteX45" fmla="*/ 1211385 w 1383323"/>
              <a:gd name="connsiteY45" fmla="*/ 1336431 h 1602154"/>
              <a:gd name="connsiteX46" fmla="*/ 1336431 w 1383323"/>
              <a:gd name="connsiteY46" fmla="*/ 1312984 h 1602154"/>
              <a:gd name="connsiteX47" fmla="*/ 1383323 w 1383323"/>
              <a:gd name="connsiteY47" fmla="*/ 1367692 h 1602154"/>
              <a:gd name="connsiteX48" fmla="*/ 1219200 w 1383323"/>
              <a:gd name="connsiteY48" fmla="*/ 1398954 h 1602154"/>
              <a:gd name="connsiteX49" fmla="*/ 1125416 w 1383323"/>
              <a:gd name="connsiteY49" fmla="*/ 1391138 h 1602154"/>
              <a:gd name="connsiteX50" fmla="*/ 1023816 w 1383323"/>
              <a:gd name="connsiteY50" fmla="*/ 1375508 h 1602154"/>
              <a:gd name="connsiteX51" fmla="*/ 883139 w 1383323"/>
              <a:gd name="connsiteY51" fmla="*/ 1375508 h 1602154"/>
              <a:gd name="connsiteX52" fmla="*/ 797169 w 1383323"/>
              <a:gd name="connsiteY52" fmla="*/ 1375508 h 1602154"/>
              <a:gd name="connsiteX53" fmla="*/ 734646 w 1383323"/>
              <a:gd name="connsiteY53" fmla="*/ 1398954 h 1602154"/>
              <a:gd name="connsiteX54" fmla="*/ 672123 w 1383323"/>
              <a:gd name="connsiteY54" fmla="*/ 1406769 h 1602154"/>
              <a:gd name="connsiteX55" fmla="*/ 570523 w 1383323"/>
              <a:gd name="connsiteY55" fmla="*/ 1406769 h 1602154"/>
              <a:gd name="connsiteX56" fmla="*/ 570523 w 1383323"/>
              <a:gd name="connsiteY56" fmla="*/ 1406769 h 1602154"/>
              <a:gd name="connsiteX57" fmla="*/ 633046 w 1383323"/>
              <a:gd name="connsiteY57" fmla="*/ 1492738 h 1602154"/>
              <a:gd name="connsiteX58" fmla="*/ 703385 w 1383323"/>
              <a:gd name="connsiteY58" fmla="*/ 1516184 h 1602154"/>
              <a:gd name="connsiteX59" fmla="*/ 703385 w 1383323"/>
              <a:gd name="connsiteY59" fmla="*/ 1516184 h 1602154"/>
              <a:gd name="connsiteX60" fmla="*/ 703385 w 1383323"/>
              <a:gd name="connsiteY60" fmla="*/ 1602154 h 1602154"/>
              <a:gd name="connsiteX61" fmla="*/ 578339 w 1383323"/>
              <a:gd name="connsiteY61" fmla="*/ 1586523 h 160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383323" h="1602154">
                <a:moveTo>
                  <a:pt x="578339" y="1586523"/>
                </a:moveTo>
                <a:lnTo>
                  <a:pt x="117231" y="1211384"/>
                </a:lnTo>
                <a:lnTo>
                  <a:pt x="46893" y="1156677"/>
                </a:lnTo>
                <a:lnTo>
                  <a:pt x="23446" y="906584"/>
                </a:lnTo>
                <a:lnTo>
                  <a:pt x="23446" y="804984"/>
                </a:lnTo>
                <a:lnTo>
                  <a:pt x="0" y="664308"/>
                </a:lnTo>
                <a:lnTo>
                  <a:pt x="7816" y="500184"/>
                </a:lnTo>
                <a:lnTo>
                  <a:pt x="15631" y="336061"/>
                </a:lnTo>
                <a:lnTo>
                  <a:pt x="15631" y="234461"/>
                </a:lnTo>
                <a:lnTo>
                  <a:pt x="23446" y="70338"/>
                </a:lnTo>
                <a:lnTo>
                  <a:pt x="78154" y="15631"/>
                </a:lnTo>
                <a:lnTo>
                  <a:pt x="171939" y="0"/>
                </a:lnTo>
                <a:lnTo>
                  <a:pt x="320431" y="23446"/>
                </a:lnTo>
                <a:lnTo>
                  <a:pt x="429846" y="132861"/>
                </a:lnTo>
                <a:lnTo>
                  <a:pt x="429846" y="226646"/>
                </a:lnTo>
                <a:lnTo>
                  <a:pt x="398585" y="343877"/>
                </a:lnTo>
                <a:lnTo>
                  <a:pt x="414216" y="437661"/>
                </a:lnTo>
                <a:lnTo>
                  <a:pt x="445477" y="500184"/>
                </a:lnTo>
                <a:lnTo>
                  <a:pt x="453293" y="601784"/>
                </a:lnTo>
                <a:lnTo>
                  <a:pt x="429846" y="726831"/>
                </a:lnTo>
                <a:lnTo>
                  <a:pt x="437662" y="804984"/>
                </a:lnTo>
                <a:lnTo>
                  <a:pt x="453293" y="890954"/>
                </a:lnTo>
                <a:lnTo>
                  <a:pt x="453293" y="890954"/>
                </a:lnTo>
                <a:lnTo>
                  <a:pt x="570523" y="961292"/>
                </a:lnTo>
                <a:lnTo>
                  <a:pt x="750277" y="961292"/>
                </a:lnTo>
                <a:lnTo>
                  <a:pt x="851877" y="922215"/>
                </a:lnTo>
                <a:lnTo>
                  <a:pt x="984739" y="937846"/>
                </a:lnTo>
                <a:lnTo>
                  <a:pt x="1070708" y="937846"/>
                </a:lnTo>
                <a:lnTo>
                  <a:pt x="1234831" y="945661"/>
                </a:lnTo>
                <a:lnTo>
                  <a:pt x="1273908" y="1023815"/>
                </a:lnTo>
                <a:lnTo>
                  <a:pt x="1125416" y="1031631"/>
                </a:lnTo>
                <a:lnTo>
                  <a:pt x="969108" y="1039446"/>
                </a:lnTo>
                <a:cubicBezTo>
                  <a:pt x="891140" y="1056772"/>
                  <a:pt x="922787" y="1055077"/>
                  <a:pt x="875323" y="1055077"/>
                </a:cubicBezTo>
                <a:lnTo>
                  <a:pt x="734646" y="1055077"/>
                </a:lnTo>
                <a:lnTo>
                  <a:pt x="656493" y="1078523"/>
                </a:lnTo>
                <a:lnTo>
                  <a:pt x="593969" y="1117600"/>
                </a:lnTo>
                <a:lnTo>
                  <a:pt x="547077" y="1148861"/>
                </a:lnTo>
                <a:lnTo>
                  <a:pt x="515816" y="1250461"/>
                </a:lnTo>
                <a:lnTo>
                  <a:pt x="609600" y="1273908"/>
                </a:lnTo>
                <a:lnTo>
                  <a:pt x="711200" y="1250461"/>
                </a:lnTo>
                <a:lnTo>
                  <a:pt x="844062" y="1258277"/>
                </a:lnTo>
                <a:lnTo>
                  <a:pt x="875323" y="1266092"/>
                </a:lnTo>
                <a:lnTo>
                  <a:pt x="906585" y="1320800"/>
                </a:lnTo>
                <a:lnTo>
                  <a:pt x="1031631" y="1336431"/>
                </a:lnTo>
                <a:lnTo>
                  <a:pt x="1125416" y="1336431"/>
                </a:lnTo>
                <a:lnTo>
                  <a:pt x="1211385" y="1336431"/>
                </a:lnTo>
                <a:lnTo>
                  <a:pt x="1336431" y="1312984"/>
                </a:lnTo>
                <a:lnTo>
                  <a:pt x="1383323" y="1367692"/>
                </a:lnTo>
                <a:lnTo>
                  <a:pt x="1219200" y="1398954"/>
                </a:lnTo>
                <a:cubicBezTo>
                  <a:pt x="1141094" y="1390275"/>
                  <a:pt x="1172452" y="1391138"/>
                  <a:pt x="1125416" y="1391138"/>
                </a:cubicBezTo>
                <a:lnTo>
                  <a:pt x="1023816" y="1375508"/>
                </a:lnTo>
                <a:lnTo>
                  <a:pt x="883139" y="1375508"/>
                </a:lnTo>
                <a:lnTo>
                  <a:pt x="797169" y="1375508"/>
                </a:lnTo>
                <a:lnTo>
                  <a:pt x="734646" y="1398954"/>
                </a:lnTo>
                <a:lnTo>
                  <a:pt x="672123" y="1406769"/>
                </a:lnTo>
                <a:lnTo>
                  <a:pt x="570523" y="1406769"/>
                </a:lnTo>
                <a:lnTo>
                  <a:pt x="570523" y="1406769"/>
                </a:lnTo>
                <a:lnTo>
                  <a:pt x="633046" y="1492738"/>
                </a:lnTo>
                <a:lnTo>
                  <a:pt x="703385" y="1516184"/>
                </a:lnTo>
                <a:lnTo>
                  <a:pt x="703385" y="1516184"/>
                </a:lnTo>
                <a:lnTo>
                  <a:pt x="703385" y="1602154"/>
                </a:lnTo>
                <a:lnTo>
                  <a:pt x="578339" y="1586523"/>
                </a:lnTo>
                <a:close/>
              </a:path>
            </a:pathLst>
          </a:cu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4446954" y="2196123"/>
            <a:ext cx="804984" cy="539262"/>
          </a:xfrm>
          <a:custGeom>
            <a:avLst/>
            <a:gdLst>
              <a:gd name="connsiteX0" fmla="*/ 390769 w 804984"/>
              <a:gd name="connsiteY0" fmla="*/ 0 h 539262"/>
              <a:gd name="connsiteX1" fmla="*/ 414215 w 804984"/>
              <a:gd name="connsiteY1" fmla="*/ 70339 h 539262"/>
              <a:gd name="connsiteX2" fmla="*/ 562708 w 804984"/>
              <a:gd name="connsiteY2" fmla="*/ 39077 h 539262"/>
              <a:gd name="connsiteX3" fmla="*/ 562708 w 804984"/>
              <a:gd name="connsiteY3" fmla="*/ 39077 h 539262"/>
              <a:gd name="connsiteX4" fmla="*/ 547077 w 804984"/>
              <a:gd name="connsiteY4" fmla="*/ 109415 h 539262"/>
              <a:gd name="connsiteX5" fmla="*/ 523631 w 804984"/>
              <a:gd name="connsiteY5" fmla="*/ 140677 h 539262"/>
              <a:gd name="connsiteX6" fmla="*/ 633046 w 804984"/>
              <a:gd name="connsiteY6" fmla="*/ 117231 h 539262"/>
              <a:gd name="connsiteX7" fmla="*/ 703384 w 804984"/>
              <a:gd name="connsiteY7" fmla="*/ 117231 h 539262"/>
              <a:gd name="connsiteX8" fmla="*/ 703384 w 804984"/>
              <a:gd name="connsiteY8" fmla="*/ 117231 h 539262"/>
              <a:gd name="connsiteX9" fmla="*/ 804984 w 804984"/>
              <a:gd name="connsiteY9" fmla="*/ 171939 h 539262"/>
              <a:gd name="connsiteX10" fmla="*/ 726831 w 804984"/>
              <a:gd name="connsiteY10" fmla="*/ 195385 h 539262"/>
              <a:gd name="connsiteX11" fmla="*/ 593969 w 804984"/>
              <a:gd name="connsiteY11" fmla="*/ 211015 h 539262"/>
              <a:gd name="connsiteX12" fmla="*/ 508000 w 804984"/>
              <a:gd name="connsiteY12" fmla="*/ 211015 h 539262"/>
              <a:gd name="connsiteX13" fmla="*/ 453292 w 804984"/>
              <a:gd name="connsiteY13" fmla="*/ 242277 h 539262"/>
              <a:gd name="connsiteX14" fmla="*/ 445477 w 804984"/>
              <a:gd name="connsiteY14" fmla="*/ 304800 h 539262"/>
              <a:gd name="connsiteX15" fmla="*/ 453292 w 804984"/>
              <a:gd name="connsiteY15" fmla="*/ 367323 h 539262"/>
              <a:gd name="connsiteX16" fmla="*/ 531446 w 804984"/>
              <a:gd name="connsiteY16" fmla="*/ 382954 h 539262"/>
              <a:gd name="connsiteX17" fmla="*/ 531446 w 804984"/>
              <a:gd name="connsiteY17" fmla="*/ 382954 h 539262"/>
              <a:gd name="connsiteX18" fmla="*/ 586154 w 804984"/>
              <a:gd name="connsiteY18" fmla="*/ 453292 h 539262"/>
              <a:gd name="connsiteX19" fmla="*/ 508000 w 804984"/>
              <a:gd name="connsiteY19" fmla="*/ 500185 h 539262"/>
              <a:gd name="connsiteX20" fmla="*/ 437661 w 804984"/>
              <a:gd name="connsiteY20" fmla="*/ 539262 h 539262"/>
              <a:gd name="connsiteX21" fmla="*/ 359508 w 804984"/>
              <a:gd name="connsiteY21" fmla="*/ 539262 h 539262"/>
              <a:gd name="connsiteX22" fmla="*/ 359508 w 804984"/>
              <a:gd name="connsiteY22" fmla="*/ 539262 h 539262"/>
              <a:gd name="connsiteX23" fmla="*/ 320431 w 804984"/>
              <a:gd name="connsiteY23" fmla="*/ 468923 h 539262"/>
              <a:gd name="connsiteX24" fmla="*/ 257908 w 804984"/>
              <a:gd name="connsiteY24" fmla="*/ 508000 h 539262"/>
              <a:gd name="connsiteX25" fmla="*/ 226646 w 804984"/>
              <a:gd name="connsiteY25" fmla="*/ 539262 h 539262"/>
              <a:gd name="connsiteX26" fmla="*/ 218831 w 804984"/>
              <a:gd name="connsiteY26" fmla="*/ 453292 h 539262"/>
              <a:gd name="connsiteX27" fmla="*/ 148492 w 804984"/>
              <a:gd name="connsiteY27" fmla="*/ 414215 h 539262"/>
              <a:gd name="connsiteX28" fmla="*/ 85969 w 804984"/>
              <a:gd name="connsiteY28" fmla="*/ 359508 h 539262"/>
              <a:gd name="connsiteX29" fmla="*/ 62523 w 804984"/>
              <a:gd name="connsiteY29" fmla="*/ 273539 h 539262"/>
              <a:gd name="connsiteX30" fmla="*/ 62523 w 804984"/>
              <a:gd name="connsiteY30" fmla="*/ 273539 h 539262"/>
              <a:gd name="connsiteX31" fmla="*/ 0 w 804984"/>
              <a:gd name="connsiteY31" fmla="*/ 187569 h 539262"/>
              <a:gd name="connsiteX32" fmla="*/ 0 w 804984"/>
              <a:gd name="connsiteY32" fmla="*/ 187569 h 539262"/>
              <a:gd name="connsiteX33" fmla="*/ 117231 w 804984"/>
              <a:gd name="connsiteY33" fmla="*/ 171939 h 539262"/>
              <a:gd name="connsiteX34" fmla="*/ 187569 w 804984"/>
              <a:gd name="connsiteY34" fmla="*/ 148492 h 539262"/>
              <a:gd name="connsiteX35" fmla="*/ 187569 w 804984"/>
              <a:gd name="connsiteY35" fmla="*/ 148492 h 539262"/>
              <a:gd name="connsiteX36" fmla="*/ 164123 w 804984"/>
              <a:gd name="connsiteY36" fmla="*/ 78154 h 539262"/>
              <a:gd name="connsiteX37" fmla="*/ 78154 w 804984"/>
              <a:gd name="connsiteY37" fmla="*/ 62523 h 539262"/>
              <a:gd name="connsiteX38" fmla="*/ 62523 w 804984"/>
              <a:gd name="connsiteY38" fmla="*/ 15631 h 539262"/>
              <a:gd name="connsiteX39" fmla="*/ 171938 w 804984"/>
              <a:gd name="connsiteY39" fmla="*/ 0 h 539262"/>
              <a:gd name="connsiteX40" fmla="*/ 234461 w 804984"/>
              <a:gd name="connsiteY40" fmla="*/ 7815 h 539262"/>
              <a:gd name="connsiteX41" fmla="*/ 390769 w 804984"/>
              <a:gd name="connsiteY41" fmla="*/ 0 h 53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04984" h="539262">
                <a:moveTo>
                  <a:pt x="390769" y="0"/>
                </a:moveTo>
                <a:lnTo>
                  <a:pt x="414215" y="70339"/>
                </a:lnTo>
                <a:lnTo>
                  <a:pt x="562708" y="39077"/>
                </a:lnTo>
                <a:lnTo>
                  <a:pt x="562708" y="39077"/>
                </a:lnTo>
                <a:lnTo>
                  <a:pt x="547077" y="109415"/>
                </a:lnTo>
                <a:lnTo>
                  <a:pt x="523631" y="140677"/>
                </a:lnTo>
                <a:lnTo>
                  <a:pt x="633046" y="117231"/>
                </a:lnTo>
                <a:lnTo>
                  <a:pt x="703384" y="117231"/>
                </a:lnTo>
                <a:lnTo>
                  <a:pt x="703384" y="117231"/>
                </a:lnTo>
                <a:lnTo>
                  <a:pt x="804984" y="171939"/>
                </a:lnTo>
                <a:lnTo>
                  <a:pt x="726831" y="195385"/>
                </a:lnTo>
                <a:lnTo>
                  <a:pt x="593969" y="211015"/>
                </a:lnTo>
                <a:lnTo>
                  <a:pt x="508000" y="211015"/>
                </a:lnTo>
                <a:lnTo>
                  <a:pt x="453292" y="242277"/>
                </a:lnTo>
                <a:lnTo>
                  <a:pt x="445477" y="304800"/>
                </a:lnTo>
                <a:lnTo>
                  <a:pt x="453292" y="367323"/>
                </a:lnTo>
                <a:lnTo>
                  <a:pt x="531446" y="382954"/>
                </a:lnTo>
                <a:lnTo>
                  <a:pt x="531446" y="382954"/>
                </a:lnTo>
                <a:lnTo>
                  <a:pt x="586154" y="453292"/>
                </a:lnTo>
                <a:lnTo>
                  <a:pt x="508000" y="500185"/>
                </a:lnTo>
                <a:lnTo>
                  <a:pt x="437661" y="539262"/>
                </a:lnTo>
                <a:lnTo>
                  <a:pt x="359508" y="539262"/>
                </a:lnTo>
                <a:lnTo>
                  <a:pt x="359508" y="539262"/>
                </a:lnTo>
                <a:lnTo>
                  <a:pt x="320431" y="468923"/>
                </a:lnTo>
                <a:lnTo>
                  <a:pt x="257908" y="508000"/>
                </a:lnTo>
                <a:lnTo>
                  <a:pt x="226646" y="539262"/>
                </a:lnTo>
                <a:lnTo>
                  <a:pt x="218831" y="453292"/>
                </a:lnTo>
                <a:lnTo>
                  <a:pt x="148492" y="414215"/>
                </a:lnTo>
                <a:lnTo>
                  <a:pt x="85969" y="359508"/>
                </a:lnTo>
                <a:lnTo>
                  <a:pt x="62523" y="273539"/>
                </a:lnTo>
                <a:lnTo>
                  <a:pt x="62523" y="273539"/>
                </a:lnTo>
                <a:lnTo>
                  <a:pt x="0" y="187569"/>
                </a:lnTo>
                <a:lnTo>
                  <a:pt x="0" y="187569"/>
                </a:lnTo>
                <a:lnTo>
                  <a:pt x="117231" y="171939"/>
                </a:lnTo>
                <a:lnTo>
                  <a:pt x="187569" y="148492"/>
                </a:lnTo>
                <a:lnTo>
                  <a:pt x="187569" y="148492"/>
                </a:lnTo>
                <a:lnTo>
                  <a:pt x="164123" y="78154"/>
                </a:lnTo>
                <a:lnTo>
                  <a:pt x="78154" y="62523"/>
                </a:lnTo>
                <a:lnTo>
                  <a:pt x="62523" y="15631"/>
                </a:lnTo>
                <a:lnTo>
                  <a:pt x="171938" y="0"/>
                </a:lnTo>
                <a:lnTo>
                  <a:pt x="234461" y="7815"/>
                </a:lnTo>
                <a:lnTo>
                  <a:pt x="390769" y="0"/>
                </a:lnTo>
                <a:close/>
              </a:path>
            </a:pathLst>
          </a:cu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2243015" y="4259385"/>
            <a:ext cx="1602154" cy="672123"/>
          </a:xfrm>
          <a:custGeom>
            <a:avLst/>
            <a:gdLst>
              <a:gd name="connsiteX0" fmla="*/ 0 w 1602154"/>
              <a:gd name="connsiteY0" fmla="*/ 0 h 672123"/>
              <a:gd name="connsiteX1" fmla="*/ 0 w 1602154"/>
              <a:gd name="connsiteY1" fmla="*/ 0 h 672123"/>
              <a:gd name="connsiteX2" fmla="*/ 164123 w 1602154"/>
              <a:gd name="connsiteY2" fmla="*/ 0 h 672123"/>
              <a:gd name="connsiteX3" fmla="*/ 265723 w 1602154"/>
              <a:gd name="connsiteY3" fmla="*/ 23446 h 672123"/>
              <a:gd name="connsiteX4" fmla="*/ 359508 w 1602154"/>
              <a:gd name="connsiteY4" fmla="*/ 54707 h 672123"/>
              <a:gd name="connsiteX5" fmla="*/ 437662 w 1602154"/>
              <a:gd name="connsiteY5" fmla="*/ 93784 h 672123"/>
              <a:gd name="connsiteX6" fmla="*/ 531447 w 1602154"/>
              <a:gd name="connsiteY6" fmla="*/ 78153 h 672123"/>
              <a:gd name="connsiteX7" fmla="*/ 625231 w 1602154"/>
              <a:gd name="connsiteY7" fmla="*/ 140677 h 672123"/>
              <a:gd name="connsiteX8" fmla="*/ 656493 w 1602154"/>
              <a:gd name="connsiteY8" fmla="*/ 164123 h 672123"/>
              <a:gd name="connsiteX9" fmla="*/ 750277 w 1602154"/>
              <a:gd name="connsiteY9" fmla="*/ 211015 h 672123"/>
              <a:gd name="connsiteX10" fmla="*/ 859693 w 1602154"/>
              <a:gd name="connsiteY10" fmla="*/ 226646 h 672123"/>
              <a:gd name="connsiteX11" fmla="*/ 883139 w 1602154"/>
              <a:gd name="connsiteY11" fmla="*/ 211015 h 672123"/>
              <a:gd name="connsiteX12" fmla="*/ 1008185 w 1602154"/>
              <a:gd name="connsiteY12" fmla="*/ 156307 h 672123"/>
              <a:gd name="connsiteX13" fmla="*/ 1070708 w 1602154"/>
              <a:gd name="connsiteY13" fmla="*/ 171938 h 672123"/>
              <a:gd name="connsiteX14" fmla="*/ 1148862 w 1602154"/>
              <a:gd name="connsiteY14" fmla="*/ 203200 h 672123"/>
              <a:gd name="connsiteX15" fmla="*/ 1328616 w 1602154"/>
              <a:gd name="connsiteY15" fmla="*/ 187569 h 672123"/>
              <a:gd name="connsiteX16" fmla="*/ 1406770 w 1602154"/>
              <a:gd name="connsiteY16" fmla="*/ 156307 h 672123"/>
              <a:gd name="connsiteX17" fmla="*/ 1477108 w 1602154"/>
              <a:gd name="connsiteY17" fmla="*/ 148492 h 672123"/>
              <a:gd name="connsiteX18" fmla="*/ 1602154 w 1602154"/>
              <a:gd name="connsiteY18" fmla="*/ 148492 h 672123"/>
              <a:gd name="connsiteX19" fmla="*/ 1524000 w 1602154"/>
              <a:gd name="connsiteY19" fmla="*/ 312615 h 672123"/>
              <a:gd name="connsiteX20" fmla="*/ 1516185 w 1602154"/>
              <a:gd name="connsiteY20" fmla="*/ 367323 h 672123"/>
              <a:gd name="connsiteX21" fmla="*/ 1547447 w 1602154"/>
              <a:gd name="connsiteY21" fmla="*/ 429846 h 672123"/>
              <a:gd name="connsiteX22" fmla="*/ 1547447 w 1602154"/>
              <a:gd name="connsiteY22" fmla="*/ 523630 h 672123"/>
              <a:gd name="connsiteX23" fmla="*/ 1547447 w 1602154"/>
              <a:gd name="connsiteY23" fmla="*/ 523630 h 672123"/>
              <a:gd name="connsiteX24" fmla="*/ 1492739 w 1602154"/>
              <a:gd name="connsiteY24" fmla="*/ 672123 h 672123"/>
              <a:gd name="connsiteX25" fmla="*/ 1406770 w 1602154"/>
              <a:gd name="connsiteY25" fmla="*/ 648677 h 672123"/>
              <a:gd name="connsiteX26" fmla="*/ 1258277 w 1602154"/>
              <a:gd name="connsiteY26" fmla="*/ 547077 h 672123"/>
              <a:gd name="connsiteX27" fmla="*/ 1164493 w 1602154"/>
              <a:gd name="connsiteY27" fmla="*/ 515815 h 672123"/>
              <a:gd name="connsiteX28" fmla="*/ 1062893 w 1602154"/>
              <a:gd name="connsiteY28" fmla="*/ 515815 h 672123"/>
              <a:gd name="connsiteX29" fmla="*/ 961293 w 1602154"/>
              <a:gd name="connsiteY29" fmla="*/ 523630 h 672123"/>
              <a:gd name="connsiteX30" fmla="*/ 867508 w 1602154"/>
              <a:gd name="connsiteY30" fmla="*/ 523630 h 672123"/>
              <a:gd name="connsiteX31" fmla="*/ 797170 w 1602154"/>
              <a:gd name="connsiteY31" fmla="*/ 515815 h 672123"/>
              <a:gd name="connsiteX32" fmla="*/ 687754 w 1602154"/>
              <a:gd name="connsiteY32" fmla="*/ 484553 h 672123"/>
              <a:gd name="connsiteX33" fmla="*/ 578339 w 1602154"/>
              <a:gd name="connsiteY33" fmla="*/ 453292 h 672123"/>
              <a:gd name="connsiteX34" fmla="*/ 492370 w 1602154"/>
              <a:gd name="connsiteY34" fmla="*/ 406400 h 672123"/>
              <a:gd name="connsiteX35" fmla="*/ 461108 w 1602154"/>
              <a:gd name="connsiteY35" fmla="*/ 351692 h 672123"/>
              <a:gd name="connsiteX36" fmla="*/ 375139 w 1602154"/>
              <a:gd name="connsiteY36" fmla="*/ 289169 h 672123"/>
              <a:gd name="connsiteX37" fmla="*/ 289170 w 1602154"/>
              <a:gd name="connsiteY37" fmla="*/ 242277 h 672123"/>
              <a:gd name="connsiteX38" fmla="*/ 195385 w 1602154"/>
              <a:gd name="connsiteY38" fmla="*/ 179753 h 672123"/>
              <a:gd name="connsiteX39" fmla="*/ 148493 w 1602154"/>
              <a:gd name="connsiteY39" fmla="*/ 109415 h 672123"/>
              <a:gd name="connsiteX40" fmla="*/ 148493 w 1602154"/>
              <a:gd name="connsiteY40" fmla="*/ 109415 h 672123"/>
              <a:gd name="connsiteX41" fmla="*/ 70339 w 1602154"/>
              <a:gd name="connsiteY41" fmla="*/ 54707 h 672123"/>
              <a:gd name="connsiteX42" fmla="*/ 0 w 1602154"/>
              <a:gd name="connsiteY42" fmla="*/ 0 h 672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02154" h="672123">
                <a:moveTo>
                  <a:pt x="0" y="0"/>
                </a:moveTo>
                <a:lnTo>
                  <a:pt x="0" y="0"/>
                </a:lnTo>
                <a:lnTo>
                  <a:pt x="164123" y="0"/>
                </a:lnTo>
                <a:lnTo>
                  <a:pt x="265723" y="23446"/>
                </a:lnTo>
                <a:lnTo>
                  <a:pt x="359508" y="54707"/>
                </a:lnTo>
                <a:lnTo>
                  <a:pt x="437662" y="93784"/>
                </a:lnTo>
                <a:lnTo>
                  <a:pt x="531447" y="78153"/>
                </a:lnTo>
                <a:lnTo>
                  <a:pt x="625231" y="140677"/>
                </a:lnTo>
                <a:lnTo>
                  <a:pt x="656493" y="164123"/>
                </a:lnTo>
                <a:lnTo>
                  <a:pt x="750277" y="211015"/>
                </a:lnTo>
                <a:cubicBezTo>
                  <a:pt x="833331" y="229472"/>
                  <a:pt x="796598" y="226646"/>
                  <a:pt x="859693" y="226646"/>
                </a:cubicBezTo>
                <a:lnTo>
                  <a:pt x="883139" y="211015"/>
                </a:lnTo>
                <a:lnTo>
                  <a:pt x="1008185" y="156307"/>
                </a:lnTo>
                <a:lnTo>
                  <a:pt x="1070708" y="171938"/>
                </a:lnTo>
                <a:lnTo>
                  <a:pt x="1148862" y="203200"/>
                </a:lnTo>
                <a:lnTo>
                  <a:pt x="1328616" y="187569"/>
                </a:lnTo>
                <a:lnTo>
                  <a:pt x="1406770" y="156307"/>
                </a:lnTo>
                <a:lnTo>
                  <a:pt x="1477108" y="148492"/>
                </a:lnTo>
                <a:lnTo>
                  <a:pt x="1602154" y="148492"/>
                </a:lnTo>
                <a:lnTo>
                  <a:pt x="1524000" y="312615"/>
                </a:lnTo>
                <a:lnTo>
                  <a:pt x="1516185" y="367323"/>
                </a:lnTo>
                <a:lnTo>
                  <a:pt x="1547447" y="429846"/>
                </a:lnTo>
                <a:lnTo>
                  <a:pt x="1547447" y="523630"/>
                </a:lnTo>
                <a:lnTo>
                  <a:pt x="1547447" y="523630"/>
                </a:lnTo>
                <a:lnTo>
                  <a:pt x="1492739" y="672123"/>
                </a:lnTo>
                <a:lnTo>
                  <a:pt x="1406770" y="648677"/>
                </a:lnTo>
                <a:lnTo>
                  <a:pt x="1258277" y="547077"/>
                </a:lnTo>
                <a:lnTo>
                  <a:pt x="1164493" y="515815"/>
                </a:lnTo>
                <a:lnTo>
                  <a:pt x="1062893" y="515815"/>
                </a:lnTo>
                <a:lnTo>
                  <a:pt x="961293" y="523630"/>
                </a:lnTo>
                <a:lnTo>
                  <a:pt x="867508" y="523630"/>
                </a:lnTo>
                <a:lnTo>
                  <a:pt x="797170" y="515815"/>
                </a:lnTo>
                <a:lnTo>
                  <a:pt x="687754" y="484553"/>
                </a:lnTo>
                <a:lnTo>
                  <a:pt x="578339" y="453292"/>
                </a:lnTo>
                <a:lnTo>
                  <a:pt x="492370" y="406400"/>
                </a:lnTo>
                <a:lnTo>
                  <a:pt x="461108" y="351692"/>
                </a:lnTo>
                <a:lnTo>
                  <a:pt x="375139" y="289169"/>
                </a:lnTo>
                <a:lnTo>
                  <a:pt x="289170" y="242277"/>
                </a:lnTo>
                <a:lnTo>
                  <a:pt x="195385" y="179753"/>
                </a:lnTo>
                <a:lnTo>
                  <a:pt x="148493" y="109415"/>
                </a:lnTo>
                <a:lnTo>
                  <a:pt x="148493" y="109415"/>
                </a:lnTo>
                <a:lnTo>
                  <a:pt x="70339" y="54707"/>
                </a:lnTo>
                <a:lnTo>
                  <a:pt x="0" y="0"/>
                </a:lnTo>
                <a:close/>
              </a:path>
            </a:pathLst>
          </a:cu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5478585" y="4400062"/>
            <a:ext cx="961292" cy="359507"/>
          </a:xfrm>
          <a:custGeom>
            <a:avLst/>
            <a:gdLst>
              <a:gd name="connsiteX0" fmla="*/ 187569 w 961292"/>
              <a:gd name="connsiteY0" fmla="*/ 171938 h 359507"/>
              <a:gd name="connsiteX1" fmla="*/ 125046 w 961292"/>
              <a:gd name="connsiteY1" fmla="*/ 164123 h 359507"/>
              <a:gd name="connsiteX2" fmla="*/ 31261 w 961292"/>
              <a:gd name="connsiteY2" fmla="*/ 164123 h 359507"/>
              <a:gd name="connsiteX3" fmla="*/ 31261 w 961292"/>
              <a:gd name="connsiteY3" fmla="*/ 164123 h 359507"/>
              <a:gd name="connsiteX4" fmla="*/ 23446 w 961292"/>
              <a:gd name="connsiteY4" fmla="*/ 242276 h 359507"/>
              <a:gd name="connsiteX5" fmla="*/ 70338 w 961292"/>
              <a:gd name="connsiteY5" fmla="*/ 320430 h 359507"/>
              <a:gd name="connsiteX6" fmla="*/ 125046 w 961292"/>
              <a:gd name="connsiteY6" fmla="*/ 328246 h 359507"/>
              <a:gd name="connsiteX7" fmla="*/ 226646 w 961292"/>
              <a:gd name="connsiteY7" fmla="*/ 328246 h 359507"/>
              <a:gd name="connsiteX8" fmla="*/ 328246 w 961292"/>
              <a:gd name="connsiteY8" fmla="*/ 336061 h 359507"/>
              <a:gd name="connsiteX9" fmla="*/ 422030 w 961292"/>
              <a:gd name="connsiteY9" fmla="*/ 343876 h 359507"/>
              <a:gd name="connsiteX10" fmla="*/ 508000 w 961292"/>
              <a:gd name="connsiteY10" fmla="*/ 336061 h 359507"/>
              <a:gd name="connsiteX11" fmla="*/ 625230 w 961292"/>
              <a:gd name="connsiteY11" fmla="*/ 328246 h 359507"/>
              <a:gd name="connsiteX12" fmla="*/ 734646 w 961292"/>
              <a:gd name="connsiteY12" fmla="*/ 336061 h 359507"/>
              <a:gd name="connsiteX13" fmla="*/ 758092 w 961292"/>
              <a:gd name="connsiteY13" fmla="*/ 351692 h 359507"/>
              <a:gd name="connsiteX14" fmla="*/ 828430 w 961292"/>
              <a:gd name="connsiteY14" fmla="*/ 359507 h 359507"/>
              <a:gd name="connsiteX15" fmla="*/ 836246 w 961292"/>
              <a:gd name="connsiteY15" fmla="*/ 359507 h 359507"/>
              <a:gd name="connsiteX16" fmla="*/ 890953 w 961292"/>
              <a:gd name="connsiteY16" fmla="*/ 296984 h 359507"/>
              <a:gd name="connsiteX17" fmla="*/ 961292 w 961292"/>
              <a:gd name="connsiteY17" fmla="*/ 242276 h 359507"/>
              <a:gd name="connsiteX18" fmla="*/ 906584 w 961292"/>
              <a:gd name="connsiteY18" fmla="*/ 226646 h 359507"/>
              <a:gd name="connsiteX19" fmla="*/ 851877 w 961292"/>
              <a:gd name="connsiteY19" fmla="*/ 234461 h 359507"/>
              <a:gd name="connsiteX20" fmla="*/ 851877 w 961292"/>
              <a:gd name="connsiteY20" fmla="*/ 234461 h 359507"/>
              <a:gd name="connsiteX21" fmla="*/ 875323 w 961292"/>
              <a:gd name="connsiteY21" fmla="*/ 187569 h 359507"/>
              <a:gd name="connsiteX22" fmla="*/ 875323 w 961292"/>
              <a:gd name="connsiteY22" fmla="*/ 187569 h 359507"/>
              <a:gd name="connsiteX23" fmla="*/ 914400 w 961292"/>
              <a:gd name="connsiteY23" fmla="*/ 117230 h 359507"/>
              <a:gd name="connsiteX24" fmla="*/ 914400 w 961292"/>
              <a:gd name="connsiteY24" fmla="*/ 117230 h 359507"/>
              <a:gd name="connsiteX25" fmla="*/ 844061 w 961292"/>
              <a:gd name="connsiteY25" fmla="*/ 93784 h 359507"/>
              <a:gd name="connsiteX26" fmla="*/ 773723 w 961292"/>
              <a:gd name="connsiteY26" fmla="*/ 54707 h 359507"/>
              <a:gd name="connsiteX27" fmla="*/ 773723 w 961292"/>
              <a:gd name="connsiteY27" fmla="*/ 54707 h 359507"/>
              <a:gd name="connsiteX28" fmla="*/ 679938 w 961292"/>
              <a:gd name="connsiteY28" fmla="*/ 46892 h 359507"/>
              <a:gd name="connsiteX29" fmla="*/ 593969 w 961292"/>
              <a:gd name="connsiteY29" fmla="*/ 46892 h 359507"/>
              <a:gd name="connsiteX30" fmla="*/ 523630 w 961292"/>
              <a:gd name="connsiteY30" fmla="*/ 15630 h 359507"/>
              <a:gd name="connsiteX31" fmla="*/ 468923 w 961292"/>
              <a:gd name="connsiteY31" fmla="*/ 0 h 359507"/>
              <a:gd name="connsiteX32" fmla="*/ 398584 w 961292"/>
              <a:gd name="connsiteY32" fmla="*/ 39076 h 359507"/>
              <a:gd name="connsiteX33" fmla="*/ 382953 w 961292"/>
              <a:gd name="connsiteY33" fmla="*/ 70338 h 359507"/>
              <a:gd name="connsiteX34" fmla="*/ 351692 w 961292"/>
              <a:gd name="connsiteY34" fmla="*/ 125046 h 359507"/>
              <a:gd name="connsiteX35" fmla="*/ 265723 w 961292"/>
              <a:gd name="connsiteY35" fmla="*/ 148492 h 359507"/>
              <a:gd name="connsiteX36" fmla="*/ 211015 w 961292"/>
              <a:gd name="connsiteY36" fmla="*/ 148492 h 359507"/>
              <a:gd name="connsiteX37" fmla="*/ 132861 w 961292"/>
              <a:gd name="connsiteY37" fmla="*/ 132861 h 359507"/>
              <a:gd name="connsiteX38" fmla="*/ 132861 w 961292"/>
              <a:gd name="connsiteY38" fmla="*/ 132861 h 359507"/>
              <a:gd name="connsiteX39" fmla="*/ 70338 w 961292"/>
              <a:gd name="connsiteY39" fmla="*/ 195384 h 359507"/>
              <a:gd name="connsiteX40" fmla="*/ 93784 w 961292"/>
              <a:gd name="connsiteY40" fmla="*/ 211015 h 359507"/>
              <a:gd name="connsiteX41" fmla="*/ 125046 w 961292"/>
              <a:gd name="connsiteY41" fmla="*/ 234461 h 359507"/>
              <a:gd name="connsiteX42" fmla="*/ 54707 w 961292"/>
              <a:gd name="connsiteY42" fmla="*/ 234461 h 359507"/>
              <a:gd name="connsiteX43" fmla="*/ 31261 w 961292"/>
              <a:gd name="connsiteY43" fmla="*/ 203200 h 359507"/>
              <a:gd name="connsiteX44" fmla="*/ 7815 w 961292"/>
              <a:gd name="connsiteY44" fmla="*/ 226646 h 359507"/>
              <a:gd name="connsiteX45" fmla="*/ 23446 w 961292"/>
              <a:gd name="connsiteY45" fmla="*/ 257907 h 359507"/>
              <a:gd name="connsiteX46" fmla="*/ 7815 w 961292"/>
              <a:gd name="connsiteY46" fmla="*/ 148492 h 359507"/>
              <a:gd name="connsiteX47" fmla="*/ 132861 w 961292"/>
              <a:gd name="connsiteY47" fmla="*/ 140676 h 359507"/>
              <a:gd name="connsiteX48" fmla="*/ 0 w 961292"/>
              <a:gd name="connsiteY48" fmla="*/ 140676 h 35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61292" h="359507">
                <a:moveTo>
                  <a:pt x="187569" y="171938"/>
                </a:moveTo>
                <a:lnTo>
                  <a:pt x="125046" y="164123"/>
                </a:lnTo>
                <a:lnTo>
                  <a:pt x="31261" y="164123"/>
                </a:lnTo>
                <a:lnTo>
                  <a:pt x="31261" y="164123"/>
                </a:lnTo>
                <a:lnTo>
                  <a:pt x="23446" y="242276"/>
                </a:lnTo>
                <a:lnTo>
                  <a:pt x="70338" y="320430"/>
                </a:lnTo>
                <a:lnTo>
                  <a:pt x="125046" y="328246"/>
                </a:lnTo>
                <a:lnTo>
                  <a:pt x="226646" y="328246"/>
                </a:lnTo>
                <a:lnTo>
                  <a:pt x="328246" y="336061"/>
                </a:lnTo>
                <a:lnTo>
                  <a:pt x="422030" y="343876"/>
                </a:lnTo>
                <a:lnTo>
                  <a:pt x="508000" y="336061"/>
                </a:lnTo>
                <a:lnTo>
                  <a:pt x="625230" y="328246"/>
                </a:lnTo>
                <a:lnTo>
                  <a:pt x="734646" y="336061"/>
                </a:lnTo>
                <a:lnTo>
                  <a:pt x="758092" y="351692"/>
                </a:lnTo>
                <a:lnTo>
                  <a:pt x="828430" y="359507"/>
                </a:lnTo>
                <a:lnTo>
                  <a:pt x="836246" y="359507"/>
                </a:lnTo>
                <a:lnTo>
                  <a:pt x="890953" y="296984"/>
                </a:lnTo>
                <a:lnTo>
                  <a:pt x="961292" y="242276"/>
                </a:lnTo>
                <a:lnTo>
                  <a:pt x="906584" y="226646"/>
                </a:lnTo>
                <a:lnTo>
                  <a:pt x="851877" y="234461"/>
                </a:lnTo>
                <a:lnTo>
                  <a:pt x="851877" y="234461"/>
                </a:lnTo>
                <a:lnTo>
                  <a:pt x="875323" y="187569"/>
                </a:lnTo>
                <a:lnTo>
                  <a:pt x="875323" y="187569"/>
                </a:lnTo>
                <a:lnTo>
                  <a:pt x="914400" y="117230"/>
                </a:lnTo>
                <a:lnTo>
                  <a:pt x="914400" y="117230"/>
                </a:lnTo>
                <a:lnTo>
                  <a:pt x="844061" y="93784"/>
                </a:lnTo>
                <a:lnTo>
                  <a:pt x="773723" y="54707"/>
                </a:lnTo>
                <a:lnTo>
                  <a:pt x="773723" y="54707"/>
                </a:lnTo>
                <a:lnTo>
                  <a:pt x="679938" y="46892"/>
                </a:lnTo>
                <a:lnTo>
                  <a:pt x="593969" y="46892"/>
                </a:lnTo>
                <a:lnTo>
                  <a:pt x="523630" y="15630"/>
                </a:lnTo>
                <a:lnTo>
                  <a:pt x="468923" y="0"/>
                </a:lnTo>
                <a:lnTo>
                  <a:pt x="398584" y="39076"/>
                </a:lnTo>
                <a:lnTo>
                  <a:pt x="382953" y="70338"/>
                </a:lnTo>
                <a:lnTo>
                  <a:pt x="351692" y="125046"/>
                </a:lnTo>
                <a:lnTo>
                  <a:pt x="265723" y="148492"/>
                </a:lnTo>
                <a:lnTo>
                  <a:pt x="211015" y="148492"/>
                </a:lnTo>
                <a:cubicBezTo>
                  <a:pt x="138134" y="132296"/>
                  <a:pt x="164695" y="132861"/>
                  <a:pt x="132861" y="132861"/>
                </a:cubicBezTo>
                <a:lnTo>
                  <a:pt x="132861" y="132861"/>
                </a:lnTo>
                <a:lnTo>
                  <a:pt x="70338" y="195384"/>
                </a:lnTo>
                <a:lnTo>
                  <a:pt x="93784" y="211015"/>
                </a:lnTo>
                <a:lnTo>
                  <a:pt x="125046" y="234461"/>
                </a:lnTo>
                <a:lnTo>
                  <a:pt x="54707" y="234461"/>
                </a:lnTo>
                <a:lnTo>
                  <a:pt x="31261" y="203200"/>
                </a:lnTo>
                <a:lnTo>
                  <a:pt x="7815" y="226646"/>
                </a:lnTo>
                <a:lnTo>
                  <a:pt x="23446" y="257907"/>
                </a:lnTo>
                <a:lnTo>
                  <a:pt x="7815" y="148492"/>
                </a:lnTo>
                <a:lnTo>
                  <a:pt x="132861" y="140676"/>
                </a:lnTo>
                <a:lnTo>
                  <a:pt x="0" y="140676"/>
                </a:lnTo>
              </a:path>
            </a:pathLst>
          </a:custGeom>
          <a:blipFill>
            <a:blip r:embed="rId8" cstate="prin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reeform 35"/>
          <p:cNvSpPr/>
          <p:nvPr/>
        </p:nvSpPr>
        <p:spPr>
          <a:xfrm>
            <a:off x="4657969" y="4548554"/>
            <a:ext cx="695569" cy="203200"/>
          </a:xfrm>
          <a:custGeom>
            <a:avLst/>
            <a:gdLst>
              <a:gd name="connsiteX0" fmla="*/ 0 w 695569"/>
              <a:gd name="connsiteY0" fmla="*/ 31261 h 203200"/>
              <a:gd name="connsiteX1" fmla="*/ 78154 w 695569"/>
              <a:gd name="connsiteY1" fmla="*/ 0 h 203200"/>
              <a:gd name="connsiteX2" fmla="*/ 164123 w 695569"/>
              <a:gd name="connsiteY2" fmla="*/ 15631 h 203200"/>
              <a:gd name="connsiteX3" fmla="*/ 218831 w 695569"/>
              <a:gd name="connsiteY3" fmla="*/ 54708 h 203200"/>
              <a:gd name="connsiteX4" fmla="*/ 289169 w 695569"/>
              <a:gd name="connsiteY4" fmla="*/ 101600 h 203200"/>
              <a:gd name="connsiteX5" fmla="*/ 375139 w 695569"/>
              <a:gd name="connsiteY5" fmla="*/ 93784 h 203200"/>
              <a:gd name="connsiteX6" fmla="*/ 461108 w 695569"/>
              <a:gd name="connsiteY6" fmla="*/ 70338 h 203200"/>
              <a:gd name="connsiteX7" fmla="*/ 562708 w 695569"/>
              <a:gd name="connsiteY7" fmla="*/ 54708 h 203200"/>
              <a:gd name="connsiteX8" fmla="*/ 617416 w 695569"/>
              <a:gd name="connsiteY8" fmla="*/ 39077 h 203200"/>
              <a:gd name="connsiteX9" fmla="*/ 695569 w 695569"/>
              <a:gd name="connsiteY9" fmla="*/ 39077 h 203200"/>
              <a:gd name="connsiteX10" fmla="*/ 695569 w 695569"/>
              <a:gd name="connsiteY10" fmla="*/ 78154 h 203200"/>
              <a:gd name="connsiteX11" fmla="*/ 695569 w 695569"/>
              <a:gd name="connsiteY11" fmla="*/ 78154 h 203200"/>
              <a:gd name="connsiteX12" fmla="*/ 640862 w 695569"/>
              <a:gd name="connsiteY12" fmla="*/ 156308 h 203200"/>
              <a:gd name="connsiteX13" fmla="*/ 586154 w 695569"/>
              <a:gd name="connsiteY13" fmla="*/ 203200 h 203200"/>
              <a:gd name="connsiteX14" fmla="*/ 586154 w 695569"/>
              <a:gd name="connsiteY14" fmla="*/ 203200 h 203200"/>
              <a:gd name="connsiteX15" fmla="*/ 445477 w 695569"/>
              <a:gd name="connsiteY15" fmla="*/ 203200 h 203200"/>
              <a:gd name="connsiteX16" fmla="*/ 359508 w 695569"/>
              <a:gd name="connsiteY16" fmla="*/ 179754 h 203200"/>
              <a:gd name="connsiteX17" fmla="*/ 273539 w 695569"/>
              <a:gd name="connsiteY17" fmla="*/ 195384 h 203200"/>
              <a:gd name="connsiteX18" fmla="*/ 218831 w 695569"/>
              <a:gd name="connsiteY18" fmla="*/ 164123 h 203200"/>
              <a:gd name="connsiteX19" fmla="*/ 187569 w 695569"/>
              <a:gd name="connsiteY19" fmla="*/ 125046 h 203200"/>
              <a:gd name="connsiteX20" fmla="*/ 109416 w 695569"/>
              <a:gd name="connsiteY20" fmla="*/ 117231 h 203200"/>
              <a:gd name="connsiteX21" fmla="*/ 54708 w 695569"/>
              <a:gd name="connsiteY21" fmla="*/ 93784 h 203200"/>
              <a:gd name="connsiteX22" fmla="*/ 0 w 695569"/>
              <a:gd name="connsiteY22" fmla="*/ 31261 h 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5569" h="203200">
                <a:moveTo>
                  <a:pt x="0" y="31261"/>
                </a:moveTo>
                <a:lnTo>
                  <a:pt x="78154" y="0"/>
                </a:lnTo>
                <a:lnTo>
                  <a:pt x="164123" y="15631"/>
                </a:lnTo>
                <a:lnTo>
                  <a:pt x="218831" y="54708"/>
                </a:lnTo>
                <a:lnTo>
                  <a:pt x="289169" y="101600"/>
                </a:lnTo>
                <a:lnTo>
                  <a:pt x="375139" y="93784"/>
                </a:lnTo>
                <a:lnTo>
                  <a:pt x="461108" y="70338"/>
                </a:lnTo>
                <a:lnTo>
                  <a:pt x="562708" y="54708"/>
                </a:lnTo>
                <a:lnTo>
                  <a:pt x="617416" y="39077"/>
                </a:lnTo>
                <a:lnTo>
                  <a:pt x="695569" y="39077"/>
                </a:lnTo>
                <a:lnTo>
                  <a:pt x="695569" y="78154"/>
                </a:lnTo>
                <a:lnTo>
                  <a:pt x="695569" y="78154"/>
                </a:lnTo>
                <a:lnTo>
                  <a:pt x="640862" y="156308"/>
                </a:lnTo>
                <a:lnTo>
                  <a:pt x="586154" y="203200"/>
                </a:lnTo>
                <a:lnTo>
                  <a:pt x="586154" y="203200"/>
                </a:lnTo>
                <a:lnTo>
                  <a:pt x="445477" y="203200"/>
                </a:lnTo>
                <a:lnTo>
                  <a:pt x="359508" y="179754"/>
                </a:lnTo>
                <a:lnTo>
                  <a:pt x="273539" y="195384"/>
                </a:lnTo>
                <a:lnTo>
                  <a:pt x="218831" y="164123"/>
                </a:lnTo>
                <a:lnTo>
                  <a:pt x="187569" y="125046"/>
                </a:lnTo>
                <a:lnTo>
                  <a:pt x="109416" y="117231"/>
                </a:lnTo>
                <a:lnTo>
                  <a:pt x="54708" y="93784"/>
                </a:lnTo>
                <a:lnTo>
                  <a:pt x="0" y="31261"/>
                </a:lnTo>
                <a:close/>
              </a:path>
            </a:pathLst>
          </a:custGeom>
          <a:blipFill>
            <a:blip r:embed="rId8"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181600" y="4419600"/>
            <a:ext cx="457200" cy="457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990600" y="3352800"/>
            <a:ext cx="1143000" cy="1295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783819" y="4114800"/>
            <a:ext cx="788181" cy="838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a:off x="-7937" y="761093"/>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Slide Number Placeholder 36"/>
          <p:cNvSpPr>
            <a:spLocks noGrp="1"/>
          </p:cNvSpPr>
          <p:nvPr>
            <p:ph type="sldNum" sz="quarter" idx="10"/>
          </p:nvPr>
        </p:nvSpPr>
        <p:spPr/>
        <p:txBody>
          <a:bodyPr/>
          <a:lstStyle/>
          <a:p>
            <a:fld id="{82BF0D79-5E21-4B51-83BC-01370C6300A1}" type="slidenum">
              <a:rPr lang="en-US" smtClean="0"/>
              <a:pPr/>
              <a:t>47</a:t>
            </a:fld>
            <a:endParaRPr lang="en-US"/>
          </a:p>
        </p:txBody>
      </p:sp>
      <p:sp>
        <p:nvSpPr>
          <p:cNvPr id="30" name="Rectangle 20"/>
          <p:cNvSpPr>
            <a:spLocks noChangeArrowheads="1"/>
          </p:cNvSpPr>
          <p:nvPr/>
        </p:nvSpPr>
        <p:spPr bwMode="auto">
          <a:xfrm>
            <a:off x="152400" y="152400"/>
            <a:ext cx="8839199" cy="590550"/>
          </a:xfrm>
          <a:prstGeom prst="rect">
            <a:avLst/>
          </a:prstGeom>
          <a:noFill/>
          <a:ln w="12700">
            <a:noFill/>
            <a:miter lim="800000"/>
            <a:headEnd/>
            <a:tailEnd/>
          </a:ln>
          <a:effectLst/>
        </p:spPr>
        <p:txBody>
          <a:bodyPr lIns="90488" tIns="44450" rIns="90488" bIns="44450" anchor="ctr"/>
          <a:lstStyle/>
          <a:p>
            <a:pPr algn="ctr" eaLnBrk="0" hangingPunct="0">
              <a:lnSpc>
                <a:spcPct val="85000"/>
              </a:lnSpc>
            </a:pPr>
            <a:r>
              <a:rPr lang="pt-BR" sz="4000" dirty="0" smtClean="0">
                <a:solidFill>
                  <a:schemeClr val="tx2"/>
                </a:solidFill>
                <a:latin typeface="+mj-lt"/>
              </a:rPr>
              <a:t>Ciladas da Injeção no Calcário </a:t>
            </a:r>
            <a:r>
              <a:rPr lang="pt-BR" sz="4000" dirty="0" err="1" smtClean="0">
                <a:solidFill>
                  <a:schemeClr val="tx2"/>
                </a:solidFill>
                <a:latin typeface="+mj-lt"/>
              </a:rPr>
              <a:t>Karst</a:t>
            </a:r>
            <a:endParaRPr lang="pt-BR" sz="4000" dirty="0">
              <a:solidFill>
                <a:schemeClr val="tx2"/>
              </a:solidFill>
              <a:latin typeface="+mj-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2000"/>
                                        <p:tgtEl>
                                          <p:spTgt spid="2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2000"/>
                                        <p:tgtEl>
                                          <p:spTgt spid="2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down)">
                                      <p:cBhvr>
                                        <p:cTn id="18" dur="2000"/>
                                        <p:tgtEl>
                                          <p:spTgt spid="3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down)">
                                      <p:cBhvr>
                                        <p:cTn id="21" dur="2000"/>
                                        <p:tgtEl>
                                          <p:spTgt spid="3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down)">
                                      <p:cBhvr>
                                        <p:cTn id="24" dur="2000"/>
                                        <p:tgtEl>
                                          <p:spTgt spid="3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2000"/>
                                        <p:tgtEl>
                                          <p:spTgt spid="3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down)">
                                      <p:cBhvr>
                                        <p:cTn id="30" dur="20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animBg="1"/>
      <p:bldP spid="31" grpId="0" animBg="1"/>
      <p:bldP spid="33" grpId="0" animBg="1"/>
      <p:bldP spid="34" grpId="0" animBg="1"/>
      <p:bldP spid="35" grpId="0" animBg="1"/>
      <p:bldP spid="36" grpId="0" animBg="1"/>
      <p:bldP spid="38" grpId="0" animBg="1"/>
      <p:bldP spid="39" grpId="0" animBg="1"/>
      <p:bldP spid="2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pt-BR" dirty="0" smtClean="0"/>
              <a:t>Mureta Guia</a:t>
            </a:r>
            <a:endParaRPr lang="pt-BR" dirty="0"/>
          </a:p>
        </p:txBody>
      </p:sp>
      <p:pic>
        <p:nvPicPr>
          <p:cNvPr id="4" name="Picture 4" descr="DSCN0052"/>
          <p:cNvPicPr>
            <a:picLocks noChangeAspect="1" noChangeArrowheads="1"/>
          </p:cNvPicPr>
          <p:nvPr/>
        </p:nvPicPr>
        <p:blipFill>
          <a:blip r:embed="rId3" cstate="print"/>
          <a:srcRect l="22469" t="8163" r="10680" b="25671"/>
          <a:stretch>
            <a:fillRect/>
          </a:stretch>
        </p:blipFill>
        <p:spPr bwMode="auto">
          <a:xfrm>
            <a:off x="609600" y="914400"/>
            <a:ext cx="7227282" cy="5486400"/>
          </a:xfrm>
          <a:prstGeom prst="rect">
            <a:avLst/>
          </a:prstGeom>
          <a:noFill/>
          <a:ln w="9525">
            <a:noFill/>
            <a:miter lim="800000"/>
            <a:headEnd/>
            <a:tailEnd/>
          </a:ln>
          <a:effectLst/>
        </p:spPr>
      </p:pic>
      <p:cxnSp>
        <p:nvCxnSpPr>
          <p:cNvPr id="5" name="Straight Connector 4"/>
          <p:cNvCxnSpPr/>
          <p:nvPr/>
        </p:nvCxnSpPr>
        <p:spPr>
          <a:xfrm>
            <a:off x="0" y="9144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0"/>
          </p:nvPr>
        </p:nvSpPr>
        <p:spPr/>
        <p:txBody>
          <a:bodyPr/>
          <a:lstStyle/>
          <a:p>
            <a:fld id="{D03CC7D5-AADD-49FA-8209-475AB0712B2E}" type="slidenum">
              <a:rPr lang="en-US" smtClean="0"/>
              <a:pPr/>
              <a:t>48</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ChangeArrowheads="1"/>
          </p:cNvSpPr>
          <p:nvPr/>
        </p:nvSpPr>
        <p:spPr bwMode="auto">
          <a:xfrm>
            <a:off x="1066800" y="3543300"/>
            <a:ext cx="6629400" cy="2628900"/>
          </a:xfrm>
          <a:prstGeom prst="cube">
            <a:avLst>
              <a:gd name="adj" fmla="val 27676"/>
            </a:avLst>
          </a:prstGeom>
          <a:solidFill>
            <a:srgbClr val="DDDDDD">
              <a:alpha val="39999"/>
            </a:srgbClr>
          </a:solidFill>
          <a:ln w="9525">
            <a:solidFill>
              <a:schemeClr val="tx1"/>
            </a:solidFill>
            <a:miter lim="800000"/>
            <a:headEnd/>
            <a:tailEnd/>
          </a:ln>
        </p:spPr>
        <p:txBody>
          <a:bodyPr wrap="none" anchor="ctr"/>
          <a:lstStyle/>
          <a:p>
            <a:endParaRPr lang="en-US"/>
          </a:p>
        </p:txBody>
      </p:sp>
      <p:sp>
        <p:nvSpPr>
          <p:cNvPr id="5126" name="AutoShape 3"/>
          <p:cNvSpPr>
            <a:spLocks noChangeArrowheads="1"/>
          </p:cNvSpPr>
          <p:nvPr/>
        </p:nvSpPr>
        <p:spPr bwMode="auto">
          <a:xfrm>
            <a:off x="1066800" y="1371600"/>
            <a:ext cx="6629400" cy="2895600"/>
          </a:xfrm>
          <a:prstGeom prst="cube">
            <a:avLst>
              <a:gd name="adj" fmla="val 25000"/>
            </a:avLst>
          </a:prstGeom>
          <a:solidFill>
            <a:srgbClr val="996633">
              <a:alpha val="39999"/>
            </a:srgbClr>
          </a:solidFill>
          <a:ln w="9525">
            <a:solidFill>
              <a:schemeClr val="tx1"/>
            </a:solidFill>
            <a:miter lim="800000"/>
            <a:headEnd/>
            <a:tailEnd/>
          </a:ln>
        </p:spPr>
        <p:txBody>
          <a:bodyPr wrap="none" anchor="ctr"/>
          <a:lstStyle/>
          <a:p>
            <a:endParaRPr lang="en-US"/>
          </a:p>
        </p:txBody>
      </p:sp>
      <p:sp>
        <p:nvSpPr>
          <p:cNvPr id="5123" name="AutoShape 5" descr="Granite"/>
          <p:cNvSpPr>
            <a:spLocks noChangeArrowheads="1"/>
          </p:cNvSpPr>
          <p:nvPr/>
        </p:nvSpPr>
        <p:spPr bwMode="auto">
          <a:xfrm>
            <a:off x="1295400" y="1371600"/>
            <a:ext cx="2525486" cy="3048000"/>
          </a:xfrm>
          <a:prstGeom prst="cube">
            <a:avLst>
              <a:gd name="adj" fmla="val 28477"/>
            </a:avLst>
          </a:prstGeom>
          <a:blipFill dpi="0" rotWithShape="1">
            <a:blip r:embed="rId3" cstate="print"/>
            <a:srcRect/>
            <a:tile tx="0" ty="0" sx="100000" sy="100000" flip="none" algn="tl"/>
          </a:blipFill>
          <a:ln w="9525">
            <a:solidFill>
              <a:schemeClr val="tx1"/>
            </a:solidFill>
            <a:miter lim="800000"/>
            <a:headEnd/>
            <a:tailEnd/>
          </a:ln>
        </p:spPr>
        <p:txBody>
          <a:bodyPr wrap="none" anchor="ctr"/>
          <a:lstStyle/>
          <a:p>
            <a:endParaRPr lang="en-US"/>
          </a:p>
        </p:txBody>
      </p:sp>
      <p:sp>
        <p:nvSpPr>
          <p:cNvPr id="5124" name="AutoShape 11" descr="Granite"/>
          <p:cNvSpPr>
            <a:spLocks noChangeArrowheads="1"/>
          </p:cNvSpPr>
          <p:nvPr/>
        </p:nvSpPr>
        <p:spPr bwMode="auto">
          <a:xfrm>
            <a:off x="3048000" y="1371600"/>
            <a:ext cx="2438400" cy="3048000"/>
          </a:xfrm>
          <a:prstGeom prst="cube">
            <a:avLst>
              <a:gd name="adj" fmla="val 29968"/>
            </a:avLst>
          </a:prstGeom>
          <a:blipFill dpi="0" rotWithShape="1">
            <a:blip r:embed="rId3" cstate="print"/>
            <a:srcRect/>
            <a:tile tx="0" ty="0" sx="100000" sy="100000" flip="none" algn="tl"/>
          </a:blipFill>
          <a:ln w="9525">
            <a:solidFill>
              <a:schemeClr val="tx1"/>
            </a:solidFill>
            <a:miter lim="800000"/>
            <a:headEnd/>
            <a:tailEnd/>
          </a:ln>
        </p:spPr>
        <p:txBody>
          <a:bodyPr wrap="none" anchor="ctr"/>
          <a:lstStyle/>
          <a:p>
            <a:endParaRPr lang="en-US"/>
          </a:p>
        </p:txBody>
      </p:sp>
      <p:sp>
        <p:nvSpPr>
          <p:cNvPr id="5125" name="AutoShape 8" descr="Granite"/>
          <p:cNvSpPr>
            <a:spLocks noChangeArrowheads="1"/>
          </p:cNvSpPr>
          <p:nvPr/>
        </p:nvSpPr>
        <p:spPr bwMode="auto">
          <a:xfrm>
            <a:off x="4724400" y="1371600"/>
            <a:ext cx="2286000" cy="3048000"/>
          </a:xfrm>
          <a:prstGeom prst="cube">
            <a:avLst>
              <a:gd name="adj" fmla="val 31748"/>
            </a:avLst>
          </a:prstGeom>
          <a:blipFill dpi="0" rotWithShape="1">
            <a:blip r:embed="rId3" cstate="print"/>
            <a:srcRect/>
            <a:tile tx="0" ty="0" sx="100000" sy="100000" flip="none" algn="tl"/>
          </a:blipFill>
          <a:ln w="9525">
            <a:solidFill>
              <a:schemeClr val="tx1"/>
            </a:solidFill>
            <a:miter lim="800000"/>
            <a:headEnd/>
            <a:tailEnd/>
          </a:ln>
        </p:spPr>
        <p:txBody>
          <a:bodyPr wrap="none" anchor="ctr"/>
          <a:lstStyle/>
          <a:p>
            <a:endParaRPr lang="en-US"/>
          </a:p>
        </p:txBody>
      </p:sp>
      <p:grpSp>
        <p:nvGrpSpPr>
          <p:cNvPr id="2" name="Group 14"/>
          <p:cNvGrpSpPr>
            <a:grpSpLocks/>
          </p:cNvGrpSpPr>
          <p:nvPr/>
        </p:nvGrpSpPr>
        <p:grpSpPr bwMode="auto">
          <a:xfrm>
            <a:off x="7620000" y="1371600"/>
            <a:ext cx="1524000" cy="4343400"/>
            <a:chOff x="4800" y="864"/>
            <a:chExt cx="960" cy="2736"/>
          </a:xfrm>
        </p:grpSpPr>
        <p:sp>
          <p:nvSpPr>
            <p:cNvPr id="5137" name="Text Box 15"/>
            <p:cNvSpPr txBox="1">
              <a:spLocks noChangeArrowheads="1"/>
            </p:cNvSpPr>
            <p:nvPr/>
          </p:nvSpPr>
          <p:spPr bwMode="auto">
            <a:xfrm>
              <a:off x="4800" y="1440"/>
              <a:ext cx="960" cy="212"/>
            </a:xfrm>
            <a:prstGeom prst="rect">
              <a:avLst/>
            </a:prstGeom>
            <a:noFill/>
            <a:ln w="9525">
              <a:noFill/>
              <a:miter lim="800000"/>
              <a:headEnd/>
              <a:tailEnd/>
            </a:ln>
          </p:spPr>
          <p:txBody>
            <a:bodyPr>
              <a:spAutoFit/>
            </a:bodyPr>
            <a:lstStyle/>
            <a:p>
              <a:pPr>
                <a:spcBef>
                  <a:spcPct val="50000"/>
                </a:spcBef>
              </a:pPr>
              <a:r>
                <a:rPr lang="pt-BR" sz="1600" smtClean="0"/>
                <a:t>Aterro</a:t>
              </a:r>
              <a:endParaRPr lang="pt-BR" sz="1600"/>
            </a:p>
          </p:txBody>
        </p:sp>
        <p:sp>
          <p:nvSpPr>
            <p:cNvPr id="5138" name="Text Box 16"/>
            <p:cNvSpPr txBox="1">
              <a:spLocks noChangeArrowheads="1"/>
            </p:cNvSpPr>
            <p:nvPr/>
          </p:nvSpPr>
          <p:spPr bwMode="auto">
            <a:xfrm>
              <a:off x="4800" y="2784"/>
              <a:ext cx="960" cy="212"/>
            </a:xfrm>
            <a:prstGeom prst="rect">
              <a:avLst/>
            </a:prstGeom>
            <a:noFill/>
            <a:ln w="9525">
              <a:noFill/>
              <a:miter lim="800000"/>
              <a:headEnd/>
              <a:tailEnd/>
            </a:ln>
          </p:spPr>
          <p:txBody>
            <a:bodyPr>
              <a:spAutoFit/>
            </a:bodyPr>
            <a:lstStyle/>
            <a:p>
              <a:pPr>
                <a:spcBef>
                  <a:spcPct val="50000"/>
                </a:spcBef>
              </a:pPr>
              <a:r>
                <a:rPr lang="pt-BR" sz="1600" smtClean="0"/>
                <a:t>Calcário</a:t>
              </a:r>
              <a:endParaRPr lang="pt-BR" sz="1600"/>
            </a:p>
          </p:txBody>
        </p:sp>
        <p:sp>
          <p:nvSpPr>
            <p:cNvPr id="5139" name="Line 17"/>
            <p:cNvSpPr>
              <a:spLocks noChangeShapeType="1"/>
            </p:cNvSpPr>
            <p:nvPr/>
          </p:nvSpPr>
          <p:spPr bwMode="auto">
            <a:xfrm>
              <a:off x="4848" y="2236"/>
              <a:ext cx="768" cy="0"/>
            </a:xfrm>
            <a:prstGeom prst="line">
              <a:avLst/>
            </a:prstGeom>
            <a:noFill/>
            <a:ln w="9525">
              <a:solidFill>
                <a:schemeClr val="tx1"/>
              </a:solidFill>
              <a:round/>
              <a:headEnd/>
              <a:tailEnd/>
            </a:ln>
          </p:spPr>
          <p:txBody>
            <a:bodyPr/>
            <a:lstStyle/>
            <a:p>
              <a:endParaRPr lang="en-US"/>
            </a:p>
          </p:txBody>
        </p:sp>
        <p:sp>
          <p:nvSpPr>
            <p:cNvPr id="5140" name="Line 18"/>
            <p:cNvSpPr>
              <a:spLocks noChangeShapeType="1"/>
            </p:cNvSpPr>
            <p:nvPr/>
          </p:nvSpPr>
          <p:spPr bwMode="auto">
            <a:xfrm>
              <a:off x="4800" y="864"/>
              <a:ext cx="768" cy="0"/>
            </a:xfrm>
            <a:prstGeom prst="line">
              <a:avLst/>
            </a:prstGeom>
            <a:noFill/>
            <a:ln w="9525">
              <a:solidFill>
                <a:schemeClr val="tx1"/>
              </a:solidFill>
              <a:round/>
              <a:headEnd/>
              <a:tailEnd/>
            </a:ln>
          </p:spPr>
          <p:txBody>
            <a:bodyPr/>
            <a:lstStyle/>
            <a:p>
              <a:endParaRPr lang="en-US"/>
            </a:p>
          </p:txBody>
        </p:sp>
        <p:sp>
          <p:nvSpPr>
            <p:cNvPr id="5141" name="Line 19"/>
            <p:cNvSpPr>
              <a:spLocks noChangeShapeType="1"/>
            </p:cNvSpPr>
            <p:nvPr/>
          </p:nvSpPr>
          <p:spPr bwMode="auto">
            <a:xfrm>
              <a:off x="4800" y="3600"/>
              <a:ext cx="768" cy="0"/>
            </a:xfrm>
            <a:prstGeom prst="line">
              <a:avLst/>
            </a:prstGeom>
            <a:noFill/>
            <a:ln w="9525">
              <a:solidFill>
                <a:schemeClr val="tx1"/>
              </a:solidFill>
              <a:round/>
              <a:headEnd/>
              <a:tailEnd/>
            </a:ln>
          </p:spPr>
          <p:txBody>
            <a:bodyPr/>
            <a:lstStyle/>
            <a:p>
              <a:endParaRPr lang="en-US"/>
            </a:p>
          </p:txBody>
        </p:sp>
        <p:sp>
          <p:nvSpPr>
            <p:cNvPr id="5142" name="Line 20"/>
            <p:cNvSpPr>
              <a:spLocks noChangeShapeType="1"/>
            </p:cNvSpPr>
            <p:nvPr/>
          </p:nvSpPr>
          <p:spPr bwMode="auto">
            <a:xfrm flipV="1">
              <a:off x="5184" y="864"/>
              <a:ext cx="0" cy="576"/>
            </a:xfrm>
            <a:prstGeom prst="line">
              <a:avLst/>
            </a:prstGeom>
            <a:noFill/>
            <a:ln w="9525">
              <a:solidFill>
                <a:schemeClr val="tx1"/>
              </a:solidFill>
              <a:round/>
              <a:headEnd/>
              <a:tailEnd type="triangle" w="med" len="lg"/>
            </a:ln>
          </p:spPr>
          <p:txBody>
            <a:bodyPr/>
            <a:lstStyle/>
            <a:p>
              <a:endParaRPr lang="en-US"/>
            </a:p>
          </p:txBody>
        </p:sp>
        <p:sp>
          <p:nvSpPr>
            <p:cNvPr id="5143" name="Line 21"/>
            <p:cNvSpPr>
              <a:spLocks noChangeShapeType="1"/>
            </p:cNvSpPr>
            <p:nvPr/>
          </p:nvSpPr>
          <p:spPr bwMode="auto">
            <a:xfrm>
              <a:off x="5184" y="1680"/>
              <a:ext cx="0" cy="576"/>
            </a:xfrm>
            <a:prstGeom prst="line">
              <a:avLst/>
            </a:prstGeom>
            <a:noFill/>
            <a:ln w="9525">
              <a:solidFill>
                <a:schemeClr val="tx1"/>
              </a:solidFill>
              <a:round/>
              <a:headEnd/>
              <a:tailEnd type="triangle" w="med" len="lg"/>
            </a:ln>
          </p:spPr>
          <p:txBody>
            <a:bodyPr/>
            <a:lstStyle/>
            <a:p>
              <a:endParaRPr lang="en-US"/>
            </a:p>
          </p:txBody>
        </p:sp>
        <p:sp>
          <p:nvSpPr>
            <p:cNvPr id="5144" name="Line 22"/>
            <p:cNvSpPr>
              <a:spLocks noChangeShapeType="1"/>
            </p:cNvSpPr>
            <p:nvPr/>
          </p:nvSpPr>
          <p:spPr bwMode="auto">
            <a:xfrm flipV="1">
              <a:off x="5184" y="2256"/>
              <a:ext cx="0" cy="528"/>
            </a:xfrm>
            <a:prstGeom prst="line">
              <a:avLst/>
            </a:prstGeom>
            <a:noFill/>
            <a:ln w="9525">
              <a:solidFill>
                <a:schemeClr val="tx1"/>
              </a:solidFill>
              <a:round/>
              <a:headEnd/>
              <a:tailEnd type="triangle" w="med" len="lg"/>
            </a:ln>
          </p:spPr>
          <p:txBody>
            <a:bodyPr/>
            <a:lstStyle/>
            <a:p>
              <a:endParaRPr lang="en-US"/>
            </a:p>
          </p:txBody>
        </p:sp>
        <p:sp>
          <p:nvSpPr>
            <p:cNvPr id="5145" name="Line 23"/>
            <p:cNvSpPr>
              <a:spLocks noChangeShapeType="1"/>
            </p:cNvSpPr>
            <p:nvPr/>
          </p:nvSpPr>
          <p:spPr bwMode="auto">
            <a:xfrm>
              <a:off x="5184" y="2976"/>
              <a:ext cx="0" cy="624"/>
            </a:xfrm>
            <a:prstGeom prst="line">
              <a:avLst/>
            </a:prstGeom>
            <a:noFill/>
            <a:ln w="9525">
              <a:solidFill>
                <a:schemeClr val="tx1"/>
              </a:solidFill>
              <a:round/>
              <a:headEnd/>
              <a:tailEnd type="triangle" w="med" len="lg"/>
            </a:ln>
          </p:spPr>
          <p:txBody>
            <a:bodyPr/>
            <a:lstStyle/>
            <a:p>
              <a:endParaRPr lang="en-US"/>
            </a:p>
          </p:txBody>
        </p:sp>
      </p:grpSp>
      <p:grpSp>
        <p:nvGrpSpPr>
          <p:cNvPr id="3" name="Group 24"/>
          <p:cNvGrpSpPr>
            <a:grpSpLocks/>
          </p:cNvGrpSpPr>
          <p:nvPr/>
        </p:nvGrpSpPr>
        <p:grpSpPr bwMode="auto">
          <a:xfrm>
            <a:off x="152400" y="1828800"/>
            <a:ext cx="1143000" cy="307975"/>
            <a:chOff x="96" y="1152"/>
            <a:chExt cx="720" cy="194"/>
          </a:xfrm>
        </p:grpSpPr>
        <p:sp>
          <p:nvSpPr>
            <p:cNvPr id="5134" name="Text Box 26"/>
            <p:cNvSpPr txBox="1">
              <a:spLocks noChangeArrowheads="1"/>
            </p:cNvSpPr>
            <p:nvPr/>
          </p:nvSpPr>
          <p:spPr bwMode="auto">
            <a:xfrm>
              <a:off x="96" y="1152"/>
              <a:ext cx="720" cy="194"/>
            </a:xfrm>
            <a:prstGeom prst="rect">
              <a:avLst/>
            </a:prstGeom>
            <a:noFill/>
            <a:ln w="9525">
              <a:noFill/>
              <a:miter lim="800000"/>
              <a:headEnd/>
              <a:tailEnd/>
            </a:ln>
          </p:spPr>
          <p:txBody>
            <a:bodyPr wrap="square">
              <a:spAutoFit/>
            </a:bodyPr>
            <a:lstStyle/>
            <a:p>
              <a:pPr>
                <a:spcBef>
                  <a:spcPct val="50000"/>
                </a:spcBef>
              </a:pPr>
              <a:r>
                <a:rPr lang="en-US" sz="1400" b="1" dirty="0"/>
                <a:t>EL </a:t>
              </a:r>
              <a:r>
                <a:rPr lang="en-US" sz="1400" b="1" dirty="0" smtClean="0"/>
                <a:t>229 m</a:t>
              </a:r>
              <a:endParaRPr lang="en-US" sz="1400" b="1" dirty="0"/>
            </a:p>
          </p:txBody>
        </p:sp>
        <p:sp>
          <p:nvSpPr>
            <p:cNvPr id="5136" name="Line 28"/>
            <p:cNvSpPr>
              <a:spLocks noChangeShapeType="1"/>
            </p:cNvSpPr>
            <p:nvPr/>
          </p:nvSpPr>
          <p:spPr bwMode="auto">
            <a:xfrm flipH="1">
              <a:off x="192" y="1344"/>
              <a:ext cx="432" cy="0"/>
            </a:xfrm>
            <a:prstGeom prst="line">
              <a:avLst/>
            </a:prstGeom>
            <a:noFill/>
            <a:ln w="9525">
              <a:solidFill>
                <a:schemeClr val="tx1"/>
              </a:solidFill>
              <a:round/>
              <a:headEnd/>
              <a:tailEnd/>
            </a:ln>
          </p:spPr>
          <p:txBody>
            <a:bodyPr/>
            <a:lstStyle/>
            <a:p>
              <a:endParaRPr lang="en-US"/>
            </a:p>
          </p:txBody>
        </p:sp>
      </p:grpSp>
      <p:sp>
        <p:nvSpPr>
          <p:cNvPr id="5132" name="Text Box 29"/>
          <p:cNvSpPr txBox="1">
            <a:spLocks noChangeArrowheads="1"/>
          </p:cNvSpPr>
          <p:nvPr/>
        </p:nvSpPr>
        <p:spPr bwMode="auto">
          <a:xfrm>
            <a:off x="0" y="76200"/>
            <a:ext cx="9144000" cy="584775"/>
          </a:xfrm>
          <a:prstGeom prst="rect">
            <a:avLst/>
          </a:prstGeom>
          <a:noFill/>
          <a:ln w="9525">
            <a:noFill/>
            <a:miter lim="800000"/>
            <a:headEnd/>
            <a:tailEnd/>
          </a:ln>
        </p:spPr>
        <p:txBody>
          <a:bodyPr wrap="square">
            <a:spAutoFit/>
          </a:bodyPr>
          <a:lstStyle/>
          <a:p>
            <a:pPr>
              <a:spcBef>
                <a:spcPct val="50000"/>
              </a:spcBef>
            </a:pPr>
            <a:r>
              <a:rPr lang="pt-BR" sz="3200" dirty="0" smtClean="0">
                <a:latin typeface="+mj-lt"/>
              </a:rPr>
              <a:t>Muro de Concreto Protetor do Aterro (</a:t>
            </a:r>
            <a:r>
              <a:rPr lang="pt-BR" sz="3200" dirty="0" smtClean="0">
                <a:solidFill>
                  <a:srgbClr val="00B0F0"/>
                </a:solidFill>
                <a:latin typeface="+mj-lt"/>
              </a:rPr>
              <a:t>PCEW</a:t>
            </a:r>
            <a:r>
              <a:rPr lang="pt-BR" sz="3200" dirty="0" smtClean="0">
                <a:latin typeface="+mj-lt"/>
              </a:rPr>
              <a:t>)</a:t>
            </a:r>
          </a:p>
        </p:txBody>
      </p:sp>
      <p:sp>
        <p:nvSpPr>
          <p:cNvPr id="34" name="TextBox 33"/>
          <p:cNvSpPr txBox="1"/>
          <p:nvPr/>
        </p:nvSpPr>
        <p:spPr>
          <a:xfrm>
            <a:off x="2209800" y="2819400"/>
            <a:ext cx="304800" cy="523220"/>
          </a:xfrm>
          <a:prstGeom prst="rect">
            <a:avLst/>
          </a:prstGeom>
          <a:noFill/>
        </p:spPr>
        <p:txBody>
          <a:bodyPr wrap="square" rtlCol="0">
            <a:spAutoFit/>
          </a:bodyPr>
          <a:lstStyle/>
          <a:p>
            <a:r>
              <a:rPr lang="en-US" sz="2800" b="1" dirty="0" smtClean="0"/>
              <a:t>P</a:t>
            </a:r>
            <a:endParaRPr lang="en-US" sz="2800" b="1" dirty="0"/>
          </a:p>
        </p:txBody>
      </p:sp>
      <p:sp>
        <p:nvSpPr>
          <p:cNvPr id="35" name="TextBox 34"/>
          <p:cNvSpPr txBox="1"/>
          <p:nvPr/>
        </p:nvSpPr>
        <p:spPr>
          <a:xfrm>
            <a:off x="3657600" y="2870200"/>
            <a:ext cx="381000" cy="523220"/>
          </a:xfrm>
          <a:prstGeom prst="rect">
            <a:avLst/>
          </a:prstGeom>
          <a:noFill/>
        </p:spPr>
        <p:txBody>
          <a:bodyPr wrap="square" rtlCol="0">
            <a:spAutoFit/>
          </a:bodyPr>
          <a:lstStyle/>
          <a:p>
            <a:r>
              <a:rPr lang="en-US" sz="2800" b="1" dirty="0" smtClean="0"/>
              <a:t>S</a:t>
            </a:r>
            <a:endParaRPr lang="en-US" sz="2800" b="1" dirty="0"/>
          </a:p>
        </p:txBody>
      </p:sp>
      <p:sp>
        <p:nvSpPr>
          <p:cNvPr id="36" name="TextBox 35"/>
          <p:cNvSpPr txBox="1"/>
          <p:nvPr/>
        </p:nvSpPr>
        <p:spPr>
          <a:xfrm>
            <a:off x="5257800" y="2870200"/>
            <a:ext cx="304800" cy="523220"/>
          </a:xfrm>
          <a:prstGeom prst="rect">
            <a:avLst/>
          </a:prstGeom>
          <a:noFill/>
        </p:spPr>
        <p:txBody>
          <a:bodyPr wrap="square" rtlCol="0">
            <a:spAutoFit/>
          </a:bodyPr>
          <a:lstStyle/>
          <a:p>
            <a:r>
              <a:rPr lang="en-US" sz="2800" b="1" dirty="0" smtClean="0"/>
              <a:t>P</a:t>
            </a:r>
            <a:endParaRPr lang="en-US" sz="2800" b="1" dirty="0"/>
          </a:p>
        </p:txBody>
      </p:sp>
      <p:grpSp>
        <p:nvGrpSpPr>
          <p:cNvPr id="4" name="Group 51"/>
          <p:cNvGrpSpPr/>
          <p:nvPr/>
        </p:nvGrpSpPr>
        <p:grpSpPr>
          <a:xfrm>
            <a:off x="457200" y="838200"/>
            <a:ext cx="2447365" cy="762000"/>
            <a:chOff x="990600" y="838200"/>
            <a:chExt cx="1066800" cy="839391"/>
          </a:xfrm>
        </p:grpSpPr>
        <p:sp>
          <p:nvSpPr>
            <p:cNvPr id="49" name="TextBox 48"/>
            <p:cNvSpPr txBox="1"/>
            <p:nvPr/>
          </p:nvSpPr>
          <p:spPr>
            <a:xfrm>
              <a:off x="990600" y="838200"/>
              <a:ext cx="1066800" cy="406842"/>
            </a:xfrm>
            <a:prstGeom prst="rect">
              <a:avLst/>
            </a:prstGeom>
            <a:noFill/>
          </p:spPr>
          <p:txBody>
            <a:bodyPr wrap="square" rtlCol="0">
              <a:spAutoFit/>
            </a:bodyPr>
            <a:lstStyle/>
            <a:p>
              <a:r>
                <a:rPr lang="pt-BR" dirty="0" smtClean="0"/>
                <a:t>Painel</a:t>
              </a:r>
              <a:r>
                <a:rPr lang="en-US" dirty="0" smtClean="0"/>
                <a:t> 1,83m x 2,8m</a:t>
              </a:r>
              <a:endParaRPr lang="en-US" dirty="0"/>
            </a:p>
          </p:txBody>
        </p:sp>
        <p:cxnSp>
          <p:nvCxnSpPr>
            <p:cNvPr id="51" name="Straight Arrow Connector 50"/>
            <p:cNvCxnSpPr/>
            <p:nvPr/>
          </p:nvCxnSpPr>
          <p:spPr>
            <a:xfrm>
              <a:off x="1752600" y="1219200"/>
              <a:ext cx="300892" cy="45839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27" name="Straight Connector 26"/>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 name="Group 32"/>
          <p:cNvGrpSpPr/>
          <p:nvPr/>
        </p:nvGrpSpPr>
        <p:grpSpPr>
          <a:xfrm>
            <a:off x="1524000" y="4419600"/>
            <a:ext cx="3429000" cy="1228130"/>
            <a:chOff x="1524000" y="4419600"/>
            <a:chExt cx="3429000" cy="1228130"/>
          </a:xfrm>
        </p:grpSpPr>
        <p:sp>
          <p:nvSpPr>
            <p:cNvPr id="28" name="TextBox 27"/>
            <p:cNvSpPr txBox="1"/>
            <p:nvPr/>
          </p:nvSpPr>
          <p:spPr>
            <a:xfrm>
              <a:off x="1524000" y="4724400"/>
              <a:ext cx="2133600" cy="923330"/>
            </a:xfrm>
            <a:prstGeom prst="rect">
              <a:avLst/>
            </a:prstGeom>
            <a:noFill/>
          </p:spPr>
          <p:txBody>
            <a:bodyPr wrap="square" rtlCol="0">
              <a:spAutoFit/>
            </a:bodyPr>
            <a:lstStyle/>
            <a:p>
              <a:r>
                <a:rPr lang="pt-BR" dirty="0" smtClean="0"/>
                <a:t>Fundo encaixado a 0, 6 m no topo da rocha</a:t>
              </a:r>
              <a:endParaRPr lang="pt-BR" dirty="0"/>
            </a:p>
          </p:txBody>
        </p:sp>
        <p:cxnSp>
          <p:nvCxnSpPr>
            <p:cNvPr id="29" name="Straight Arrow Connector 28"/>
            <p:cNvCxnSpPr/>
            <p:nvPr/>
          </p:nvCxnSpPr>
          <p:spPr>
            <a:xfrm flipH="1" flipV="1">
              <a:off x="1828800" y="4419600"/>
              <a:ext cx="304800"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3429000" y="4495800"/>
              <a:ext cx="1524000" cy="609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2" name="Slide Number Placeholder 31"/>
          <p:cNvSpPr>
            <a:spLocks noGrp="1"/>
          </p:cNvSpPr>
          <p:nvPr>
            <p:ph type="sldNum" sz="quarter" idx="10"/>
          </p:nvPr>
        </p:nvSpPr>
        <p:spPr/>
        <p:txBody>
          <a:bodyPr/>
          <a:lstStyle/>
          <a:p>
            <a:fld id="{D03CC7D5-AADD-49FA-8209-475AB0712B2E}" type="slidenum">
              <a:rPr lang="en-US" smtClean="0"/>
              <a:pPr/>
              <a:t>49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wipe(up)">
                                      <p:cBhvr>
                                        <p:cTn id="7" dur="2000"/>
                                        <p:tgtEl>
                                          <p:spTgt spid="5123"/>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000"/>
                                        <p:tgtEl>
                                          <p:spTgt spid="4"/>
                                        </p:tgtEl>
                                      </p:cBhvr>
                                    </p:animEffect>
                                  </p:childTnLst>
                                </p:cTn>
                              </p:par>
                            </p:childTnLst>
                          </p:cTn>
                        </p:par>
                        <p:par>
                          <p:cTn id="11" fill="hold">
                            <p:stCondLst>
                              <p:cond delay="2000"/>
                            </p:stCondLst>
                            <p:childTnLst>
                              <p:par>
                                <p:cTn id="12" presetID="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par>
                          <p:cTn id="17" fill="hold">
                            <p:stCondLst>
                              <p:cond delay="2000"/>
                            </p:stCondLst>
                            <p:childTnLst>
                              <p:par>
                                <p:cTn id="18" presetID="22" presetClass="entr" presetSubtype="1" fill="hold" nodeType="afterEffect">
                                  <p:stCondLst>
                                    <p:cond delay="0"/>
                                  </p:stCondLst>
                                  <p:childTnLst>
                                    <p:set>
                                      <p:cBhvr>
                                        <p:cTn id="19" dur="1" fill="hold">
                                          <p:stCondLst>
                                            <p:cond delay="0"/>
                                          </p:stCondLst>
                                        </p:cTn>
                                        <p:tgtEl>
                                          <p:spTgt spid="5125"/>
                                        </p:tgtEl>
                                        <p:attrNameLst>
                                          <p:attrName>style.visibility</p:attrName>
                                        </p:attrNameLst>
                                      </p:cBhvr>
                                      <p:to>
                                        <p:strVal val="visible"/>
                                      </p:to>
                                    </p:set>
                                    <p:animEffect transition="in" filter="wipe(up)">
                                      <p:cBhvr>
                                        <p:cTn id="20" dur="2000"/>
                                        <p:tgtEl>
                                          <p:spTgt spid="5125"/>
                                        </p:tgtEl>
                                      </p:cBhvr>
                                    </p:animEffect>
                                  </p:childTnLst>
                                </p:cTn>
                              </p:par>
                            </p:childTnLst>
                          </p:cTn>
                        </p:par>
                        <p:par>
                          <p:cTn id="21" fill="hold">
                            <p:stCondLst>
                              <p:cond delay="4000"/>
                            </p:stCondLst>
                            <p:childTnLst>
                              <p:par>
                                <p:cTn id="22" presetID="1" presetClass="entr" presetSubtype="0" fill="hold" grpId="0" nodeType="afterEffect">
                                  <p:stCondLst>
                                    <p:cond delay="0"/>
                                  </p:stCondLst>
                                  <p:childTnLst>
                                    <p:set>
                                      <p:cBhvr>
                                        <p:cTn id="23" dur="1" fill="hold">
                                          <p:stCondLst>
                                            <p:cond delay="0"/>
                                          </p:stCondLst>
                                        </p:cTn>
                                        <p:tgtEl>
                                          <p:spTgt spid="36"/>
                                        </p:tgtEl>
                                        <p:attrNameLst>
                                          <p:attrName>style.visibility</p:attrName>
                                        </p:attrNameLst>
                                      </p:cBhvr>
                                      <p:to>
                                        <p:strVal val="visible"/>
                                      </p:to>
                                    </p:set>
                                  </p:childTnLst>
                                </p:cTn>
                              </p:par>
                            </p:childTnLst>
                          </p:cTn>
                        </p:par>
                        <p:par>
                          <p:cTn id="24" fill="hold">
                            <p:stCondLst>
                              <p:cond delay="4000"/>
                            </p:stCondLst>
                            <p:childTnLst>
                              <p:par>
                                <p:cTn id="25" presetID="22" presetClass="entr" presetSubtype="1" fill="hold" grpId="0" nodeType="afterEffect">
                                  <p:stCondLst>
                                    <p:cond delay="0"/>
                                  </p:stCondLst>
                                  <p:childTnLst>
                                    <p:set>
                                      <p:cBhvr>
                                        <p:cTn id="26" dur="1" fill="hold">
                                          <p:stCondLst>
                                            <p:cond delay="0"/>
                                          </p:stCondLst>
                                        </p:cTn>
                                        <p:tgtEl>
                                          <p:spTgt spid="5124"/>
                                        </p:tgtEl>
                                        <p:attrNameLst>
                                          <p:attrName>style.visibility</p:attrName>
                                        </p:attrNameLst>
                                      </p:cBhvr>
                                      <p:to>
                                        <p:strVal val="visible"/>
                                      </p:to>
                                    </p:set>
                                    <p:animEffect transition="in" filter="wipe(up)">
                                      <p:cBhvr>
                                        <p:cTn id="27" dur="2000"/>
                                        <p:tgtEl>
                                          <p:spTgt spid="5124"/>
                                        </p:tgtEl>
                                      </p:cBhvr>
                                    </p:animEffect>
                                  </p:childTnLst>
                                </p:cTn>
                              </p:par>
                            </p:childTnLst>
                          </p:cTn>
                        </p:par>
                        <p:par>
                          <p:cTn id="28" fill="hold">
                            <p:stCondLst>
                              <p:cond delay="6000"/>
                            </p:stCondLst>
                            <p:childTnLst>
                              <p:par>
                                <p:cTn id="29" presetID="1" presetClass="entr" presetSubtype="0"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P spid="5124" grpId="0" animBg="1"/>
      <p:bldP spid="34" grpId="0"/>
      <p:bldP spid="35"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0"/>
            <a:ext cx="9144000" cy="838200"/>
          </a:xfrm>
          <a:noFill/>
        </p:spPr>
        <p:txBody>
          <a:bodyPr/>
          <a:lstStyle/>
          <a:p>
            <a:r>
              <a:rPr lang="pt-BR" sz="2400" dirty="0" smtClean="0"/>
              <a:t>Localização – Estados de Kentucky e Tennessee</a:t>
            </a:r>
            <a:br>
              <a:rPr lang="pt-BR" sz="2400" dirty="0" smtClean="0"/>
            </a:br>
            <a:r>
              <a:rPr lang="pt-BR" sz="2400" dirty="0" smtClean="0"/>
              <a:t>com centros urbanos a jusante</a:t>
            </a:r>
            <a:endParaRPr lang="pt-BR" sz="2400" dirty="0"/>
          </a:p>
        </p:txBody>
      </p:sp>
      <p:pic>
        <p:nvPicPr>
          <p:cNvPr id="77827" name="Picture 3"/>
          <p:cNvPicPr>
            <a:picLocks noGrp="1" noChangeAspect="1" noChangeArrowheads="1"/>
          </p:cNvPicPr>
          <p:nvPr>
            <p:ph type="body" idx="1"/>
          </p:nvPr>
        </p:nvPicPr>
        <p:blipFill>
          <a:blip r:embed="rId3" cstate="print"/>
          <a:srcRect/>
          <a:stretch>
            <a:fillRect/>
          </a:stretch>
        </p:blipFill>
        <p:spPr>
          <a:xfrm>
            <a:off x="0" y="845457"/>
            <a:ext cx="9144000" cy="5105400"/>
          </a:xfrm>
        </p:spPr>
      </p:pic>
      <p:sp>
        <p:nvSpPr>
          <p:cNvPr id="77828" name="Text Box 4"/>
          <p:cNvSpPr txBox="1">
            <a:spLocks noChangeArrowheads="1"/>
          </p:cNvSpPr>
          <p:nvPr/>
        </p:nvSpPr>
        <p:spPr bwMode="auto">
          <a:xfrm>
            <a:off x="4419601" y="1447801"/>
            <a:ext cx="2400300" cy="461643"/>
          </a:xfrm>
          <a:prstGeom prst="rect">
            <a:avLst/>
          </a:prstGeom>
          <a:solidFill>
            <a:srgbClr val="000080"/>
          </a:solidFill>
          <a:ln w="12700">
            <a:noFill/>
            <a:miter lim="800000"/>
            <a:headEnd/>
            <a:tailEnd/>
          </a:ln>
          <a:effectLst/>
        </p:spPr>
        <p:txBody>
          <a:bodyPr wrap="square" lIns="91417" tIns="45709" rIns="91417" bIns="45709">
            <a:spAutoFit/>
          </a:bodyPr>
          <a:lstStyle/>
          <a:p>
            <a:pPr eaLnBrk="0" hangingPunct="0">
              <a:spcBef>
                <a:spcPct val="50000"/>
              </a:spcBef>
            </a:pPr>
            <a:r>
              <a:rPr lang="en-US" sz="2400" dirty="0">
                <a:solidFill>
                  <a:srgbClr val="FFFF00"/>
                </a:solidFill>
                <a:latin typeface="Times New Roman" pitchFamily="18" charset="0"/>
              </a:rPr>
              <a:t>Wolf </a:t>
            </a:r>
            <a:r>
              <a:rPr lang="en-US" sz="2400" dirty="0" smtClean="0">
                <a:solidFill>
                  <a:srgbClr val="FFFF00"/>
                </a:solidFill>
                <a:latin typeface="Times New Roman" pitchFamily="18" charset="0"/>
              </a:rPr>
              <a:t>Creek Dam</a:t>
            </a:r>
            <a:r>
              <a:rPr lang="en-US" sz="2400" dirty="0" smtClean="0">
                <a:latin typeface="Times New Roman" pitchFamily="18" charset="0"/>
              </a:rPr>
              <a:t> </a:t>
            </a:r>
            <a:endParaRPr lang="en-US" sz="2400" dirty="0">
              <a:latin typeface="Times New Roman" pitchFamily="18" charset="0"/>
            </a:endParaRPr>
          </a:p>
        </p:txBody>
      </p:sp>
      <p:sp>
        <p:nvSpPr>
          <p:cNvPr id="77829" name="Line 5"/>
          <p:cNvSpPr>
            <a:spLocks noChangeShapeType="1"/>
          </p:cNvSpPr>
          <p:nvPr/>
        </p:nvSpPr>
        <p:spPr bwMode="auto">
          <a:xfrm>
            <a:off x="6781801" y="1905001"/>
            <a:ext cx="473075" cy="409575"/>
          </a:xfrm>
          <a:prstGeom prst="line">
            <a:avLst/>
          </a:prstGeom>
          <a:noFill/>
          <a:ln w="38100">
            <a:solidFill>
              <a:schemeClr val="tx2"/>
            </a:solidFill>
            <a:round/>
            <a:headEnd/>
            <a:tailEnd type="triangle" w="med" len="med"/>
          </a:ln>
          <a:effectLst/>
        </p:spPr>
        <p:txBody>
          <a:bodyPr/>
          <a:lstStyle/>
          <a:p>
            <a:endParaRPr lang="en-US"/>
          </a:p>
        </p:txBody>
      </p:sp>
      <p:sp>
        <p:nvSpPr>
          <p:cNvPr id="77830" name="Oval 6"/>
          <p:cNvSpPr>
            <a:spLocks noChangeArrowheads="1"/>
          </p:cNvSpPr>
          <p:nvPr/>
        </p:nvSpPr>
        <p:spPr bwMode="auto">
          <a:xfrm>
            <a:off x="1676400" y="5181600"/>
            <a:ext cx="203200" cy="203200"/>
          </a:xfrm>
          <a:prstGeom prst="ellipse">
            <a:avLst/>
          </a:prstGeom>
          <a:solidFill>
            <a:srgbClr val="FFFF00"/>
          </a:solidFill>
          <a:ln w="12700">
            <a:solidFill>
              <a:srgbClr val="FFFF00"/>
            </a:solidFill>
            <a:round/>
            <a:headEnd/>
            <a:tailEnd/>
          </a:ln>
          <a:effectLst/>
        </p:spPr>
        <p:txBody>
          <a:bodyPr wrap="none" anchor="ctr"/>
          <a:lstStyle/>
          <a:p>
            <a:endParaRPr lang="en-US"/>
          </a:p>
        </p:txBody>
      </p:sp>
      <p:sp>
        <p:nvSpPr>
          <p:cNvPr id="77831" name="Oval 7"/>
          <p:cNvSpPr>
            <a:spLocks noChangeArrowheads="1"/>
          </p:cNvSpPr>
          <p:nvPr/>
        </p:nvSpPr>
        <p:spPr bwMode="auto">
          <a:xfrm>
            <a:off x="2438400" y="4648200"/>
            <a:ext cx="203200" cy="203200"/>
          </a:xfrm>
          <a:prstGeom prst="ellipse">
            <a:avLst/>
          </a:prstGeom>
          <a:solidFill>
            <a:srgbClr val="FFFF00"/>
          </a:solidFill>
          <a:ln w="12700">
            <a:solidFill>
              <a:srgbClr val="FFFF00"/>
            </a:solidFill>
            <a:round/>
            <a:headEnd/>
            <a:tailEnd/>
          </a:ln>
          <a:effectLst/>
        </p:spPr>
        <p:txBody>
          <a:bodyPr wrap="none" anchor="ctr"/>
          <a:lstStyle/>
          <a:p>
            <a:endParaRPr lang="en-US"/>
          </a:p>
        </p:txBody>
      </p:sp>
      <p:sp>
        <p:nvSpPr>
          <p:cNvPr id="77832" name="Oval 8"/>
          <p:cNvSpPr>
            <a:spLocks noChangeArrowheads="1"/>
          </p:cNvSpPr>
          <p:nvPr/>
        </p:nvSpPr>
        <p:spPr bwMode="auto">
          <a:xfrm>
            <a:off x="1143000" y="5867400"/>
            <a:ext cx="203200" cy="203200"/>
          </a:xfrm>
          <a:prstGeom prst="ellipse">
            <a:avLst/>
          </a:prstGeom>
          <a:solidFill>
            <a:srgbClr val="FFFF00"/>
          </a:solidFill>
          <a:ln w="12700">
            <a:solidFill>
              <a:srgbClr val="FFFF00"/>
            </a:solidFill>
            <a:round/>
            <a:headEnd/>
            <a:tailEnd/>
          </a:ln>
          <a:effectLst/>
        </p:spPr>
        <p:txBody>
          <a:bodyPr wrap="none" anchor="ctr"/>
          <a:lstStyle/>
          <a:p>
            <a:endParaRPr lang="en-US"/>
          </a:p>
        </p:txBody>
      </p:sp>
      <p:sp>
        <p:nvSpPr>
          <p:cNvPr id="9" name="Oval 8"/>
          <p:cNvSpPr/>
          <p:nvPr/>
        </p:nvSpPr>
        <p:spPr>
          <a:xfrm>
            <a:off x="7315200" y="1600200"/>
            <a:ext cx="1447800" cy="1371600"/>
          </a:xfrm>
          <a:prstGeom prst="ellipse">
            <a:avLst/>
          </a:prstGeom>
          <a:solidFill>
            <a:srgbClr val="FF0000">
              <a:alpha val="1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0" y="8382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p:cNvSpPr>
            <a:spLocks noGrp="1"/>
          </p:cNvSpPr>
          <p:nvPr>
            <p:ph type="sldNum" sz="quarter" idx="10"/>
          </p:nvPr>
        </p:nvSpPr>
        <p:spPr/>
        <p:txBody>
          <a:bodyPr/>
          <a:lstStyle/>
          <a:p>
            <a:fld id="{D03CC7D5-AADD-49FA-8209-475AB0712B2E}" type="slidenum">
              <a:rPr lang="en-US" smtClean="0"/>
              <a:pPr/>
              <a:t>5</a:t>
            </a:fld>
            <a:endParaRPr lang="en-US"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1"/>
            <a:ext cx="9144000" cy="5741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lgn="ctr">
              <a:defRPr/>
            </a:pPr>
            <a:r>
              <a:rPr lang="en-US" sz="4000" kern="0" smtClean="0">
                <a:solidFill>
                  <a:schemeClr val="tx2"/>
                </a:solidFill>
                <a:latin typeface="+mj-lt"/>
                <a:ea typeface="+mj-ea"/>
                <a:cs typeface="Times New Roman" pitchFamily="18" charset="0"/>
              </a:rPr>
              <a:t>Equipamento</a:t>
            </a:r>
            <a:r>
              <a:rPr lang="en-US" sz="4000" kern="0" dirty="0" smtClean="0">
                <a:solidFill>
                  <a:schemeClr val="tx2"/>
                </a:solidFill>
                <a:latin typeface="+mj-lt"/>
                <a:ea typeface="+mj-ea"/>
                <a:cs typeface="Times New Roman" pitchFamily="18" charset="0"/>
              </a:rPr>
              <a:t> </a:t>
            </a:r>
            <a:r>
              <a:rPr lang="en-US" sz="4000" kern="0" dirty="0" err="1" smtClean="0">
                <a:solidFill>
                  <a:schemeClr val="tx2"/>
                </a:solidFill>
                <a:latin typeface="+mj-lt"/>
                <a:ea typeface="+mj-ea"/>
                <a:cs typeface="Times New Roman" pitchFamily="18" charset="0"/>
              </a:rPr>
              <a:t>para</a:t>
            </a:r>
            <a:r>
              <a:rPr lang="en-US" sz="4000" kern="0" dirty="0" smtClean="0">
                <a:solidFill>
                  <a:schemeClr val="tx2"/>
                </a:solidFill>
                <a:latin typeface="+mj-lt"/>
                <a:ea typeface="+mj-ea"/>
                <a:cs typeface="Times New Roman" pitchFamily="18" charset="0"/>
              </a:rPr>
              <a:t> a </a:t>
            </a:r>
            <a:r>
              <a:rPr lang="en-US" sz="4000" kern="0" dirty="0" smtClean="0">
                <a:solidFill>
                  <a:srgbClr val="00B0F0"/>
                </a:solidFill>
                <a:latin typeface="+mj-lt"/>
                <a:ea typeface="+mj-ea"/>
                <a:cs typeface="Times New Roman" pitchFamily="18" charset="0"/>
              </a:rPr>
              <a:t>PCEW</a:t>
            </a:r>
            <a:endParaRPr kumimoji="0" lang="en-US" sz="4000" i="0" u="none" strike="noStrike" kern="0" cap="none" spc="0" normalizeH="0" baseline="0" noProof="0" dirty="0">
              <a:ln>
                <a:noFill/>
              </a:ln>
              <a:solidFill>
                <a:srgbClr val="00B0F0"/>
              </a:solidFill>
              <a:effectLst/>
              <a:uLnTx/>
              <a:uFillTx/>
              <a:latin typeface="+mj-lt"/>
              <a:ea typeface="+mj-ea"/>
              <a:cs typeface="Times New Roman" pitchFamily="18" charset="0"/>
            </a:endParaRPr>
          </a:p>
        </p:txBody>
      </p:sp>
      <p:pic>
        <p:nvPicPr>
          <p:cNvPr id="1026" name="Picture 2" descr="C:\Documents and Settings\h3ecgjab\Desktop\PROJECTS\WOLF CREEK\Wolf Creek Pics, Video &amp; Pres\Hydromill II.JPG"/>
          <p:cNvPicPr>
            <a:picLocks noChangeAspect="1" noChangeArrowheads="1"/>
          </p:cNvPicPr>
          <p:nvPr/>
        </p:nvPicPr>
        <p:blipFill>
          <a:blip r:embed="rId2" cstate="print"/>
          <a:srcRect/>
          <a:stretch>
            <a:fillRect/>
          </a:stretch>
        </p:blipFill>
        <p:spPr bwMode="auto">
          <a:xfrm>
            <a:off x="4784650" y="601790"/>
            <a:ext cx="4231759" cy="6117988"/>
          </a:xfrm>
          <a:prstGeom prst="rect">
            <a:avLst/>
          </a:prstGeom>
          <a:noFill/>
        </p:spPr>
      </p:pic>
      <p:pic>
        <p:nvPicPr>
          <p:cNvPr id="1027" name="Picture 3" descr="C:\Documents and Settings\h3ecgjab\Desktop\PROJECTS\WOLF CREEK\Wolf Creek Pics, Video &amp; Pres\Clamshell.JPG"/>
          <p:cNvPicPr>
            <a:picLocks noChangeAspect="1" noChangeArrowheads="1"/>
          </p:cNvPicPr>
          <p:nvPr/>
        </p:nvPicPr>
        <p:blipFill>
          <a:blip r:embed="rId3" cstate="print"/>
          <a:srcRect/>
          <a:stretch>
            <a:fillRect/>
          </a:stretch>
        </p:blipFill>
        <p:spPr bwMode="auto">
          <a:xfrm>
            <a:off x="127591" y="602548"/>
            <a:ext cx="4497572" cy="6106596"/>
          </a:xfrm>
          <a:prstGeom prst="rect">
            <a:avLst/>
          </a:prstGeom>
          <a:noFill/>
        </p:spPr>
      </p:pic>
      <p:sp>
        <p:nvSpPr>
          <p:cNvPr id="8" name="Oval 7"/>
          <p:cNvSpPr/>
          <p:nvPr/>
        </p:nvSpPr>
        <p:spPr>
          <a:xfrm>
            <a:off x="3880884" y="5284381"/>
            <a:ext cx="489097" cy="4465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581554" y="5745124"/>
            <a:ext cx="606056" cy="5599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498112" y="606055"/>
            <a:ext cx="1120820" cy="369332"/>
          </a:xfrm>
          <a:prstGeom prst="rect">
            <a:avLst/>
          </a:prstGeom>
          <a:noFill/>
        </p:spPr>
        <p:txBody>
          <a:bodyPr wrap="none" rtlCol="0">
            <a:spAutoFit/>
          </a:bodyPr>
          <a:lstStyle/>
          <a:p>
            <a:r>
              <a:rPr lang="en-US" dirty="0" smtClean="0">
                <a:solidFill>
                  <a:schemeClr val="bg1"/>
                </a:solidFill>
                <a:latin typeface="Times New Roman" pitchFamily="18" charset="0"/>
                <a:cs typeface="Times New Roman" pitchFamily="18" charset="0"/>
              </a:rPr>
              <a:t>Clamshell</a:t>
            </a:r>
            <a:endParaRPr lang="en-US" dirty="0">
              <a:solidFill>
                <a:schemeClr val="bg1"/>
              </a:solidFill>
              <a:latin typeface="Times New Roman" pitchFamily="18" charset="0"/>
              <a:cs typeface="Times New Roman" pitchFamily="18" charset="0"/>
            </a:endParaRPr>
          </a:p>
        </p:txBody>
      </p:sp>
      <p:sp>
        <p:nvSpPr>
          <p:cNvPr id="11" name="TextBox 10"/>
          <p:cNvSpPr txBox="1"/>
          <p:nvPr/>
        </p:nvSpPr>
        <p:spPr>
          <a:xfrm>
            <a:off x="7861005" y="609599"/>
            <a:ext cx="1146468" cy="369332"/>
          </a:xfrm>
          <a:prstGeom prst="rect">
            <a:avLst/>
          </a:prstGeom>
          <a:noFill/>
        </p:spPr>
        <p:txBody>
          <a:bodyPr wrap="none" rtlCol="0">
            <a:spAutoFit/>
          </a:bodyPr>
          <a:lstStyle/>
          <a:p>
            <a:r>
              <a:rPr lang="en-US" dirty="0" smtClean="0">
                <a:solidFill>
                  <a:schemeClr val="bg1"/>
                </a:solidFill>
                <a:latin typeface="Times New Roman" pitchFamily="18" charset="0"/>
                <a:cs typeface="Times New Roman" pitchFamily="18" charset="0"/>
              </a:rPr>
              <a:t>Hydromill</a:t>
            </a:r>
            <a:endParaRPr lang="en-US" dirty="0">
              <a:solidFill>
                <a:schemeClr val="bg1"/>
              </a:solidFill>
              <a:latin typeface="Times New Roman" pitchFamily="18" charset="0"/>
              <a:cs typeface="Times New Roman" pitchFamily="18" charset="0"/>
            </a:endParaRPr>
          </a:p>
        </p:txBody>
      </p:sp>
      <p:cxnSp>
        <p:nvCxnSpPr>
          <p:cNvPr id="12" name="Straight Connector 11"/>
          <p:cNvCxnSpPr/>
          <p:nvPr/>
        </p:nvCxnSpPr>
        <p:spPr>
          <a:xfrm>
            <a:off x="0" y="5334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12"/>
          <p:cNvSpPr>
            <a:spLocks noGrp="1"/>
          </p:cNvSpPr>
          <p:nvPr>
            <p:ph type="sldNum" sz="quarter" idx="10"/>
          </p:nvPr>
        </p:nvSpPr>
        <p:spPr/>
        <p:txBody>
          <a:bodyPr/>
          <a:lstStyle/>
          <a:p>
            <a:fld id="{D03CC7D5-AADD-49FA-8209-475AB0712B2E}" type="slidenum">
              <a:rPr lang="en-US" smtClean="0"/>
              <a:pPr/>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0"/>
            <a:ext cx="8229600" cy="533400"/>
          </a:xfrm>
        </p:spPr>
        <p:txBody>
          <a:bodyPr/>
          <a:lstStyle/>
          <a:p>
            <a:pPr eaLnBrk="1" hangingPunct="1"/>
            <a:r>
              <a:rPr lang="en-US" dirty="0" smtClean="0"/>
              <a:t>Hydromill</a:t>
            </a:r>
          </a:p>
        </p:txBody>
      </p:sp>
      <p:pic>
        <p:nvPicPr>
          <p:cNvPr id="26627" name="Picture 3" descr="Soilmec 120-ton Crane converted for use as a Hydromill"/>
          <p:cNvPicPr>
            <a:picLocks noGrp="1" noChangeAspect="1" noChangeArrowheads="1"/>
          </p:cNvPicPr>
          <p:nvPr>
            <p:ph type="body" idx="1"/>
          </p:nvPr>
        </p:nvPicPr>
        <p:blipFill>
          <a:blip r:embed="rId2" cstate="print"/>
          <a:srcRect/>
          <a:stretch>
            <a:fillRect/>
          </a:stretch>
        </p:blipFill>
        <p:spPr>
          <a:xfrm>
            <a:off x="152400" y="685800"/>
            <a:ext cx="3657600" cy="5105400"/>
          </a:xfrm>
        </p:spPr>
      </p:pic>
      <p:sp>
        <p:nvSpPr>
          <p:cNvPr id="26629" name="Rectangle 5"/>
          <p:cNvSpPr>
            <a:spLocks noChangeArrowheads="1"/>
          </p:cNvSpPr>
          <p:nvPr/>
        </p:nvSpPr>
        <p:spPr bwMode="auto">
          <a:xfrm>
            <a:off x="2971800" y="5029200"/>
            <a:ext cx="685800" cy="533400"/>
          </a:xfrm>
          <a:prstGeom prst="rect">
            <a:avLst/>
          </a:prstGeom>
          <a:noFill/>
          <a:ln w="28575">
            <a:solidFill>
              <a:srgbClr val="FFC000"/>
            </a:solidFill>
            <a:miter lim="800000"/>
            <a:headEnd/>
            <a:tailEnd/>
          </a:ln>
        </p:spPr>
        <p:txBody>
          <a:bodyPr wrap="none" anchor="ctr"/>
          <a:lstStyle/>
          <a:p>
            <a:endParaRPr lang="en-US"/>
          </a:p>
        </p:txBody>
      </p:sp>
      <p:pic>
        <p:nvPicPr>
          <p:cNvPr id="7" name="Picture 6" descr="DSCN0022.JPG"/>
          <p:cNvPicPr>
            <a:picLocks noChangeAspect="1"/>
          </p:cNvPicPr>
          <p:nvPr/>
        </p:nvPicPr>
        <p:blipFill>
          <a:blip r:embed="rId3" cstate="print"/>
          <a:stretch>
            <a:fillRect/>
          </a:stretch>
        </p:blipFill>
        <p:spPr>
          <a:xfrm>
            <a:off x="4508500" y="4114800"/>
            <a:ext cx="2882900" cy="2590800"/>
          </a:xfrm>
          <a:prstGeom prst="rect">
            <a:avLst/>
          </a:prstGeom>
        </p:spPr>
      </p:pic>
      <p:grpSp>
        <p:nvGrpSpPr>
          <p:cNvPr id="2" name="Group 18"/>
          <p:cNvGrpSpPr/>
          <p:nvPr/>
        </p:nvGrpSpPr>
        <p:grpSpPr>
          <a:xfrm>
            <a:off x="3886200" y="685800"/>
            <a:ext cx="5105400" cy="3352800"/>
            <a:chOff x="3886200" y="533400"/>
            <a:chExt cx="5105400" cy="3505200"/>
          </a:xfrm>
        </p:grpSpPr>
        <p:pic>
          <p:nvPicPr>
            <p:cNvPr id="9" name="Picture 4" descr="DST_0218"/>
            <p:cNvPicPr>
              <a:picLocks noChangeAspect="1" noChangeArrowheads="1"/>
            </p:cNvPicPr>
            <p:nvPr/>
          </p:nvPicPr>
          <p:blipFill>
            <a:blip r:embed="rId4" cstate="print"/>
            <a:srcRect/>
            <a:stretch>
              <a:fillRect/>
            </a:stretch>
          </p:blipFill>
          <p:spPr bwMode="auto">
            <a:xfrm>
              <a:off x="3886200" y="533400"/>
              <a:ext cx="5105400" cy="3505200"/>
            </a:xfrm>
            <a:prstGeom prst="rect">
              <a:avLst/>
            </a:prstGeom>
            <a:noFill/>
            <a:ln w="9525">
              <a:noFill/>
              <a:miter lim="800000"/>
              <a:headEnd/>
              <a:tailEnd/>
            </a:ln>
          </p:spPr>
        </p:pic>
        <p:cxnSp>
          <p:nvCxnSpPr>
            <p:cNvPr id="14" name="Straight Arrow Connector 13"/>
            <p:cNvCxnSpPr/>
            <p:nvPr/>
          </p:nvCxnSpPr>
          <p:spPr>
            <a:xfrm flipV="1">
              <a:off x="5562600" y="3124200"/>
              <a:ext cx="2895600" cy="76200"/>
            </a:xfrm>
            <a:prstGeom prst="straightConnector1">
              <a:avLst/>
            </a:prstGeom>
            <a:ln w="381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4800600" y="2819400"/>
              <a:ext cx="762000" cy="381000"/>
            </a:xfrm>
            <a:prstGeom prst="straightConnector1">
              <a:avLst/>
            </a:prstGeom>
            <a:ln w="381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583686" y="2819400"/>
              <a:ext cx="838200" cy="386120"/>
            </a:xfrm>
            <a:prstGeom prst="rect">
              <a:avLst/>
            </a:prstGeom>
            <a:noFill/>
          </p:spPr>
          <p:txBody>
            <a:bodyPr wrap="square" rtlCol="0">
              <a:spAutoFit/>
            </a:bodyPr>
            <a:lstStyle/>
            <a:p>
              <a:r>
                <a:rPr lang="en-US" dirty="0" smtClean="0">
                  <a:solidFill>
                    <a:schemeClr val="bg1"/>
                  </a:solidFill>
                </a:rPr>
                <a:t>2.8 m</a:t>
              </a:r>
              <a:endParaRPr lang="en-US" dirty="0">
                <a:solidFill>
                  <a:schemeClr val="bg1"/>
                </a:solidFill>
              </a:endParaRPr>
            </a:p>
          </p:txBody>
        </p:sp>
        <p:sp>
          <p:nvSpPr>
            <p:cNvPr id="18" name="TextBox 17"/>
            <p:cNvSpPr txBox="1"/>
            <p:nvPr/>
          </p:nvSpPr>
          <p:spPr>
            <a:xfrm rot="1579244">
              <a:off x="4876800" y="2671041"/>
              <a:ext cx="1047408" cy="386120"/>
            </a:xfrm>
            <a:prstGeom prst="rect">
              <a:avLst/>
            </a:prstGeom>
            <a:noFill/>
          </p:spPr>
          <p:txBody>
            <a:bodyPr wrap="square" rtlCol="0">
              <a:spAutoFit/>
            </a:bodyPr>
            <a:lstStyle/>
            <a:p>
              <a:r>
                <a:rPr lang="en-US" b="1" dirty="0" smtClean="0">
                  <a:solidFill>
                    <a:schemeClr val="bg1"/>
                  </a:solidFill>
                </a:rPr>
                <a:t>1.83 m</a:t>
              </a:r>
              <a:endParaRPr lang="en-US" b="1" dirty="0">
                <a:solidFill>
                  <a:schemeClr val="bg1"/>
                </a:solidFill>
              </a:endParaRPr>
            </a:p>
          </p:txBody>
        </p:sp>
      </p:grpSp>
      <p:sp>
        <p:nvSpPr>
          <p:cNvPr id="26630" name="Line 6"/>
          <p:cNvSpPr>
            <a:spLocks noChangeShapeType="1"/>
          </p:cNvSpPr>
          <p:nvPr/>
        </p:nvSpPr>
        <p:spPr bwMode="auto">
          <a:xfrm flipV="1">
            <a:off x="3657600" y="3352800"/>
            <a:ext cx="1371600" cy="1676400"/>
          </a:xfrm>
          <a:prstGeom prst="line">
            <a:avLst/>
          </a:prstGeom>
          <a:noFill/>
          <a:ln w="38100">
            <a:solidFill>
              <a:srgbClr val="FFC000"/>
            </a:solidFill>
            <a:round/>
            <a:headEnd/>
            <a:tailEnd type="triangle" w="med" len="med"/>
          </a:ln>
        </p:spPr>
        <p:txBody>
          <a:bodyPr/>
          <a:lstStyle/>
          <a:p>
            <a:endParaRPr lang="en-US"/>
          </a:p>
        </p:txBody>
      </p:sp>
      <p:sp>
        <p:nvSpPr>
          <p:cNvPr id="13" name="Circular Arrow 12"/>
          <p:cNvSpPr/>
          <p:nvPr/>
        </p:nvSpPr>
        <p:spPr>
          <a:xfrm>
            <a:off x="7391400" y="2514600"/>
            <a:ext cx="838200" cy="838200"/>
          </a:xfrm>
          <a:prstGeom prst="circularArrow">
            <a:avLst>
              <a:gd name="adj1" fmla="val 12500"/>
              <a:gd name="adj2" fmla="val 1142319"/>
              <a:gd name="adj3" fmla="val 20457681"/>
              <a:gd name="adj4" fmla="val 10478619"/>
              <a:gd name="adj5" fmla="val 1250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ircular Arrow 14"/>
          <p:cNvSpPr/>
          <p:nvPr/>
        </p:nvSpPr>
        <p:spPr>
          <a:xfrm rot="10800000" flipV="1">
            <a:off x="5943599" y="2254995"/>
            <a:ext cx="1018585" cy="919165"/>
          </a:xfrm>
          <a:prstGeom prst="circularArrow">
            <a:avLst>
              <a:gd name="adj1" fmla="val 12500"/>
              <a:gd name="adj2" fmla="val 1866210"/>
              <a:gd name="adj3" fmla="val 20457681"/>
              <a:gd name="adj4" fmla="val 10478619"/>
              <a:gd name="adj5" fmla="val 1250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p:cNvCxnSpPr/>
          <p:nvPr/>
        </p:nvCxnSpPr>
        <p:spPr>
          <a:xfrm>
            <a:off x="0" y="6096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Slide Number Placeholder 19"/>
          <p:cNvSpPr>
            <a:spLocks noGrp="1"/>
          </p:cNvSpPr>
          <p:nvPr>
            <p:ph type="sldNum" sz="quarter" idx="10"/>
          </p:nvPr>
        </p:nvSpPr>
        <p:spPr/>
        <p:txBody>
          <a:bodyPr/>
          <a:lstStyle/>
          <a:p>
            <a:fld id="{D03CC7D5-AADD-49FA-8209-475AB0712B2E}" type="slidenum">
              <a:rPr lang="en-US" smtClean="0"/>
              <a:pPr/>
              <a:t>51</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639762"/>
          </a:xfrm>
        </p:spPr>
        <p:txBody>
          <a:bodyPr/>
          <a:lstStyle/>
          <a:p>
            <a:r>
              <a:rPr lang="en-US" dirty="0" smtClean="0"/>
              <a:t>Hydromill</a:t>
            </a:r>
            <a:endParaRPr lang="en-US" dirty="0"/>
          </a:p>
        </p:txBody>
      </p:sp>
      <p:pic>
        <p:nvPicPr>
          <p:cNvPr id="5" name="Content Placeholder 4" descr="WolfCreekDam_ADD5.jpg"/>
          <p:cNvPicPr>
            <a:picLocks noGrp="1" noChangeAspect="1"/>
          </p:cNvPicPr>
          <p:nvPr>
            <p:ph sz="half" idx="2"/>
          </p:nvPr>
        </p:nvPicPr>
        <p:blipFill>
          <a:blip r:embed="rId3" cstate="print"/>
          <a:stretch>
            <a:fillRect/>
          </a:stretch>
        </p:blipFill>
        <p:spPr>
          <a:xfrm>
            <a:off x="914400" y="990600"/>
            <a:ext cx="7315200" cy="4953000"/>
          </a:xfrm>
        </p:spPr>
      </p:pic>
      <p:sp>
        <p:nvSpPr>
          <p:cNvPr id="4" name="Slide Number Placeholder 3"/>
          <p:cNvSpPr>
            <a:spLocks noGrp="1"/>
          </p:cNvSpPr>
          <p:nvPr>
            <p:ph type="sldNum" sz="quarter" idx="10"/>
          </p:nvPr>
        </p:nvSpPr>
        <p:spPr/>
        <p:txBody>
          <a:bodyPr/>
          <a:lstStyle/>
          <a:p>
            <a:fld id="{FAD4C019-37C7-4484-AE0D-6330E9A36984}" type="slidenum">
              <a:rPr lang="en-US" smtClean="0"/>
              <a:pPr/>
              <a:t>52</a:t>
            </a:fld>
            <a:endParaRPr lang="en-US"/>
          </a:p>
        </p:txBody>
      </p:sp>
      <p:cxnSp>
        <p:nvCxnSpPr>
          <p:cNvPr id="6" name="Straight Connector 5"/>
          <p:cNvCxnSpPr/>
          <p:nvPr/>
        </p:nvCxnSpPr>
        <p:spPr>
          <a:xfrm>
            <a:off x="0" y="7620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1447.JPG"/>
          <p:cNvPicPr>
            <a:picLocks noGrp="1" noChangeAspect="1"/>
          </p:cNvPicPr>
          <p:nvPr>
            <p:ph sz="half" idx="2"/>
          </p:nvPr>
        </p:nvPicPr>
        <p:blipFill>
          <a:blip r:embed="rId3" cstate="print"/>
          <a:stretch>
            <a:fillRect/>
          </a:stretch>
        </p:blipFill>
        <p:spPr>
          <a:xfrm>
            <a:off x="381000" y="1295400"/>
            <a:ext cx="7315200" cy="4876800"/>
          </a:xfrm>
        </p:spPr>
      </p:pic>
      <p:sp>
        <p:nvSpPr>
          <p:cNvPr id="4" name="Title 3"/>
          <p:cNvSpPr>
            <a:spLocks noGrp="1"/>
          </p:cNvSpPr>
          <p:nvPr>
            <p:ph type="title"/>
          </p:nvPr>
        </p:nvSpPr>
        <p:spPr>
          <a:xfrm>
            <a:off x="304800" y="152400"/>
            <a:ext cx="8839200" cy="487362"/>
          </a:xfrm>
        </p:spPr>
        <p:txBody>
          <a:bodyPr/>
          <a:lstStyle/>
          <a:p>
            <a:r>
              <a:rPr lang="pt-BR" sz="3600" dirty="0" err="1" smtClean="0"/>
              <a:t>Hydromill</a:t>
            </a:r>
            <a:r>
              <a:rPr lang="pt-BR" sz="3600" dirty="0" smtClean="0"/>
              <a:t> Escavando no Aterro</a:t>
            </a:r>
            <a:endParaRPr lang="pt-BR" sz="3600" dirty="0"/>
          </a:p>
        </p:txBody>
      </p:sp>
      <p:cxnSp>
        <p:nvCxnSpPr>
          <p:cNvPr id="5" name="Straight Connector 4"/>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0"/>
          </p:nvPr>
        </p:nvSpPr>
        <p:spPr/>
        <p:txBody>
          <a:bodyPr/>
          <a:lstStyle/>
          <a:p>
            <a:fld id="{FAD4C019-37C7-4484-AE0D-6330E9A36984}" type="slidenum">
              <a:rPr lang="en-US" smtClean="0"/>
              <a:pPr/>
              <a:t>53</a:t>
            </a:fld>
            <a:endParaRPr lang="en-US"/>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638.JPG"/>
          <p:cNvPicPr>
            <a:picLocks noChangeAspect="1"/>
          </p:cNvPicPr>
          <p:nvPr/>
        </p:nvPicPr>
        <p:blipFill>
          <a:blip r:embed="rId3" cstate="print"/>
          <a:stretch>
            <a:fillRect/>
          </a:stretch>
        </p:blipFill>
        <p:spPr>
          <a:xfrm>
            <a:off x="457200" y="914400"/>
            <a:ext cx="8077200" cy="5029200"/>
          </a:xfrm>
          <a:prstGeom prst="rect">
            <a:avLst/>
          </a:prstGeom>
        </p:spPr>
      </p:pic>
      <p:sp>
        <p:nvSpPr>
          <p:cNvPr id="3" name="TextBox 2"/>
          <p:cNvSpPr txBox="1"/>
          <p:nvPr/>
        </p:nvSpPr>
        <p:spPr>
          <a:xfrm>
            <a:off x="609600" y="0"/>
            <a:ext cx="7848600" cy="707886"/>
          </a:xfrm>
          <a:prstGeom prst="rect">
            <a:avLst/>
          </a:prstGeom>
          <a:noFill/>
        </p:spPr>
        <p:txBody>
          <a:bodyPr wrap="square" rtlCol="0">
            <a:spAutoFit/>
          </a:bodyPr>
          <a:lstStyle/>
          <a:p>
            <a:pPr algn="ctr"/>
            <a:r>
              <a:rPr lang="pt-BR" sz="4000" dirty="0" smtClean="0">
                <a:latin typeface="+mj-lt"/>
              </a:rPr>
              <a:t>Painel de Leitura de Verticalidade</a:t>
            </a:r>
            <a:endParaRPr lang="pt-BR" sz="4000" dirty="0">
              <a:latin typeface="+mj-lt"/>
            </a:endParaRPr>
          </a:p>
        </p:txBody>
      </p:sp>
      <p:cxnSp>
        <p:nvCxnSpPr>
          <p:cNvPr id="4" name="Straight Connector 3"/>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0"/>
          </p:nvPr>
        </p:nvSpPr>
        <p:spPr/>
        <p:txBody>
          <a:bodyPr/>
          <a:lstStyle/>
          <a:p>
            <a:fld id="{82BF0D79-5E21-4B51-83BC-01370C6300A1}" type="slidenum">
              <a:rPr lang="en-US" smtClean="0"/>
              <a:pPr/>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p:nvPr/>
        </p:nvGrpSpPr>
        <p:grpSpPr>
          <a:xfrm>
            <a:off x="152400" y="0"/>
            <a:ext cx="8839200" cy="6705600"/>
            <a:chOff x="152400" y="0"/>
            <a:chExt cx="8839200" cy="6705600"/>
          </a:xfrm>
        </p:grpSpPr>
        <p:pic>
          <p:nvPicPr>
            <p:cNvPr id="337923" name="Picture 3" descr="DSCN0027"/>
            <p:cNvPicPr>
              <a:picLocks noChangeAspect="1" noChangeArrowheads="1"/>
            </p:cNvPicPr>
            <p:nvPr/>
          </p:nvPicPr>
          <p:blipFill>
            <a:blip r:embed="rId2" cstate="print"/>
            <a:srcRect/>
            <a:stretch>
              <a:fillRect/>
            </a:stretch>
          </p:blipFill>
          <p:spPr bwMode="auto">
            <a:xfrm>
              <a:off x="152400" y="152400"/>
              <a:ext cx="4038600"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7924" name="Picture 4" descr="DSCN0091"/>
            <p:cNvPicPr>
              <a:picLocks noChangeAspect="1" noChangeArrowheads="1"/>
            </p:cNvPicPr>
            <p:nvPr/>
          </p:nvPicPr>
          <p:blipFill>
            <a:blip r:embed="rId3" cstate="print"/>
            <a:srcRect/>
            <a:stretch>
              <a:fillRect/>
            </a:stretch>
          </p:blipFill>
          <p:spPr bwMode="auto">
            <a:xfrm>
              <a:off x="4495800" y="0"/>
              <a:ext cx="4419600" cy="3581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7925" name="Picture 5" descr="DSCN0094"/>
            <p:cNvPicPr>
              <a:picLocks noChangeAspect="1" noChangeArrowheads="1"/>
            </p:cNvPicPr>
            <p:nvPr/>
          </p:nvPicPr>
          <p:blipFill>
            <a:blip r:embed="rId4" cstate="print"/>
            <a:srcRect/>
            <a:stretch>
              <a:fillRect/>
            </a:stretch>
          </p:blipFill>
          <p:spPr bwMode="auto">
            <a:xfrm>
              <a:off x="4572000" y="3657600"/>
              <a:ext cx="4419600"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7926" name="Picture 6" descr="DSCN0087"/>
            <p:cNvPicPr>
              <a:picLocks noChangeAspect="1" noChangeArrowheads="1"/>
            </p:cNvPicPr>
            <p:nvPr/>
          </p:nvPicPr>
          <p:blipFill>
            <a:blip r:embed="rId5" cstate="print"/>
            <a:srcRect/>
            <a:stretch>
              <a:fillRect/>
            </a:stretch>
          </p:blipFill>
          <p:spPr bwMode="auto">
            <a:xfrm>
              <a:off x="152400" y="3276600"/>
              <a:ext cx="4267200"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152400" y="152400"/>
              <a:ext cx="228600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pt-BR" smtClean="0"/>
                <a:t>Tubulação de calda</a:t>
              </a:r>
              <a:endParaRPr lang="pt-BR"/>
            </a:p>
          </p:txBody>
        </p:sp>
        <p:sp>
          <p:nvSpPr>
            <p:cNvPr id="8" name="TextBox 7"/>
            <p:cNvSpPr txBox="1"/>
            <p:nvPr/>
          </p:nvSpPr>
          <p:spPr>
            <a:xfrm>
              <a:off x="4495800" y="0"/>
              <a:ext cx="205740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pt-BR" smtClean="0"/>
                <a:t>Desarenador </a:t>
              </a:r>
              <a:endParaRPr lang="pt-BR"/>
            </a:p>
          </p:txBody>
        </p:sp>
        <p:sp>
          <p:nvSpPr>
            <p:cNvPr id="9" name="TextBox 8"/>
            <p:cNvSpPr txBox="1"/>
            <p:nvPr/>
          </p:nvSpPr>
          <p:spPr>
            <a:xfrm>
              <a:off x="228600" y="3352800"/>
              <a:ext cx="205740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pt-BR" smtClean="0"/>
                <a:t>Desarenador </a:t>
              </a:r>
              <a:endParaRPr lang="pt-BR"/>
            </a:p>
          </p:txBody>
        </p:sp>
        <p:sp>
          <p:nvSpPr>
            <p:cNvPr id="10" name="TextBox 9"/>
            <p:cNvSpPr txBox="1"/>
            <p:nvPr/>
          </p:nvSpPr>
          <p:spPr>
            <a:xfrm>
              <a:off x="4597400" y="3670300"/>
              <a:ext cx="264160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pt-BR" dirty="0" smtClean="0"/>
                <a:t>Tanque de calda fresca</a:t>
              </a:r>
              <a:endParaRPr lang="pt-BR" dirty="0"/>
            </a:p>
          </p:txBody>
        </p:sp>
      </p:grpSp>
      <p:sp>
        <p:nvSpPr>
          <p:cNvPr id="6" name="Slide Number Placeholder 5"/>
          <p:cNvSpPr>
            <a:spLocks noGrp="1"/>
          </p:cNvSpPr>
          <p:nvPr>
            <p:ph type="sldNum" sz="quarter" idx="10"/>
          </p:nvPr>
        </p:nvSpPr>
        <p:spPr/>
        <p:txBody>
          <a:bodyPr/>
          <a:lstStyle/>
          <a:p>
            <a:fld id="{D03CC7D5-AADD-49FA-8209-475AB0712B2E}" type="slidenum">
              <a:rPr lang="en-US" smtClean="0"/>
              <a:pPr/>
              <a:t>55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ChangeArrowheads="1"/>
          </p:cNvSpPr>
          <p:nvPr/>
        </p:nvSpPr>
        <p:spPr bwMode="auto">
          <a:xfrm>
            <a:off x="1066800" y="3543300"/>
            <a:ext cx="6629400" cy="2895600"/>
          </a:xfrm>
          <a:prstGeom prst="cube">
            <a:avLst>
              <a:gd name="adj" fmla="val 25000"/>
            </a:avLst>
          </a:prstGeom>
          <a:solidFill>
            <a:srgbClr val="DDDDDD">
              <a:alpha val="39999"/>
            </a:srgbClr>
          </a:solidFill>
          <a:ln w="9525">
            <a:solidFill>
              <a:schemeClr val="tx1"/>
            </a:solidFill>
            <a:miter lim="800000"/>
            <a:headEnd/>
            <a:tailEnd/>
          </a:ln>
        </p:spPr>
        <p:txBody>
          <a:bodyPr wrap="none" anchor="ctr"/>
          <a:lstStyle/>
          <a:p>
            <a:endParaRPr lang="en-US"/>
          </a:p>
        </p:txBody>
      </p:sp>
      <p:sp>
        <p:nvSpPr>
          <p:cNvPr id="5126" name="AutoShape 3"/>
          <p:cNvSpPr>
            <a:spLocks noChangeArrowheads="1"/>
          </p:cNvSpPr>
          <p:nvPr/>
        </p:nvSpPr>
        <p:spPr bwMode="auto">
          <a:xfrm>
            <a:off x="1066800" y="1371600"/>
            <a:ext cx="6629400" cy="2895600"/>
          </a:xfrm>
          <a:prstGeom prst="cube">
            <a:avLst>
              <a:gd name="adj" fmla="val 25000"/>
            </a:avLst>
          </a:prstGeom>
          <a:solidFill>
            <a:srgbClr val="996633">
              <a:alpha val="39999"/>
            </a:srgbClr>
          </a:solidFill>
          <a:ln w="9525">
            <a:solidFill>
              <a:schemeClr val="tx1"/>
            </a:solidFill>
            <a:miter lim="800000"/>
            <a:headEnd/>
            <a:tailEnd/>
          </a:ln>
        </p:spPr>
        <p:txBody>
          <a:bodyPr wrap="none" anchor="ctr"/>
          <a:lstStyle/>
          <a:p>
            <a:endParaRPr lang="en-US"/>
          </a:p>
        </p:txBody>
      </p:sp>
      <p:sp>
        <p:nvSpPr>
          <p:cNvPr id="5123" name="AutoShape 5" descr="Granite"/>
          <p:cNvSpPr>
            <a:spLocks noChangeArrowheads="1"/>
          </p:cNvSpPr>
          <p:nvPr/>
        </p:nvSpPr>
        <p:spPr bwMode="auto">
          <a:xfrm>
            <a:off x="1295400" y="1371600"/>
            <a:ext cx="2525486" cy="3048000"/>
          </a:xfrm>
          <a:prstGeom prst="cube">
            <a:avLst>
              <a:gd name="adj" fmla="val 26620"/>
            </a:avLst>
          </a:prstGeom>
          <a:blipFill dpi="0" rotWithShape="1">
            <a:blip r:embed="rId3" cstate="print"/>
            <a:srcRect/>
            <a:tile tx="0" ty="0" sx="100000" sy="100000" flip="none" algn="tl"/>
          </a:blipFill>
          <a:ln w="9525">
            <a:solidFill>
              <a:schemeClr val="tx1"/>
            </a:solidFill>
            <a:miter lim="800000"/>
            <a:headEnd/>
            <a:tailEnd/>
          </a:ln>
        </p:spPr>
        <p:txBody>
          <a:bodyPr wrap="none" anchor="ctr"/>
          <a:lstStyle/>
          <a:p>
            <a:endParaRPr lang="en-US"/>
          </a:p>
        </p:txBody>
      </p:sp>
      <p:sp>
        <p:nvSpPr>
          <p:cNvPr id="5124" name="AutoShape 11" descr="Granite"/>
          <p:cNvSpPr>
            <a:spLocks noChangeArrowheads="1"/>
          </p:cNvSpPr>
          <p:nvPr/>
        </p:nvSpPr>
        <p:spPr bwMode="auto">
          <a:xfrm>
            <a:off x="3124200" y="1371600"/>
            <a:ext cx="2286000" cy="3048000"/>
          </a:xfrm>
          <a:prstGeom prst="cube">
            <a:avLst>
              <a:gd name="adj" fmla="val 29119"/>
            </a:avLst>
          </a:prstGeom>
          <a:blipFill dpi="0" rotWithShape="1">
            <a:blip r:embed="rId3" cstate="print"/>
            <a:srcRect/>
            <a:tile tx="0" ty="0" sx="100000" sy="100000" flip="none" algn="tl"/>
          </a:blipFill>
          <a:ln w="9525">
            <a:solidFill>
              <a:schemeClr val="tx1"/>
            </a:solidFill>
            <a:miter lim="800000"/>
            <a:headEnd/>
            <a:tailEnd/>
          </a:ln>
        </p:spPr>
        <p:txBody>
          <a:bodyPr wrap="none" anchor="ctr"/>
          <a:lstStyle/>
          <a:p>
            <a:endParaRPr lang="en-US"/>
          </a:p>
        </p:txBody>
      </p:sp>
      <p:sp>
        <p:nvSpPr>
          <p:cNvPr id="5125" name="AutoShape 8" descr="Granite"/>
          <p:cNvSpPr>
            <a:spLocks noChangeArrowheads="1"/>
          </p:cNvSpPr>
          <p:nvPr/>
        </p:nvSpPr>
        <p:spPr bwMode="auto">
          <a:xfrm>
            <a:off x="4724400" y="1371600"/>
            <a:ext cx="2286000" cy="3048000"/>
          </a:xfrm>
          <a:prstGeom prst="cube">
            <a:avLst>
              <a:gd name="adj" fmla="val 30039"/>
            </a:avLst>
          </a:prstGeom>
          <a:blipFill dpi="0" rotWithShape="1">
            <a:blip r:embed="rId3" cstate="print"/>
            <a:srcRect/>
            <a:tile tx="0" ty="0" sx="100000" sy="100000" flip="none" algn="tl"/>
          </a:blipFill>
          <a:ln w="9525">
            <a:solidFill>
              <a:schemeClr val="tx1"/>
            </a:solidFill>
            <a:miter lim="800000"/>
            <a:headEnd/>
            <a:tailEnd/>
          </a:ln>
        </p:spPr>
        <p:txBody>
          <a:bodyPr wrap="none" anchor="ctr"/>
          <a:lstStyle/>
          <a:p>
            <a:endParaRPr lang="en-US"/>
          </a:p>
        </p:txBody>
      </p:sp>
      <p:grpSp>
        <p:nvGrpSpPr>
          <p:cNvPr id="2" name="Group 14"/>
          <p:cNvGrpSpPr>
            <a:grpSpLocks/>
          </p:cNvGrpSpPr>
          <p:nvPr/>
        </p:nvGrpSpPr>
        <p:grpSpPr bwMode="auto">
          <a:xfrm>
            <a:off x="7620000" y="1371600"/>
            <a:ext cx="1524000" cy="4343400"/>
            <a:chOff x="4800" y="864"/>
            <a:chExt cx="960" cy="2736"/>
          </a:xfrm>
        </p:grpSpPr>
        <p:sp>
          <p:nvSpPr>
            <p:cNvPr id="5137" name="Text Box 15"/>
            <p:cNvSpPr txBox="1">
              <a:spLocks noChangeArrowheads="1"/>
            </p:cNvSpPr>
            <p:nvPr/>
          </p:nvSpPr>
          <p:spPr bwMode="auto">
            <a:xfrm>
              <a:off x="4800" y="1440"/>
              <a:ext cx="960" cy="212"/>
            </a:xfrm>
            <a:prstGeom prst="rect">
              <a:avLst/>
            </a:prstGeom>
            <a:noFill/>
            <a:ln w="9525">
              <a:noFill/>
              <a:miter lim="800000"/>
              <a:headEnd/>
              <a:tailEnd/>
            </a:ln>
          </p:spPr>
          <p:txBody>
            <a:bodyPr>
              <a:spAutoFit/>
            </a:bodyPr>
            <a:lstStyle/>
            <a:p>
              <a:pPr>
                <a:spcBef>
                  <a:spcPct val="50000"/>
                </a:spcBef>
              </a:pPr>
              <a:r>
                <a:rPr lang="pt-BR" sz="1600" smtClean="0"/>
                <a:t>Aterro</a:t>
              </a:r>
              <a:endParaRPr lang="pt-BR" sz="1600"/>
            </a:p>
          </p:txBody>
        </p:sp>
        <p:sp>
          <p:nvSpPr>
            <p:cNvPr id="5138" name="Text Box 16"/>
            <p:cNvSpPr txBox="1">
              <a:spLocks noChangeArrowheads="1"/>
            </p:cNvSpPr>
            <p:nvPr/>
          </p:nvSpPr>
          <p:spPr bwMode="auto">
            <a:xfrm>
              <a:off x="4800" y="2784"/>
              <a:ext cx="960" cy="212"/>
            </a:xfrm>
            <a:prstGeom prst="rect">
              <a:avLst/>
            </a:prstGeom>
            <a:noFill/>
            <a:ln w="9525">
              <a:noFill/>
              <a:miter lim="800000"/>
              <a:headEnd/>
              <a:tailEnd/>
            </a:ln>
          </p:spPr>
          <p:txBody>
            <a:bodyPr>
              <a:spAutoFit/>
            </a:bodyPr>
            <a:lstStyle/>
            <a:p>
              <a:pPr>
                <a:spcBef>
                  <a:spcPct val="50000"/>
                </a:spcBef>
              </a:pPr>
              <a:r>
                <a:rPr lang="pt-BR" sz="1600" dirty="0" smtClean="0"/>
                <a:t>Calcário</a:t>
              </a:r>
              <a:endParaRPr lang="pt-BR" sz="1600" dirty="0"/>
            </a:p>
          </p:txBody>
        </p:sp>
        <p:sp>
          <p:nvSpPr>
            <p:cNvPr id="5139" name="Line 17"/>
            <p:cNvSpPr>
              <a:spLocks noChangeShapeType="1"/>
            </p:cNvSpPr>
            <p:nvPr/>
          </p:nvSpPr>
          <p:spPr bwMode="auto">
            <a:xfrm>
              <a:off x="4889" y="2231"/>
              <a:ext cx="768" cy="0"/>
            </a:xfrm>
            <a:prstGeom prst="line">
              <a:avLst/>
            </a:prstGeom>
            <a:noFill/>
            <a:ln w="9525">
              <a:solidFill>
                <a:schemeClr val="tx1"/>
              </a:solidFill>
              <a:round/>
              <a:headEnd/>
              <a:tailEnd/>
            </a:ln>
          </p:spPr>
          <p:txBody>
            <a:bodyPr/>
            <a:lstStyle/>
            <a:p>
              <a:endParaRPr lang="en-US"/>
            </a:p>
          </p:txBody>
        </p:sp>
        <p:sp>
          <p:nvSpPr>
            <p:cNvPr id="5140" name="Line 18"/>
            <p:cNvSpPr>
              <a:spLocks noChangeShapeType="1"/>
            </p:cNvSpPr>
            <p:nvPr/>
          </p:nvSpPr>
          <p:spPr bwMode="auto">
            <a:xfrm>
              <a:off x="4800" y="864"/>
              <a:ext cx="768" cy="0"/>
            </a:xfrm>
            <a:prstGeom prst="line">
              <a:avLst/>
            </a:prstGeom>
            <a:noFill/>
            <a:ln w="9525">
              <a:solidFill>
                <a:schemeClr val="tx1"/>
              </a:solidFill>
              <a:round/>
              <a:headEnd/>
              <a:tailEnd/>
            </a:ln>
          </p:spPr>
          <p:txBody>
            <a:bodyPr/>
            <a:lstStyle/>
            <a:p>
              <a:endParaRPr lang="en-US"/>
            </a:p>
          </p:txBody>
        </p:sp>
        <p:sp>
          <p:nvSpPr>
            <p:cNvPr id="5141" name="Line 19"/>
            <p:cNvSpPr>
              <a:spLocks noChangeShapeType="1"/>
            </p:cNvSpPr>
            <p:nvPr/>
          </p:nvSpPr>
          <p:spPr bwMode="auto">
            <a:xfrm>
              <a:off x="4800" y="3600"/>
              <a:ext cx="768" cy="0"/>
            </a:xfrm>
            <a:prstGeom prst="line">
              <a:avLst/>
            </a:prstGeom>
            <a:noFill/>
            <a:ln w="9525">
              <a:solidFill>
                <a:schemeClr val="tx1"/>
              </a:solidFill>
              <a:round/>
              <a:headEnd/>
              <a:tailEnd/>
            </a:ln>
          </p:spPr>
          <p:txBody>
            <a:bodyPr/>
            <a:lstStyle/>
            <a:p>
              <a:endParaRPr lang="en-US"/>
            </a:p>
          </p:txBody>
        </p:sp>
        <p:sp>
          <p:nvSpPr>
            <p:cNvPr id="5142" name="Line 20"/>
            <p:cNvSpPr>
              <a:spLocks noChangeShapeType="1"/>
            </p:cNvSpPr>
            <p:nvPr/>
          </p:nvSpPr>
          <p:spPr bwMode="auto">
            <a:xfrm flipV="1">
              <a:off x="5184" y="864"/>
              <a:ext cx="0" cy="576"/>
            </a:xfrm>
            <a:prstGeom prst="line">
              <a:avLst/>
            </a:prstGeom>
            <a:noFill/>
            <a:ln w="9525">
              <a:solidFill>
                <a:schemeClr val="tx1"/>
              </a:solidFill>
              <a:round/>
              <a:headEnd/>
              <a:tailEnd type="triangle" w="med" len="lg"/>
            </a:ln>
          </p:spPr>
          <p:txBody>
            <a:bodyPr/>
            <a:lstStyle/>
            <a:p>
              <a:endParaRPr lang="en-US"/>
            </a:p>
          </p:txBody>
        </p:sp>
        <p:sp>
          <p:nvSpPr>
            <p:cNvPr id="5143" name="Line 21"/>
            <p:cNvSpPr>
              <a:spLocks noChangeShapeType="1"/>
            </p:cNvSpPr>
            <p:nvPr/>
          </p:nvSpPr>
          <p:spPr bwMode="auto">
            <a:xfrm>
              <a:off x="5184" y="1680"/>
              <a:ext cx="0" cy="576"/>
            </a:xfrm>
            <a:prstGeom prst="line">
              <a:avLst/>
            </a:prstGeom>
            <a:noFill/>
            <a:ln w="9525">
              <a:solidFill>
                <a:schemeClr val="tx1"/>
              </a:solidFill>
              <a:round/>
              <a:headEnd/>
              <a:tailEnd type="triangle" w="med" len="lg"/>
            </a:ln>
          </p:spPr>
          <p:txBody>
            <a:bodyPr/>
            <a:lstStyle/>
            <a:p>
              <a:endParaRPr lang="en-US"/>
            </a:p>
          </p:txBody>
        </p:sp>
        <p:sp>
          <p:nvSpPr>
            <p:cNvPr id="5144" name="Line 22"/>
            <p:cNvSpPr>
              <a:spLocks noChangeShapeType="1"/>
            </p:cNvSpPr>
            <p:nvPr/>
          </p:nvSpPr>
          <p:spPr bwMode="auto">
            <a:xfrm flipV="1">
              <a:off x="5184" y="2256"/>
              <a:ext cx="0" cy="528"/>
            </a:xfrm>
            <a:prstGeom prst="line">
              <a:avLst/>
            </a:prstGeom>
            <a:noFill/>
            <a:ln w="9525">
              <a:solidFill>
                <a:schemeClr val="tx1"/>
              </a:solidFill>
              <a:round/>
              <a:headEnd/>
              <a:tailEnd type="triangle" w="med" len="lg"/>
            </a:ln>
          </p:spPr>
          <p:txBody>
            <a:bodyPr/>
            <a:lstStyle/>
            <a:p>
              <a:endParaRPr lang="en-US"/>
            </a:p>
          </p:txBody>
        </p:sp>
        <p:sp>
          <p:nvSpPr>
            <p:cNvPr id="5145" name="Line 23"/>
            <p:cNvSpPr>
              <a:spLocks noChangeShapeType="1"/>
            </p:cNvSpPr>
            <p:nvPr/>
          </p:nvSpPr>
          <p:spPr bwMode="auto">
            <a:xfrm>
              <a:off x="5184" y="2976"/>
              <a:ext cx="0" cy="624"/>
            </a:xfrm>
            <a:prstGeom prst="line">
              <a:avLst/>
            </a:prstGeom>
            <a:noFill/>
            <a:ln w="9525">
              <a:solidFill>
                <a:schemeClr val="tx1"/>
              </a:solidFill>
              <a:round/>
              <a:headEnd/>
              <a:tailEnd type="triangle" w="med" len="lg"/>
            </a:ln>
          </p:spPr>
          <p:txBody>
            <a:bodyPr/>
            <a:lstStyle/>
            <a:p>
              <a:endParaRPr lang="en-US"/>
            </a:p>
          </p:txBody>
        </p:sp>
      </p:grpSp>
      <p:sp>
        <p:nvSpPr>
          <p:cNvPr id="34" name="TextBox 33"/>
          <p:cNvSpPr txBox="1"/>
          <p:nvPr/>
        </p:nvSpPr>
        <p:spPr>
          <a:xfrm>
            <a:off x="2209800" y="2819400"/>
            <a:ext cx="304800" cy="523220"/>
          </a:xfrm>
          <a:prstGeom prst="rect">
            <a:avLst/>
          </a:prstGeom>
          <a:noFill/>
        </p:spPr>
        <p:txBody>
          <a:bodyPr wrap="square" rtlCol="0">
            <a:spAutoFit/>
          </a:bodyPr>
          <a:lstStyle/>
          <a:p>
            <a:r>
              <a:rPr lang="en-US" sz="2800" b="1" dirty="0" smtClean="0"/>
              <a:t>P</a:t>
            </a:r>
            <a:endParaRPr lang="en-US" sz="2800" b="1" dirty="0"/>
          </a:p>
        </p:txBody>
      </p:sp>
      <p:sp>
        <p:nvSpPr>
          <p:cNvPr id="35" name="TextBox 34"/>
          <p:cNvSpPr txBox="1"/>
          <p:nvPr/>
        </p:nvSpPr>
        <p:spPr>
          <a:xfrm>
            <a:off x="3657600" y="2870200"/>
            <a:ext cx="381000" cy="523220"/>
          </a:xfrm>
          <a:prstGeom prst="rect">
            <a:avLst/>
          </a:prstGeom>
          <a:noFill/>
        </p:spPr>
        <p:txBody>
          <a:bodyPr wrap="square" rtlCol="0">
            <a:spAutoFit/>
          </a:bodyPr>
          <a:lstStyle/>
          <a:p>
            <a:r>
              <a:rPr lang="en-US" sz="2800" b="1" dirty="0" smtClean="0"/>
              <a:t>S</a:t>
            </a:r>
            <a:endParaRPr lang="en-US" sz="2800" b="1" dirty="0"/>
          </a:p>
        </p:txBody>
      </p:sp>
      <p:sp>
        <p:nvSpPr>
          <p:cNvPr id="36" name="TextBox 35"/>
          <p:cNvSpPr txBox="1"/>
          <p:nvPr/>
        </p:nvSpPr>
        <p:spPr>
          <a:xfrm>
            <a:off x="5257800" y="2870200"/>
            <a:ext cx="304800" cy="523220"/>
          </a:xfrm>
          <a:prstGeom prst="rect">
            <a:avLst/>
          </a:prstGeom>
          <a:noFill/>
        </p:spPr>
        <p:txBody>
          <a:bodyPr wrap="square" rtlCol="0">
            <a:spAutoFit/>
          </a:bodyPr>
          <a:lstStyle/>
          <a:p>
            <a:r>
              <a:rPr lang="en-US" sz="2800" b="1" dirty="0" smtClean="0"/>
              <a:t>P</a:t>
            </a:r>
            <a:endParaRPr lang="en-US" sz="2800" b="1" dirty="0"/>
          </a:p>
        </p:txBody>
      </p:sp>
      <p:sp>
        <p:nvSpPr>
          <p:cNvPr id="38" name="Can 37"/>
          <p:cNvSpPr/>
          <p:nvPr/>
        </p:nvSpPr>
        <p:spPr>
          <a:xfrm>
            <a:off x="2019299" y="16637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an 38"/>
          <p:cNvSpPr/>
          <p:nvPr/>
        </p:nvSpPr>
        <p:spPr>
          <a:xfrm>
            <a:off x="2489200" y="16637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an 39"/>
          <p:cNvSpPr/>
          <p:nvPr/>
        </p:nvSpPr>
        <p:spPr>
          <a:xfrm>
            <a:off x="2971800" y="16510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an 40"/>
          <p:cNvSpPr/>
          <p:nvPr/>
        </p:nvSpPr>
        <p:spPr>
          <a:xfrm>
            <a:off x="3556000" y="16510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an 41"/>
          <p:cNvSpPr/>
          <p:nvPr/>
        </p:nvSpPr>
        <p:spPr>
          <a:xfrm>
            <a:off x="4038600" y="16383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an 42"/>
          <p:cNvSpPr/>
          <p:nvPr/>
        </p:nvSpPr>
        <p:spPr>
          <a:xfrm>
            <a:off x="4495800" y="16383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an 45"/>
          <p:cNvSpPr/>
          <p:nvPr/>
        </p:nvSpPr>
        <p:spPr>
          <a:xfrm>
            <a:off x="5156200" y="16256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an 46"/>
          <p:cNvSpPr/>
          <p:nvPr/>
        </p:nvSpPr>
        <p:spPr>
          <a:xfrm>
            <a:off x="5638800" y="16256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an 47"/>
          <p:cNvSpPr/>
          <p:nvPr/>
        </p:nvSpPr>
        <p:spPr>
          <a:xfrm>
            <a:off x="6096000" y="16256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52"/>
          <p:cNvGrpSpPr/>
          <p:nvPr/>
        </p:nvGrpSpPr>
        <p:grpSpPr>
          <a:xfrm>
            <a:off x="0" y="4495800"/>
            <a:ext cx="1981200" cy="923330"/>
            <a:chOff x="990600" y="838200"/>
            <a:chExt cx="1684020" cy="923330"/>
          </a:xfrm>
        </p:grpSpPr>
        <p:sp>
          <p:nvSpPr>
            <p:cNvPr id="54" name="TextBox 53"/>
            <p:cNvSpPr txBox="1"/>
            <p:nvPr/>
          </p:nvSpPr>
          <p:spPr>
            <a:xfrm>
              <a:off x="990600" y="838200"/>
              <a:ext cx="1295400" cy="923330"/>
            </a:xfrm>
            <a:prstGeom prst="rect">
              <a:avLst/>
            </a:prstGeom>
            <a:noFill/>
          </p:spPr>
          <p:txBody>
            <a:bodyPr wrap="square" rtlCol="0">
              <a:spAutoFit/>
            </a:bodyPr>
            <a:lstStyle/>
            <a:p>
              <a:r>
                <a:rPr lang="pt-BR" smtClean="0"/>
                <a:t>0,2m Ø furo</a:t>
              </a:r>
            </a:p>
            <a:p>
              <a:r>
                <a:rPr lang="pt-BR" smtClean="0"/>
                <a:t>0,9m c. a c. spa.</a:t>
              </a:r>
              <a:endParaRPr lang="pt-BR"/>
            </a:p>
          </p:txBody>
        </p:sp>
        <p:cxnSp>
          <p:nvCxnSpPr>
            <p:cNvPr id="55" name="Straight Arrow Connector 54"/>
            <p:cNvCxnSpPr/>
            <p:nvPr/>
          </p:nvCxnSpPr>
          <p:spPr>
            <a:xfrm>
              <a:off x="2156460" y="1447800"/>
              <a:ext cx="518160" cy="228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7" name="TextBox 56"/>
          <p:cNvSpPr txBox="1"/>
          <p:nvPr/>
        </p:nvSpPr>
        <p:spPr>
          <a:xfrm>
            <a:off x="762000" y="0"/>
            <a:ext cx="7696200" cy="707886"/>
          </a:xfrm>
          <a:prstGeom prst="rect">
            <a:avLst/>
          </a:prstGeom>
          <a:noFill/>
        </p:spPr>
        <p:txBody>
          <a:bodyPr wrap="square" rtlCol="0">
            <a:spAutoFit/>
          </a:bodyPr>
          <a:lstStyle/>
          <a:p>
            <a:pPr algn="ctr"/>
            <a:r>
              <a:rPr lang="pt-BR" sz="4000" dirty="0">
                <a:latin typeface="+mj-lt"/>
              </a:rPr>
              <a:t>Perfurar Furo </a:t>
            </a:r>
            <a:r>
              <a:rPr lang="pt-BR" sz="4000" dirty="0" smtClean="0">
                <a:latin typeface="+mj-lt"/>
              </a:rPr>
              <a:t>Guia 0,2 </a:t>
            </a:r>
            <a:r>
              <a:rPr lang="pt-BR" sz="4000" dirty="0">
                <a:latin typeface="+mj-lt"/>
              </a:rPr>
              <a:t>m Ø</a:t>
            </a:r>
          </a:p>
        </p:txBody>
      </p:sp>
      <p:cxnSp>
        <p:nvCxnSpPr>
          <p:cNvPr id="52" name="Straight Connector 51"/>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Slide Number Placeholder 43"/>
          <p:cNvSpPr>
            <a:spLocks noGrp="1"/>
          </p:cNvSpPr>
          <p:nvPr>
            <p:ph type="sldNum" sz="quarter" idx="10"/>
          </p:nvPr>
        </p:nvSpPr>
        <p:spPr/>
        <p:txBody>
          <a:bodyPr/>
          <a:lstStyle/>
          <a:p>
            <a:fld id="{D03CC7D5-AADD-49FA-8209-475AB0712B2E}" type="slidenum">
              <a:rPr lang="en-US" smtClean="0"/>
              <a:pPr/>
              <a:t>56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1000"/>
                                        <p:tgtEl>
                                          <p:spTgt spid="38"/>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up)">
                                      <p:cBhvr>
                                        <p:cTn id="15" dur="1000"/>
                                        <p:tgtEl>
                                          <p:spTgt spid="39"/>
                                        </p:tgtEl>
                                      </p:cBhvr>
                                    </p:animEffect>
                                  </p:childTnLst>
                                </p:cTn>
                              </p:par>
                            </p:childTnLst>
                          </p:cTn>
                        </p:par>
                        <p:par>
                          <p:cTn id="16" fill="hold">
                            <p:stCondLst>
                              <p:cond delay="2500"/>
                            </p:stCondLst>
                            <p:childTnLst>
                              <p:par>
                                <p:cTn id="17" presetID="22" presetClass="entr" presetSubtype="1"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up)">
                                      <p:cBhvr>
                                        <p:cTn id="19" dur="1000"/>
                                        <p:tgtEl>
                                          <p:spTgt spid="40"/>
                                        </p:tgtEl>
                                      </p:cBhvr>
                                    </p:animEffect>
                                  </p:childTnLst>
                                </p:cTn>
                              </p:par>
                            </p:childTnLst>
                          </p:cTn>
                        </p:par>
                        <p:par>
                          <p:cTn id="20" fill="hold">
                            <p:stCondLst>
                              <p:cond delay="3500"/>
                            </p:stCondLst>
                            <p:childTnLst>
                              <p:par>
                                <p:cTn id="21" presetID="22" presetClass="entr" presetSubtype="1" fill="hold" grpId="0"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up)">
                                      <p:cBhvr>
                                        <p:cTn id="23" dur="1000"/>
                                        <p:tgtEl>
                                          <p:spTgt spid="41"/>
                                        </p:tgtEl>
                                      </p:cBhvr>
                                    </p:animEffect>
                                  </p:childTnLst>
                                </p:cTn>
                              </p:par>
                            </p:childTnLst>
                          </p:cTn>
                        </p:par>
                        <p:par>
                          <p:cTn id="24" fill="hold">
                            <p:stCondLst>
                              <p:cond delay="4500"/>
                            </p:stCondLst>
                            <p:childTnLst>
                              <p:par>
                                <p:cTn id="25" presetID="22" presetClass="entr" presetSubtype="1"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up)">
                                      <p:cBhvr>
                                        <p:cTn id="27" dur="1000"/>
                                        <p:tgtEl>
                                          <p:spTgt spid="42"/>
                                        </p:tgtEl>
                                      </p:cBhvr>
                                    </p:animEffect>
                                  </p:childTnLst>
                                </p:cTn>
                              </p:par>
                            </p:childTnLst>
                          </p:cTn>
                        </p:par>
                        <p:par>
                          <p:cTn id="28" fill="hold">
                            <p:stCondLst>
                              <p:cond delay="5500"/>
                            </p:stCondLst>
                            <p:childTnLst>
                              <p:par>
                                <p:cTn id="29" presetID="22" presetClass="entr" presetSubtype="1" fill="hold" grpId="0" nodeType="after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up)">
                                      <p:cBhvr>
                                        <p:cTn id="31" dur="1000"/>
                                        <p:tgtEl>
                                          <p:spTgt spid="43"/>
                                        </p:tgtEl>
                                      </p:cBhvr>
                                    </p:animEffect>
                                  </p:childTnLst>
                                </p:cTn>
                              </p:par>
                            </p:childTnLst>
                          </p:cTn>
                        </p:par>
                        <p:par>
                          <p:cTn id="32" fill="hold">
                            <p:stCondLst>
                              <p:cond delay="6500"/>
                            </p:stCondLst>
                            <p:childTnLst>
                              <p:par>
                                <p:cTn id="33" presetID="22" presetClass="entr" presetSubtype="1" fill="hold" grpId="0"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wipe(up)">
                                      <p:cBhvr>
                                        <p:cTn id="35" dur="1000"/>
                                        <p:tgtEl>
                                          <p:spTgt spid="46"/>
                                        </p:tgtEl>
                                      </p:cBhvr>
                                    </p:animEffect>
                                  </p:childTnLst>
                                </p:cTn>
                              </p:par>
                            </p:childTnLst>
                          </p:cTn>
                        </p:par>
                        <p:par>
                          <p:cTn id="36" fill="hold">
                            <p:stCondLst>
                              <p:cond delay="7500"/>
                            </p:stCondLst>
                            <p:childTnLst>
                              <p:par>
                                <p:cTn id="37" presetID="22" presetClass="entr" presetSubtype="1" fill="hold" grpId="0"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wipe(up)">
                                      <p:cBhvr>
                                        <p:cTn id="39" dur="1000"/>
                                        <p:tgtEl>
                                          <p:spTgt spid="47"/>
                                        </p:tgtEl>
                                      </p:cBhvr>
                                    </p:animEffect>
                                  </p:childTnLst>
                                </p:cTn>
                              </p:par>
                            </p:childTnLst>
                          </p:cTn>
                        </p:par>
                        <p:par>
                          <p:cTn id="40" fill="hold">
                            <p:stCondLst>
                              <p:cond delay="8500"/>
                            </p:stCondLst>
                            <p:childTnLst>
                              <p:par>
                                <p:cTn id="41" presetID="22" presetClass="entr" presetSubtype="1" fill="hold" grpId="0" nodeType="after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up)">
                                      <p:cBhvr>
                                        <p:cTn id="43"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3" grpId="0" animBg="1"/>
      <p:bldP spid="46" grpId="0" animBg="1"/>
      <p:bldP spid="47" grpId="0" animBg="1"/>
      <p:bldP spid="4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29385" cy="685800"/>
          </a:xfrm>
        </p:spPr>
        <p:txBody>
          <a:bodyPr/>
          <a:lstStyle/>
          <a:p>
            <a:r>
              <a:rPr lang="pt-BR" sz="3600" dirty="0" smtClean="0"/>
              <a:t>Perfuração de Furos-Guia e Monitoramento</a:t>
            </a:r>
            <a:endParaRPr lang="pt-BR" sz="3600" dirty="0"/>
          </a:p>
        </p:txBody>
      </p:sp>
      <p:pic>
        <p:nvPicPr>
          <p:cNvPr id="4" name="Content Placeholder 3" descr="DSCN2716.JPG"/>
          <p:cNvPicPr>
            <a:picLocks noGrp="1" noChangeAspect="1"/>
          </p:cNvPicPr>
          <p:nvPr>
            <p:ph idx="1"/>
          </p:nvPr>
        </p:nvPicPr>
        <p:blipFill>
          <a:blip r:embed="rId3" cstate="print"/>
          <a:stretch>
            <a:fillRect/>
          </a:stretch>
        </p:blipFill>
        <p:spPr>
          <a:xfrm>
            <a:off x="2286000" y="990600"/>
            <a:ext cx="3048000"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9" name="Straight Connector 8"/>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0" y="685800"/>
            <a:ext cx="297180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pt-BR" sz="1400" smtClean="0"/>
              <a:t>Broca-martelo d’água Wassara</a:t>
            </a:r>
            <a:endParaRPr lang="pt-BR" sz="1400"/>
          </a:p>
        </p:txBody>
      </p:sp>
      <p:grpSp>
        <p:nvGrpSpPr>
          <p:cNvPr id="3" name="Group 15"/>
          <p:cNvGrpSpPr/>
          <p:nvPr/>
        </p:nvGrpSpPr>
        <p:grpSpPr>
          <a:xfrm>
            <a:off x="2362201" y="3694725"/>
            <a:ext cx="3200400" cy="2934675"/>
            <a:chOff x="951525" y="3313725"/>
            <a:chExt cx="3503675" cy="2934675"/>
          </a:xfrm>
        </p:grpSpPr>
        <p:pic>
          <p:nvPicPr>
            <p:cNvPr id="5" name="Picture 4" descr="DSCN8527.JPG"/>
            <p:cNvPicPr>
              <a:picLocks noChangeAspect="1"/>
            </p:cNvPicPr>
            <p:nvPr/>
          </p:nvPicPr>
          <p:blipFill>
            <a:blip r:embed="rId4" cstate="print"/>
            <a:stretch>
              <a:fillRect/>
            </a:stretch>
          </p:blipFill>
          <p:spPr>
            <a:xfrm>
              <a:off x="990600" y="3352800"/>
              <a:ext cx="3464600"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p:cNvSpPr txBox="1"/>
            <p:nvPr/>
          </p:nvSpPr>
          <p:spPr>
            <a:xfrm>
              <a:off x="951525" y="3313725"/>
              <a:ext cx="2362200"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pt-BR" sz="1600" smtClean="0">
                  <a:latin typeface="+mn-lt"/>
                </a:rPr>
                <a:t>Ferramenta Paratrac de Verticalidade</a:t>
              </a:r>
              <a:endParaRPr lang="pt-BR" sz="1600">
                <a:latin typeface="+mn-lt"/>
              </a:endParaRPr>
            </a:p>
          </p:txBody>
        </p:sp>
      </p:grpSp>
      <p:grpSp>
        <p:nvGrpSpPr>
          <p:cNvPr id="6" name="Group 14"/>
          <p:cNvGrpSpPr/>
          <p:nvPr/>
        </p:nvGrpSpPr>
        <p:grpSpPr>
          <a:xfrm>
            <a:off x="5851770" y="3733800"/>
            <a:ext cx="3292231" cy="2913709"/>
            <a:chOff x="4648200" y="3429000"/>
            <a:chExt cx="3520831" cy="2913709"/>
          </a:xfrm>
        </p:grpSpPr>
        <p:pic>
          <p:nvPicPr>
            <p:cNvPr id="8" name="Picture 7" descr="Paratrac verticality plot.JPG"/>
            <p:cNvPicPr>
              <a:picLocks noChangeAspect="1"/>
            </p:cNvPicPr>
            <p:nvPr/>
          </p:nvPicPr>
          <p:blipFill>
            <a:blip r:embed="rId5" cstate="print"/>
            <a:stretch>
              <a:fillRect/>
            </a:stretch>
          </p:blipFill>
          <p:spPr>
            <a:xfrm>
              <a:off x="4648200" y="3429000"/>
              <a:ext cx="3505200"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p:cNvSpPr txBox="1"/>
            <p:nvPr/>
          </p:nvSpPr>
          <p:spPr>
            <a:xfrm>
              <a:off x="5805791" y="6004155"/>
              <a:ext cx="2363240"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pt-BR" sz="1600" dirty="0" smtClean="0">
                  <a:latin typeface="+mn-lt"/>
                </a:rPr>
                <a:t>Plotagem de desvios</a:t>
              </a:r>
              <a:endParaRPr lang="pt-BR" sz="1600" dirty="0">
                <a:latin typeface="+mn-lt"/>
              </a:endParaRPr>
            </a:p>
          </p:txBody>
        </p:sp>
      </p:grpSp>
      <p:grpSp>
        <p:nvGrpSpPr>
          <p:cNvPr id="7" name="Group 24"/>
          <p:cNvGrpSpPr/>
          <p:nvPr/>
        </p:nvGrpSpPr>
        <p:grpSpPr>
          <a:xfrm>
            <a:off x="5701093" y="1143000"/>
            <a:ext cx="3442907" cy="2514600"/>
            <a:chOff x="5562600" y="762000"/>
            <a:chExt cx="3442907" cy="2514600"/>
          </a:xfrm>
        </p:grpSpPr>
        <p:pic>
          <p:nvPicPr>
            <p:cNvPr id="17" name="Picture 4" descr="C:\Documents and Settings\h3ecgjab\Desktop\20110902 Mark H\IMG_5816.JPG"/>
            <p:cNvPicPr>
              <a:picLocks noChangeAspect="1" noChangeArrowheads="1"/>
            </p:cNvPicPr>
            <p:nvPr/>
          </p:nvPicPr>
          <p:blipFill>
            <a:blip r:embed="rId6" cstate="print"/>
            <a:srcRect t="-79"/>
            <a:stretch>
              <a:fillRect/>
            </a:stretch>
          </p:blipFill>
          <p:spPr bwMode="auto">
            <a:xfrm>
              <a:off x="5562600" y="762000"/>
              <a:ext cx="3442907"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17"/>
            <p:cNvSpPr txBox="1"/>
            <p:nvPr/>
          </p:nvSpPr>
          <p:spPr>
            <a:xfrm>
              <a:off x="6795707" y="762000"/>
              <a:ext cx="2195893"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pt-BR" sz="1600" smtClean="0"/>
                <a:t>Máquina perfuradora</a:t>
              </a:r>
              <a:endParaRPr lang="pt-BR" sz="1600"/>
            </a:p>
          </p:txBody>
        </p:sp>
      </p:grpSp>
      <p:grpSp>
        <p:nvGrpSpPr>
          <p:cNvPr id="11" name="Group 26"/>
          <p:cNvGrpSpPr/>
          <p:nvPr/>
        </p:nvGrpSpPr>
        <p:grpSpPr>
          <a:xfrm>
            <a:off x="0" y="1600200"/>
            <a:ext cx="2272732" cy="4876800"/>
            <a:chOff x="0" y="1066800"/>
            <a:chExt cx="2272732" cy="4876800"/>
          </a:xfrm>
        </p:grpSpPr>
        <p:pic>
          <p:nvPicPr>
            <p:cNvPr id="22" name="Picture 21" descr="Water Hammer (Straight).jpg"/>
            <p:cNvPicPr>
              <a:picLocks noChangeAspect="1"/>
            </p:cNvPicPr>
            <p:nvPr/>
          </p:nvPicPr>
          <p:blipFill>
            <a:blip r:embed="rId7" cstate="print"/>
            <a:srcRect/>
            <a:stretch>
              <a:fillRect/>
            </a:stretch>
          </p:blipFill>
          <p:spPr>
            <a:xfrm rot="16200000">
              <a:off x="-1302034" y="2368834"/>
              <a:ext cx="4876800" cy="2272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descr="Slant Face Bit (WHammer).jpg"/>
            <p:cNvPicPr>
              <a:picLocks noChangeAspect="1"/>
            </p:cNvPicPr>
            <p:nvPr/>
          </p:nvPicPr>
          <p:blipFill>
            <a:blip r:embed="rId8" cstate="print"/>
            <a:srcRect/>
            <a:stretch>
              <a:fillRect/>
            </a:stretch>
          </p:blipFill>
          <p:spPr>
            <a:xfrm rot="5400000">
              <a:off x="-37465" y="4664970"/>
              <a:ext cx="1337271" cy="1095153"/>
            </a:xfrm>
            <a:prstGeom prst="rect">
              <a:avLst/>
            </a:prstGeom>
            <a:ln w="25400">
              <a:solidFill>
                <a:schemeClr val="bg1"/>
              </a:solidFill>
            </a:ln>
            <a:effectLst>
              <a:outerShdw blurRad="50800" dist="38100" dir="2700000" algn="tl" rotWithShape="0">
                <a:schemeClr val="bg1">
                  <a:alpha val="40000"/>
                </a:schemeClr>
              </a:outerShdw>
            </a:effectLst>
          </p:spPr>
        </p:pic>
        <p:pic>
          <p:nvPicPr>
            <p:cNvPr id="24" name="Picture 23" descr="Bent Sub (WHammer).jpg"/>
            <p:cNvPicPr>
              <a:picLocks noChangeAspect="1"/>
            </p:cNvPicPr>
            <p:nvPr/>
          </p:nvPicPr>
          <p:blipFill>
            <a:blip r:embed="rId9" cstate="print"/>
            <a:srcRect/>
            <a:stretch>
              <a:fillRect/>
            </a:stretch>
          </p:blipFill>
          <p:spPr>
            <a:xfrm>
              <a:off x="1173430" y="1132037"/>
              <a:ext cx="1041991" cy="1529618"/>
            </a:xfrm>
            <a:prstGeom prst="rect">
              <a:avLst/>
            </a:prstGeom>
            <a:ln w="25400">
              <a:solidFill>
                <a:schemeClr val="bg1"/>
              </a:solidFill>
            </a:ln>
          </p:spPr>
        </p:pic>
      </p:grpSp>
      <p:sp>
        <p:nvSpPr>
          <p:cNvPr id="19" name="Slide Number Placeholder 18"/>
          <p:cNvSpPr>
            <a:spLocks noGrp="1"/>
          </p:cNvSpPr>
          <p:nvPr>
            <p:ph type="sldNum" sz="quarter" idx="10"/>
          </p:nvPr>
        </p:nvSpPr>
        <p:spPr/>
        <p:txBody>
          <a:bodyPr/>
          <a:lstStyle/>
          <a:p>
            <a:fld id="{D03CC7D5-AADD-49FA-8209-475AB0712B2E}" type="slidenum">
              <a:rPr lang="en-US" smtClean="0"/>
              <a:pPr/>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ChangeArrowheads="1"/>
          </p:cNvSpPr>
          <p:nvPr/>
        </p:nvSpPr>
        <p:spPr bwMode="auto">
          <a:xfrm>
            <a:off x="1066800" y="3543300"/>
            <a:ext cx="6629400" cy="2895600"/>
          </a:xfrm>
          <a:prstGeom prst="cube">
            <a:avLst>
              <a:gd name="adj" fmla="val 25000"/>
            </a:avLst>
          </a:prstGeom>
          <a:solidFill>
            <a:srgbClr val="DDDDDD">
              <a:alpha val="39999"/>
            </a:srgbClr>
          </a:solidFill>
          <a:ln w="9525">
            <a:solidFill>
              <a:schemeClr val="tx1"/>
            </a:solidFill>
            <a:miter lim="800000"/>
            <a:headEnd/>
            <a:tailEnd/>
          </a:ln>
        </p:spPr>
        <p:txBody>
          <a:bodyPr wrap="none" anchor="ctr"/>
          <a:lstStyle/>
          <a:p>
            <a:endParaRPr lang="en-US"/>
          </a:p>
        </p:txBody>
      </p:sp>
      <p:sp>
        <p:nvSpPr>
          <p:cNvPr id="5126" name="AutoShape 3"/>
          <p:cNvSpPr>
            <a:spLocks noChangeArrowheads="1"/>
          </p:cNvSpPr>
          <p:nvPr/>
        </p:nvSpPr>
        <p:spPr bwMode="auto">
          <a:xfrm>
            <a:off x="1066800" y="1371600"/>
            <a:ext cx="6629400" cy="2895600"/>
          </a:xfrm>
          <a:prstGeom prst="cube">
            <a:avLst>
              <a:gd name="adj" fmla="val 25000"/>
            </a:avLst>
          </a:prstGeom>
          <a:solidFill>
            <a:srgbClr val="996633">
              <a:alpha val="39999"/>
            </a:srgbClr>
          </a:solidFill>
          <a:ln w="9525">
            <a:solidFill>
              <a:schemeClr val="tx1"/>
            </a:solidFill>
            <a:miter lim="800000"/>
            <a:headEnd/>
            <a:tailEnd/>
          </a:ln>
        </p:spPr>
        <p:txBody>
          <a:bodyPr wrap="none" anchor="ctr"/>
          <a:lstStyle/>
          <a:p>
            <a:endParaRPr lang="en-US"/>
          </a:p>
        </p:txBody>
      </p:sp>
      <p:sp>
        <p:nvSpPr>
          <p:cNvPr id="5123" name="AutoShape 5" descr="Granite"/>
          <p:cNvSpPr>
            <a:spLocks noChangeArrowheads="1"/>
          </p:cNvSpPr>
          <p:nvPr/>
        </p:nvSpPr>
        <p:spPr bwMode="auto">
          <a:xfrm>
            <a:off x="1295400" y="1371600"/>
            <a:ext cx="2525486" cy="3048000"/>
          </a:xfrm>
          <a:prstGeom prst="cube">
            <a:avLst>
              <a:gd name="adj" fmla="val 28477"/>
            </a:avLst>
          </a:prstGeom>
          <a:blipFill dpi="0" rotWithShape="1">
            <a:blip r:embed="rId3" cstate="print"/>
            <a:srcRect/>
            <a:tile tx="0" ty="0" sx="100000" sy="100000" flip="none" algn="tl"/>
          </a:blipFill>
          <a:ln w="9525">
            <a:solidFill>
              <a:schemeClr val="tx1"/>
            </a:solidFill>
            <a:miter lim="800000"/>
            <a:headEnd/>
            <a:tailEnd/>
          </a:ln>
        </p:spPr>
        <p:txBody>
          <a:bodyPr wrap="none" anchor="ctr"/>
          <a:lstStyle/>
          <a:p>
            <a:endParaRPr lang="en-US"/>
          </a:p>
        </p:txBody>
      </p:sp>
      <p:sp>
        <p:nvSpPr>
          <p:cNvPr id="5124" name="AutoShape 11" descr="Granite"/>
          <p:cNvSpPr>
            <a:spLocks noChangeArrowheads="1"/>
          </p:cNvSpPr>
          <p:nvPr/>
        </p:nvSpPr>
        <p:spPr bwMode="auto">
          <a:xfrm>
            <a:off x="3124200" y="1371600"/>
            <a:ext cx="2209800" cy="3048000"/>
          </a:xfrm>
          <a:prstGeom prst="cube">
            <a:avLst>
              <a:gd name="adj" fmla="val 26620"/>
            </a:avLst>
          </a:prstGeom>
          <a:blipFill dpi="0" rotWithShape="1">
            <a:blip r:embed="rId3" cstate="print"/>
            <a:srcRect/>
            <a:tile tx="0" ty="0" sx="100000" sy="100000" flip="none" algn="tl"/>
          </a:blipFill>
          <a:ln w="9525">
            <a:solidFill>
              <a:schemeClr val="tx1"/>
            </a:solidFill>
            <a:miter lim="800000"/>
            <a:headEnd/>
            <a:tailEnd/>
          </a:ln>
        </p:spPr>
        <p:txBody>
          <a:bodyPr wrap="none" anchor="ctr"/>
          <a:lstStyle/>
          <a:p>
            <a:endParaRPr lang="en-US"/>
          </a:p>
        </p:txBody>
      </p:sp>
      <p:sp>
        <p:nvSpPr>
          <p:cNvPr id="5125" name="AutoShape 8" descr="Granite"/>
          <p:cNvSpPr>
            <a:spLocks noChangeArrowheads="1"/>
          </p:cNvSpPr>
          <p:nvPr/>
        </p:nvSpPr>
        <p:spPr bwMode="auto">
          <a:xfrm>
            <a:off x="4724400" y="1371600"/>
            <a:ext cx="2286000" cy="3048000"/>
          </a:xfrm>
          <a:prstGeom prst="cube">
            <a:avLst>
              <a:gd name="adj" fmla="val 26620"/>
            </a:avLst>
          </a:prstGeom>
          <a:blipFill dpi="0" rotWithShape="1">
            <a:blip r:embed="rId3" cstate="print"/>
            <a:srcRect/>
            <a:tile tx="0" ty="0" sx="100000" sy="100000" flip="none" algn="tl"/>
          </a:blipFill>
          <a:ln w="9525">
            <a:solidFill>
              <a:schemeClr val="tx1"/>
            </a:solidFill>
            <a:miter lim="800000"/>
            <a:headEnd/>
            <a:tailEnd/>
          </a:ln>
        </p:spPr>
        <p:txBody>
          <a:bodyPr wrap="none" anchor="ctr"/>
          <a:lstStyle/>
          <a:p>
            <a:endParaRPr lang="en-US"/>
          </a:p>
        </p:txBody>
      </p:sp>
      <p:grpSp>
        <p:nvGrpSpPr>
          <p:cNvPr id="2" name="Group 14"/>
          <p:cNvGrpSpPr>
            <a:grpSpLocks/>
          </p:cNvGrpSpPr>
          <p:nvPr/>
        </p:nvGrpSpPr>
        <p:grpSpPr bwMode="auto">
          <a:xfrm>
            <a:off x="7620000" y="1371600"/>
            <a:ext cx="1524000" cy="4343400"/>
            <a:chOff x="4800" y="864"/>
            <a:chExt cx="960" cy="2736"/>
          </a:xfrm>
        </p:grpSpPr>
        <p:sp>
          <p:nvSpPr>
            <p:cNvPr id="5137" name="Text Box 15"/>
            <p:cNvSpPr txBox="1">
              <a:spLocks noChangeArrowheads="1"/>
            </p:cNvSpPr>
            <p:nvPr/>
          </p:nvSpPr>
          <p:spPr bwMode="auto">
            <a:xfrm>
              <a:off x="4800" y="1440"/>
              <a:ext cx="960" cy="212"/>
            </a:xfrm>
            <a:prstGeom prst="rect">
              <a:avLst/>
            </a:prstGeom>
            <a:noFill/>
            <a:ln w="9525">
              <a:noFill/>
              <a:miter lim="800000"/>
              <a:headEnd/>
              <a:tailEnd/>
            </a:ln>
          </p:spPr>
          <p:txBody>
            <a:bodyPr>
              <a:spAutoFit/>
            </a:bodyPr>
            <a:lstStyle/>
            <a:p>
              <a:pPr>
                <a:spcBef>
                  <a:spcPct val="50000"/>
                </a:spcBef>
              </a:pPr>
              <a:r>
                <a:rPr lang="pt-BR" sz="1600" smtClean="0"/>
                <a:t>Aterro</a:t>
              </a:r>
              <a:endParaRPr lang="pt-BR" sz="1600"/>
            </a:p>
          </p:txBody>
        </p:sp>
        <p:sp>
          <p:nvSpPr>
            <p:cNvPr id="5138" name="Text Box 16"/>
            <p:cNvSpPr txBox="1">
              <a:spLocks noChangeArrowheads="1"/>
            </p:cNvSpPr>
            <p:nvPr/>
          </p:nvSpPr>
          <p:spPr bwMode="auto">
            <a:xfrm>
              <a:off x="4800" y="2784"/>
              <a:ext cx="960" cy="212"/>
            </a:xfrm>
            <a:prstGeom prst="rect">
              <a:avLst/>
            </a:prstGeom>
            <a:noFill/>
            <a:ln w="9525">
              <a:noFill/>
              <a:miter lim="800000"/>
              <a:headEnd/>
              <a:tailEnd/>
            </a:ln>
          </p:spPr>
          <p:txBody>
            <a:bodyPr>
              <a:spAutoFit/>
            </a:bodyPr>
            <a:lstStyle/>
            <a:p>
              <a:pPr>
                <a:spcBef>
                  <a:spcPct val="50000"/>
                </a:spcBef>
              </a:pPr>
              <a:r>
                <a:rPr lang="pt-BR" sz="1600" dirty="0" smtClean="0"/>
                <a:t>Calcário</a:t>
              </a:r>
              <a:endParaRPr lang="pt-BR" sz="1600" dirty="0"/>
            </a:p>
          </p:txBody>
        </p:sp>
        <p:sp>
          <p:nvSpPr>
            <p:cNvPr id="5139" name="Line 17"/>
            <p:cNvSpPr>
              <a:spLocks noChangeShapeType="1"/>
            </p:cNvSpPr>
            <p:nvPr/>
          </p:nvSpPr>
          <p:spPr bwMode="auto">
            <a:xfrm>
              <a:off x="4800" y="2256"/>
              <a:ext cx="768" cy="0"/>
            </a:xfrm>
            <a:prstGeom prst="line">
              <a:avLst/>
            </a:prstGeom>
            <a:noFill/>
            <a:ln w="9525">
              <a:solidFill>
                <a:schemeClr val="tx1"/>
              </a:solidFill>
              <a:round/>
              <a:headEnd/>
              <a:tailEnd/>
            </a:ln>
          </p:spPr>
          <p:txBody>
            <a:bodyPr/>
            <a:lstStyle/>
            <a:p>
              <a:endParaRPr lang="en-US"/>
            </a:p>
          </p:txBody>
        </p:sp>
        <p:sp>
          <p:nvSpPr>
            <p:cNvPr id="5140" name="Line 18"/>
            <p:cNvSpPr>
              <a:spLocks noChangeShapeType="1"/>
            </p:cNvSpPr>
            <p:nvPr/>
          </p:nvSpPr>
          <p:spPr bwMode="auto">
            <a:xfrm>
              <a:off x="4800" y="864"/>
              <a:ext cx="768" cy="0"/>
            </a:xfrm>
            <a:prstGeom prst="line">
              <a:avLst/>
            </a:prstGeom>
            <a:noFill/>
            <a:ln w="9525">
              <a:solidFill>
                <a:schemeClr val="tx1"/>
              </a:solidFill>
              <a:round/>
              <a:headEnd/>
              <a:tailEnd/>
            </a:ln>
          </p:spPr>
          <p:txBody>
            <a:bodyPr/>
            <a:lstStyle/>
            <a:p>
              <a:endParaRPr lang="en-US"/>
            </a:p>
          </p:txBody>
        </p:sp>
        <p:sp>
          <p:nvSpPr>
            <p:cNvPr id="5141" name="Line 19"/>
            <p:cNvSpPr>
              <a:spLocks noChangeShapeType="1"/>
            </p:cNvSpPr>
            <p:nvPr/>
          </p:nvSpPr>
          <p:spPr bwMode="auto">
            <a:xfrm>
              <a:off x="4800" y="3600"/>
              <a:ext cx="768" cy="0"/>
            </a:xfrm>
            <a:prstGeom prst="line">
              <a:avLst/>
            </a:prstGeom>
            <a:noFill/>
            <a:ln w="9525">
              <a:solidFill>
                <a:schemeClr val="tx1"/>
              </a:solidFill>
              <a:round/>
              <a:headEnd/>
              <a:tailEnd/>
            </a:ln>
          </p:spPr>
          <p:txBody>
            <a:bodyPr/>
            <a:lstStyle/>
            <a:p>
              <a:endParaRPr lang="en-US"/>
            </a:p>
          </p:txBody>
        </p:sp>
        <p:sp>
          <p:nvSpPr>
            <p:cNvPr id="5142" name="Line 20"/>
            <p:cNvSpPr>
              <a:spLocks noChangeShapeType="1"/>
            </p:cNvSpPr>
            <p:nvPr/>
          </p:nvSpPr>
          <p:spPr bwMode="auto">
            <a:xfrm flipV="1">
              <a:off x="5184" y="864"/>
              <a:ext cx="0" cy="576"/>
            </a:xfrm>
            <a:prstGeom prst="line">
              <a:avLst/>
            </a:prstGeom>
            <a:noFill/>
            <a:ln w="9525">
              <a:solidFill>
                <a:schemeClr val="tx1"/>
              </a:solidFill>
              <a:round/>
              <a:headEnd/>
              <a:tailEnd type="triangle" w="med" len="lg"/>
            </a:ln>
          </p:spPr>
          <p:txBody>
            <a:bodyPr/>
            <a:lstStyle/>
            <a:p>
              <a:endParaRPr lang="en-US"/>
            </a:p>
          </p:txBody>
        </p:sp>
        <p:sp>
          <p:nvSpPr>
            <p:cNvPr id="5143" name="Line 21"/>
            <p:cNvSpPr>
              <a:spLocks noChangeShapeType="1"/>
            </p:cNvSpPr>
            <p:nvPr/>
          </p:nvSpPr>
          <p:spPr bwMode="auto">
            <a:xfrm>
              <a:off x="5184" y="1680"/>
              <a:ext cx="0" cy="576"/>
            </a:xfrm>
            <a:prstGeom prst="line">
              <a:avLst/>
            </a:prstGeom>
            <a:noFill/>
            <a:ln w="9525">
              <a:solidFill>
                <a:schemeClr val="tx1"/>
              </a:solidFill>
              <a:round/>
              <a:headEnd/>
              <a:tailEnd type="triangle" w="med" len="lg"/>
            </a:ln>
          </p:spPr>
          <p:txBody>
            <a:bodyPr/>
            <a:lstStyle/>
            <a:p>
              <a:endParaRPr lang="en-US"/>
            </a:p>
          </p:txBody>
        </p:sp>
        <p:sp>
          <p:nvSpPr>
            <p:cNvPr id="5144" name="Line 22"/>
            <p:cNvSpPr>
              <a:spLocks noChangeShapeType="1"/>
            </p:cNvSpPr>
            <p:nvPr/>
          </p:nvSpPr>
          <p:spPr bwMode="auto">
            <a:xfrm flipV="1">
              <a:off x="5184" y="2256"/>
              <a:ext cx="0" cy="528"/>
            </a:xfrm>
            <a:prstGeom prst="line">
              <a:avLst/>
            </a:prstGeom>
            <a:noFill/>
            <a:ln w="9525">
              <a:solidFill>
                <a:schemeClr val="tx1"/>
              </a:solidFill>
              <a:round/>
              <a:headEnd/>
              <a:tailEnd type="triangle" w="med" len="lg"/>
            </a:ln>
          </p:spPr>
          <p:txBody>
            <a:bodyPr/>
            <a:lstStyle/>
            <a:p>
              <a:endParaRPr lang="en-US"/>
            </a:p>
          </p:txBody>
        </p:sp>
        <p:sp>
          <p:nvSpPr>
            <p:cNvPr id="5145" name="Line 23"/>
            <p:cNvSpPr>
              <a:spLocks noChangeShapeType="1"/>
            </p:cNvSpPr>
            <p:nvPr/>
          </p:nvSpPr>
          <p:spPr bwMode="auto">
            <a:xfrm>
              <a:off x="5184" y="2976"/>
              <a:ext cx="0" cy="624"/>
            </a:xfrm>
            <a:prstGeom prst="line">
              <a:avLst/>
            </a:prstGeom>
            <a:noFill/>
            <a:ln w="9525">
              <a:solidFill>
                <a:schemeClr val="tx1"/>
              </a:solidFill>
              <a:round/>
              <a:headEnd/>
              <a:tailEnd type="triangle" w="med" len="lg"/>
            </a:ln>
          </p:spPr>
          <p:txBody>
            <a:bodyPr/>
            <a:lstStyle/>
            <a:p>
              <a:endParaRPr lang="en-US"/>
            </a:p>
          </p:txBody>
        </p:sp>
      </p:grpSp>
      <p:sp>
        <p:nvSpPr>
          <p:cNvPr id="34" name="TextBox 33"/>
          <p:cNvSpPr txBox="1"/>
          <p:nvPr/>
        </p:nvSpPr>
        <p:spPr>
          <a:xfrm>
            <a:off x="2209800" y="2819400"/>
            <a:ext cx="304800" cy="523220"/>
          </a:xfrm>
          <a:prstGeom prst="rect">
            <a:avLst/>
          </a:prstGeom>
          <a:noFill/>
        </p:spPr>
        <p:txBody>
          <a:bodyPr wrap="square" rtlCol="0">
            <a:spAutoFit/>
          </a:bodyPr>
          <a:lstStyle/>
          <a:p>
            <a:r>
              <a:rPr lang="en-US" sz="2800" b="1" dirty="0" smtClean="0"/>
              <a:t>P</a:t>
            </a:r>
            <a:endParaRPr lang="en-US" sz="2800" b="1" dirty="0"/>
          </a:p>
        </p:txBody>
      </p:sp>
      <p:sp>
        <p:nvSpPr>
          <p:cNvPr id="35" name="TextBox 34"/>
          <p:cNvSpPr txBox="1"/>
          <p:nvPr/>
        </p:nvSpPr>
        <p:spPr>
          <a:xfrm>
            <a:off x="3657600" y="2870200"/>
            <a:ext cx="381000" cy="523220"/>
          </a:xfrm>
          <a:prstGeom prst="rect">
            <a:avLst/>
          </a:prstGeom>
          <a:noFill/>
        </p:spPr>
        <p:txBody>
          <a:bodyPr wrap="square" rtlCol="0">
            <a:spAutoFit/>
          </a:bodyPr>
          <a:lstStyle/>
          <a:p>
            <a:r>
              <a:rPr lang="en-US" sz="2800" b="1" dirty="0" smtClean="0"/>
              <a:t>S</a:t>
            </a:r>
            <a:endParaRPr lang="en-US" sz="2800" b="1" dirty="0"/>
          </a:p>
        </p:txBody>
      </p:sp>
      <p:sp>
        <p:nvSpPr>
          <p:cNvPr id="36" name="TextBox 35"/>
          <p:cNvSpPr txBox="1"/>
          <p:nvPr/>
        </p:nvSpPr>
        <p:spPr>
          <a:xfrm>
            <a:off x="5257800" y="2870200"/>
            <a:ext cx="304800" cy="523220"/>
          </a:xfrm>
          <a:prstGeom prst="rect">
            <a:avLst/>
          </a:prstGeom>
          <a:noFill/>
        </p:spPr>
        <p:txBody>
          <a:bodyPr wrap="square" rtlCol="0">
            <a:spAutoFit/>
          </a:bodyPr>
          <a:lstStyle/>
          <a:p>
            <a:r>
              <a:rPr lang="en-US" sz="2800" b="1" dirty="0" smtClean="0"/>
              <a:t>P</a:t>
            </a:r>
            <a:endParaRPr lang="en-US" sz="2800" b="1" dirty="0"/>
          </a:p>
        </p:txBody>
      </p:sp>
      <p:sp>
        <p:nvSpPr>
          <p:cNvPr id="38" name="Can 37"/>
          <p:cNvSpPr/>
          <p:nvPr/>
        </p:nvSpPr>
        <p:spPr>
          <a:xfrm>
            <a:off x="2019299" y="16637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an 38"/>
          <p:cNvSpPr/>
          <p:nvPr/>
        </p:nvSpPr>
        <p:spPr>
          <a:xfrm>
            <a:off x="2489200" y="16637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an 39"/>
          <p:cNvSpPr/>
          <p:nvPr/>
        </p:nvSpPr>
        <p:spPr>
          <a:xfrm>
            <a:off x="2971800" y="16510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an 40"/>
          <p:cNvSpPr/>
          <p:nvPr/>
        </p:nvSpPr>
        <p:spPr>
          <a:xfrm>
            <a:off x="3556000" y="16510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an 41"/>
          <p:cNvSpPr/>
          <p:nvPr/>
        </p:nvSpPr>
        <p:spPr>
          <a:xfrm>
            <a:off x="4038600" y="16383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an 42"/>
          <p:cNvSpPr/>
          <p:nvPr/>
        </p:nvSpPr>
        <p:spPr>
          <a:xfrm>
            <a:off x="4495800" y="16383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an 45"/>
          <p:cNvSpPr/>
          <p:nvPr/>
        </p:nvSpPr>
        <p:spPr>
          <a:xfrm>
            <a:off x="5156200" y="16256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an 46"/>
          <p:cNvSpPr/>
          <p:nvPr/>
        </p:nvSpPr>
        <p:spPr>
          <a:xfrm>
            <a:off x="5638800" y="16256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an 47"/>
          <p:cNvSpPr/>
          <p:nvPr/>
        </p:nvSpPr>
        <p:spPr>
          <a:xfrm>
            <a:off x="6096000" y="16256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an 57"/>
          <p:cNvSpPr/>
          <p:nvPr/>
        </p:nvSpPr>
        <p:spPr>
          <a:xfrm>
            <a:off x="1752600" y="1663700"/>
            <a:ext cx="640080" cy="4343400"/>
          </a:xfrm>
          <a:prstGeom prst="can">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an 58"/>
          <p:cNvSpPr/>
          <p:nvPr/>
        </p:nvSpPr>
        <p:spPr>
          <a:xfrm>
            <a:off x="2717800" y="1638300"/>
            <a:ext cx="640080" cy="4343400"/>
          </a:xfrm>
          <a:prstGeom prst="can">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an 59"/>
          <p:cNvSpPr/>
          <p:nvPr/>
        </p:nvSpPr>
        <p:spPr>
          <a:xfrm>
            <a:off x="2209800" y="1663700"/>
            <a:ext cx="640080" cy="4343400"/>
          </a:xfrm>
          <a:prstGeom prst="can">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an 60"/>
          <p:cNvSpPr/>
          <p:nvPr/>
        </p:nvSpPr>
        <p:spPr>
          <a:xfrm>
            <a:off x="3733800" y="1651000"/>
            <a:ext cx="640080" cy="4343400"/>
          </a:xfrm>
          <a:prstGeom prst="can">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an 61"/>
          <p:cNvSpPr/>
          <p:nvPr/>
        </p:nvSpPr>
        <p:spPr>
          <a:xfrm>
            <a:off x="3276600" y="1663700"/>
            <a:ext cx="640080" cy="4343400"/>
          </a:xfrm>
          <a:prstGeom prst="can">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an 62"/>
          <p:cNvSpPr/>
          <p:nvPr/>
        </p:nvSpPr>
        <p:spPr>
          <a:xfrm>
            <a:off x="4800600" y="1638300"/>
            <a:ext cx="640080" cy="4343400"/>
          </a:xfrm>
          <a:prstGeom prst="can">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an 63"/>
          <p:cNvSpPr/>
          <p:nvPr/>
        </p:nvSpPr>
        <p:spPr>
          <a:xfrm>
            <a:off x="4279900" y="1651000"/>
            <a:ext cx="640080" cy="4343400"/>
          </a:xfrm>
          <a:prstGeom prst="can">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an 64"/>
          <p:cNvSpPr/>
          <p:nvPr/>
        </p:nvSpPr>
        <p:spPr>
          <a:xfrm>
            <a:off x="5791200" y="1600200"/>
            <a:ext cx="640080" cy="4343400"/>
          </a:xfrm>
          <a:prstGeom prst="can">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an 65"/>
          <p:cNvSpPr/>
          <p:nvPr/>
        </p:nvSpPr>
        <p:spPr>
          <a:xfrm>
            <a:off x="5334000" y="1615830"/>
            <a:ext cx="640080" cy="4343400"/>
          </a:xfrm>
          <a:prstGeom prst="can">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0" y="0"/>
            <a:ext cx="9144000" cy="646331"/>
          </a:xfrm>
          <a:prstGeom prst="rect">
            <a:avLst/>
          </a:prstGeom>
          <a:noFill/>
        </p:spPr>
        <p:txBody>
          <a:bodyPr wrap="square" rtlCol="0">
            <a:spAutoFit/>
          </a:bodyPr>
          <a:lstStyle/>
          <a:p>
            <a:pPr algn="ctr"/>
            <a:r>
              <a:rPr lang="pt-BR" sz="3600" dirty="0" smtClean="0">
                <a:latin typeface="+mj-lt"/>
              </a:rPr>
              <a:t>Perfuração 1,27 m Ø Estacas Sobrepostas</a:t>
            </a:r>
            <a:endParaRPr lang="pt-BR" sz="3600" dirty="0">
              <a:latin typeface="+mj-lt"/>
            </a:endParaRPr>
          </a:p>
        </p:txBody>
      </p:sp>
      <p:cxnSp>
        <p:nvCxnSpPr>
          <p:cNvPr id="52" name="Straight Connector 51"/>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Slide Number Placeholder 44"/>
          <p:cNvSpPr>
            <a:spLocks noGrp="1"/>
          </p:cNvSpPr>
          <p:nvPr>
            <p:ph type="sldNum" sz="quarter" idx="10"/>
          </p:nvPr>
        </p:nvSpPr>
        <p:spPr/>
        <p:txBody>
          <a:bodyPr/>
          <a:lstStyle/>
          <a:p>
            <a:fld id="{D03CC7D5-AADD-49FA-8209-475AB0712B2E}" type="slidenum">
              <a:rPr lang="en-US" smtClean="0"/>
              <a:pPr/>
              <a:t>58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up)">
                                      <p:cBhvr>
                                        <p:cTn id="7" dur="1000"/>
                                        <p:tgtEl>
                                          <p:spTgt spid="58"/>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wipe(up)">
                                      <p:cBhvr>
                                        <p:cTn id="11" dur="1000"/>
                                        <p:tgtEl>
                                          <p:spTgt spid="59"/>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wipe(up)">
                                      <p:cBhvr>
                                        <p:cTn id="15" dur="1000"/>
                                        <p:tgtEl>
                                          <p:spTgt spid="60"/>
                                        </p:tgtEl>
                                      </p:cBhvr>
                                    </p:animEffect>
                                  </p:childTnLst>
                                </p:cTn>
                              </p:par>
                            </p:childTnLst>
                          </p:cTn>
                        </p:par>
                        <p:par>
                          <p:cTn id="16" fill="hold">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wipe(up)">
                                      <p:cBhvr>
                                        <p:cTn id="19" dur="1000"/>
                                        <p:tgtEl>
                                          <p:spTgt spid="61"/>
                                        </p:tgtEl>
                                      </p:cBhvr>
                                    </p:animEffect>
                                  </p:childTnLst>
                                </p:cTn>
                              </p:par>
                            </p:childTnLst>
                          </p:cTn>
                        </p:par>
                        <p:par>
                          <p:cTn id="20" fill="hold">
                            <p:stCondLst>
                              <p:cond delay="4000"/>
                            </p:stCondLst>
                            <p:childTnLst>
                              <p:par>
                                <p:cTn id="21" presetID="22" presetClass="entr" presetSubtype="1" fill="hold" grpId="0" nodeType="after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wipe(up)">
                                      <p:cBhvr>
                                        <p:cTn id="23" dur="1000"/>
                                        <p:tgtEl>
                                          <p:spTgt spid="62"/>
                                        </p:tgtEl>
                                      </p:cBhvr>
                                    </p:animEffect>
                                  </p:childTnLst>
                                </p:cTn>
                              </p:par>
                            </p:childTnLst>
                          </p:cTn>
                        </p:par>
                        <p:par>
                          <p:cTn id="24" fill="hold">
                            <p:stCondLst>
                              <p:cond delay="5000"/>
                            </p:stCondLst>
                            <p:childTnLst>
                              <p:par>
                                <p:cTn id="25" presetID="22" presetClass="entr" presetSubtype="1" fill="hold" grpId="0" nodeType="after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wipe(up)">
                                      <p:cBhvr>
                                        <p:cTn id="27" dur="1000"/>
                                        <p:tgtEl>
                                          <p:spTgt spid="63"/>
                                        </p:tgtEl>
                                      </p:cBhvr>
                                    </p:animEffect>
                                  </p:childTnLst>
                                </p:cTn>
                              </p:par>
                            </p:childTnLst>
                          </p:cTn>
                        </p:par>
                        <p:par>
                          <p:cTn id="28" fill="hold">
                            <p:stCondLst>
                              <p:cond delay="6000"/>
                            </p:stCondLst>
                            <p:childTnLst>
                              <p:par>
                                <p:cTn id="29" presetID="22" presetClass="entr" presetSubtype="1" fill="hold" grpId="0" nodeType="after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wipe(up)">
                                      <p:cBhvr>
                                        <p:cTn id="31" dur="1000"/>
                                        <p:tgtEl>
                                          <p:spTgt spid="64"/>
                                        </p:tgtEl>
                                      </p:cBhvr>
                                    </p:animEffect>
                                  </p:childTnLst>
                                </p:cTn>
                              </p:par>
                            </p:childTnLst>
                          </p:cTn>
                        </p:par>
                        <p:par>
                          <p:cTn id="32" fill="hold">
                            <p:stCondLst>
                              <p:cond delay="7000"/>
                            </p:stCondLst>
                            <p:childTnLst>
                              <p:par>
                                <p:cTn id="33" presetID="22" presetClass="entr" presetSubtype="1" fill="hold" grpId="0" nodeType="after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wipe(up)">
                                      <p:cBhvr>
                                        <p:cTn id="35" dur="1000"/>
                                        <p:tgtEl>
                                          <p:spTgt spid="65"/>
                                        </p:tgtEl>
                                      </p:cBhvr>
                                    </p:animEffect>
                                  </p:childTnLst>
                                </p:cTn>
                              </p:par>
                            </p:childTnLst>
                          </p:cTn>
                        </p:par>
                        <p:par>
                          <p:cTn id="36" fill="hold">
                            <p:stCondLst>
                              <p:cond delay="8000"/>
                            </p:stCondLst>
                            <p:childTnLst>
                              <p:par>
                                <p:cTn id="37" presetID="22" presetClass="entr" presetSubtype="1" fill="hold" grpId="0" nodeType="after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wipe(up)">
                                      <p:cBhvr>
                                        <p:cTn id="39"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63" grpId="0" animBg="1"/>
      <p:bldP spid="64" grpId="0" animBg="1"/>
      <p:bldP spid="65" grpId="0" animBg="1"/>
      <p:bldP spid="6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0"/>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pt-BR" sz="4000" kern="0" dirty="0" smtClean="0">
                <a:solidFill>
                  <a:schemeClr val="tx2"/>
                </a:solidFill>
                <a:latin typeface="+mj-lt"/>
                <a:ea typeface="+mj-ea"/>
                <a:cs typeface="Times New Roman" pitchFamily="18" charset="0"/>
              </a:rPr>
              <a:t>Equipamento para Estaca Secante no  </a:t>
            </a:r>
            <a:r>
              <a:rPr lang="pt-BR" sz="4000" kern="0" dirty="0" smtClean="0">
                <a:solidFill>
                  <a:srgbClr val="000000"/>
                </a:solidFill>
                <a:latin typeface="+mj-lt"/>
                <a:ea typeface="+mj-ea"/>
                <a:cs typeface="Times New Roman" pitchFamily="18" charset="0"/>
              </a:rPr>
              <a:t>Muro de Contenção</a:t>
            </a:r>
            <a:endParaRPr kumimoji="0" lang="pt-BR" sz="4000" i="0" u="none" strike="noStrike" kern="0" cap="none" spc="0" normalizeH="0" baseline="0" dirty="0">
              <a:ln>
                <a:noFill/>
              </a:ln>
              <a:solidFill>
                <a:srgbClr val="000000"/>
              </a:solidFill>
              <a:effectLst/>
              <a:uLnTx/>
              <a:uFillTx/>
              <a:latin typeface="+mj-lt"/>
              <a:ea typeface="+mj-ea"/>
              <a:cs typeface="Times New Roman" pitchFamily="18" charset="0"/>
            </a:endParaRPr>
          </a:p>
        </p:txBody>
      </p:sp>
      <p:grpSp>
        <p:nvGrpSpPr>
          <p:cNvPr id="2" name="Group 22"/>
          <p:cNvGrpSpPr/>
          <p:nvPr/>
        </p:nvGrpSpPr>
        <p:grpSpPr>
          <a:xfrm>
            <a:off x="6051249" y="1477469"/>
            <a:ext cx="3110894" cy="2573079"/>
            <a:chOff x="6036735" y="1237953"/>
            <a:chExt cx="3110894" cy="2573079"/>
          </a:xfrm>
        </p:grpSpPr>
        <p:pic>
          <p:nvPicPr>
            <p:cNvPr id="3076" name="Picture 4" descr="C:\Documents and Settings\h3ecgjab\Desktop\PROJECTS\WOLF CREEK\Wolf Creek Pics, Video &amp; Pres\WIRTH Cutter Head with Stinger.JPG"/>
            <p:cNvPicPr>
              <a:picLocks noChangeAspect="1" noChangeArrowheads="1"/>
            </p:cNvPicPr>
            <p:nvPr/>
          </p:nvPicPr>
          <p:blipFill>
            <a:blip r:embed="rId3" cstate="print"/>
            <a:srcRect/>
            <a:stretch>
              <a:fillRect/>
            </a:stretch>
          </p:blipFill>
          <p:spPr bwMode="auto">
            <a:xfrm>
              <a:off x="6036735" y="1237953"/>
              <a:ext cx="3110894" cy="2573079"/>
            </a:xfrm>
            <a:prstGeom prst="rect">
              <a:avLst/>
            </a:prstGeom>
            <a:noFill/>
            <a:ln w="31750">
              <a:solidFill>
                <a:schemeClr val="bg1">
                  <a:lumMod val="95000"/>
                </a:schemeClr>
              </a:solidFill>
            </a:ln>
          </p:spPr>
        </p:pic>
        <p:cxnSp>
          <p:nvCxnSpPr>
            <p:cNvPr id="11" name="Straight Connector 10"/>
            <p:cNvCxnSpPr/>
            <p:nvPr/>
          </p:nvCxnSpPr>
          <p:spPr>
            <a:xfrm flipV="1">
              <a:off x="6553200" y="1752600"/>
              <a:ext cx="1892595" cy="1233376"/>
            </a:xfrm>
            <a:prstGeom prst="line">
              <a:avLst/>
            </a:prstGeom>
            <a:ln w="3175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19576144">
              <a:off x="7172080" y="2257744"/>
              <a:ext cx="1107996"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1,27m</a:t>
              </a:r>
              <a:endParaRPr lang="en-US" b="1" dirty="0">
                <a:latin typeface="Times New Roman" pitchFamily="18" charset="0"/>
                <a:cs typeface="Times New Roman" pitchFamily="18" charset="0"/>
              </a:endParaRPr>
            </a:p>
          </p:txBody>
        </p:sp>
      </p:grpSp>
      <p:grpSp>
        <p:nvGrpSpPr>
          <p:cNvPr id="3" name="Group 21"/>
          <p:cNvGrpSpPr/>
          <p:nvPr/>
        </p:nvGrpSpPr>
        <p:grpSpPr>
          <a:xfrm>
            <a:off x="87380" y="1292803"/>
            <a:ext cx="6044609" cy="5181600"/>
            <a:chOff x="127591" y="838200"/>
            <a:chExt cx="6044609" cy="5181600"/>
          </a:xfrm>
        </p:grpSpPr>
        <p:pic>
          <p:nvPicPr>
            <p:cNvPr id="3075" name="Picture 3" descr="C:\Documents and Settings\h3ecgjab\Desktop\PROJECTS\WOLF CREEK\Wolf Creek Pics, Video &amp; Pres\Drill String Inserted in WIRTH.JPG"/>
            <p:cNvPicPr>
              <a:picLocks noChangeAspect="1" noChangeArrowheads="1"/>
            </p:cNvPicPr>
            <p:nvPr/>
          </p:nvPicPr>
          <p:blipFill>
            <a:blip r:embed="rId4" cstate="print"/>
            <a:srcRect/>
            <a:stretch>
              <a:fillRect/>
            </a:stretch>
          </p:blipFill>
          <p:spPr bwMode="auto">
            <a:xfrm>
              <a:off x="127591" y="838200"/>
              <a:ext cx="5892209" cy="5181600"/>
            </a:xfrm>
            <a:prstGeom prst="rect">
              <a:avLst/>
            </a:prstGeom>
            <a:noFill/>
            <a:ln>
              <a:noFill/>
            </a:ln>
          </p:spPr>
        </p:pic>
        <p:cxnSp>
          <p:nvCxnSpPr>
            <p:cNvPr id="16" name="Straight Arrow Connector 15"/>
            <p:cNvCxnSpPr/>
            <p:nvPr/>
          </p:nvCxnSpPr>
          <p:spPr>
            <a:xfrm>
              <a:off x="4038600" y="990600"/>
              <a:ext cx="12700" cy="2971800"/>
            </a:xfrm>
            <a:prstGeom prst="straightConnector1">
              <a:avLst/>
            </a:prstGeom>
            <a:ln w="31750">
              <a:solidFill>
                <a:schemeClr val="bg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304587" y="3479800"/>
              <a:ext cx="768159" cy="369332"/>
            </a:xfrm>
            <a:prstGeom prst="rect">
              <a:avLst/>
            </a:prstGeom>
            <a:noFill/>
            <a:ln>
              <a:noFill/>
            </a:ln>
          </p:spPr>
          <p:txBody>
            <a:bodyPr wrap="none" rtlCol="0">
              <a:spAutoFit/>
            </a:bodyPr>
            <a:lstStyle/>
            <a:p>
              <a:pPr algn="ctr"/>
              <a:r>
                <a:rPr lang="en-US" dirty="0" smtClean="0">
                  <a:solidFill>
                    <a:schemeClr val="bg1"/>
                  </a:solidFill>
                  <a:latin typeface="Times New Roman" pitchFamily="18" charset="0"/>
                  <a:cs typeface="Times New Roman" pitchFamily="18" charset="0"/>
                </a:rPr>
                <a:t>18,3m</a:t>
              </a:r>
              <a:endParaRPr lang="en-US" dirty="0">
                <a:solidFill>
                  <a:schemeClr val="bg1"/>
                </a:solidFill>
                <a:latin typeface="Times New Roman" pitchFamily="18" charset="0"/>
                <a:cs typeface="Times New Roman" pitchFamily="18" charset="0"/>
              </a:endParaRPr>
            </a:p>
          </p:txBody>
        </p:sp>
        <p:sp>
          <p:nvSpPr>
            <p:cNvPr id="8" name="TextBox 7"/>
            <p:cNvSpPr txBox="1"/>
            <p:nvPr/>
          </p:nvSpPr>
          <p:spPr>
            <a:xfrm>
              <a:off x="152400" y="838200"/>
              <a:ext cx="2710999" cy="369332"/>
            </a:xfrm>
            <a:prstGeom prst="rect">
              <a:avLst/>
            </a:prstGeom>
            <a:solidFill>
              <a:schemeClr val="bg1"/>
            </a:solidFill>
          </p:spPr>
          <p:txBody>
            <a:bodyPr wrap="none" rtlCol="0">
              <a:spAutoFit/>
            </a:bodyPr>
            <a:lstStyle/>
            <a:p>
              <a:r>
                <a:rPr lang="pt-BR" dirty="0" smtClean="0">
                  <a:solidFill>
                    <a:srgbClr val="000000"/>
                  </a:solidFill>
                </a:rPr>
                <a:t>Montagem </a:t>
              </a:r>
              <a:r>
                <a:rPr lang="pt-BR" b="1" dirty="0" smtClean="0">
                  <a:solidFill>
                    <a:srgbClr val="000000"/>
                  </a:solidFill>
                </a:rPr>
                <a:t>Furo Inferior</a:t>
              </a:r>
              <a:endParaRPr lang="pt-BR" b="1" dirty="0">
                <a:solidFill>
                  <a:srgbClr val="000000"/>
                </a:solidFill>
              </a:endParaRPr>
            </a:p>
          </p:txBody>
        </p:sp>
        <p:sp>
          <p:nvSpPr>
            <p:cNvPr id="12" name="Oval 11"/>
            <p:cNvSpPr/>
            <p:nvPr/>
          </p:nvSpPr>
          <p:spPr>
            <a:xfrm>
              <a:off x="4191000" y="3429000"/>
              <a:ext cx="533400" cy="838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V="1">
              <a:off x="4800600" y="2819400"/>
              <a:ext cx="1371600" cy="838200"/>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cxnSp>
        <p:nvCxnSpPr>
          <p:cNvPr id="18" name="Straight Connector 17"/>
          <p:cNvCxnSpPr/>
          <p:nvPr/>
        </p:nvCxnSpPr>
        <p:spPr>
          <a:xfrm>
            <a:off x="0" y="11430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Slide Number Placeholder 18"/>
          <p:cNvSpPr>
            <a:spLocks noGrp="1"/>
          </p:cNvSpPr>
          <p:nvPr>
            <p:ph type="sldNum" sz="quarter" idx="10"/>
          </p:nvPr>
        </p:nvSpPr>
        <p:spPr/>
        <p:txBody>
          <a:bodyPr/>
          <a:lstStyle/>
          <a:p>
            <a:fld id="{D03CC7D5-AADD-49FA-8209-475AB0712B2E}" type="slidenum">
              <a:rPr lang="en-US" smtClean="0"/>
              <a:pPr/>
              <a:t>59</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a:xfrm>
            <a:off x="457200" y="0"/>
            <a:ext cx="8229600" cy="646331"/>
          </a:xfrm>
        </p:spPr>
        <p:txBody>
          <a:bodyPr/>
          <a:lstStyle/>
          <a:p>
            <a:r>
              <a:rPr lang="en-US" dirty="0" err="1" smtClean="0"/>
              <a:t>Barragem</a:t>
            </a:r>
            <a:r>
              <a:rPr lang="en-US" dirty="0" smtClean="0"/>
              <a:t> Wolf Creek</a:t>
            </a:r>
            <a:endParaRPr lang="en-US" dirty="0"/>
          </a:p>
        </p:txBody>
      </p:sp>
      <p:grpSp>
        <p:nvGrpSpPr>
          <p:cNvPr id="2" name="Group 21"/>
          <p:cNvGrpSpPr/>
          <p:nvPr/>
        </p:nvGrpSpPr>
        <p:grpSpPr>
          <a:xfrm>
            <a:off x="0" y="685800"/>
            <a:ext cx="9144000" cy="6172200"/>
            <a:chOff x="237744" y="685799"/>
            <a:chExt cx="8677656" cy="5943600"/>
          </a:xfrm>
        </p:grpSpPr>
        <p:pic>
          <p:nvPicPr>
            <p:cNvPr id="9218" name="Picture 2" descr="http://farm5.staticflickr.com/4132/5020718213_5651b53629_b.jpg"/>
            <p:cNvPicPr>
              <a:picLocks noChangeArrowheads="1"/>
            </p:cNvPicPr>
            <p:nvPr/>
          </p:nvPicPr>
          <p:blipFill>
            <a:blip r:embed="rId3" cstate="print"/>
            <a:srcRect/>
            <a:stretch>
              <a:fillRect/>
            </a:stretch>
          </p:blipFill>
          <p:spPr bwMode="auto">
            <a:xfrm>
              <a:off x="237744" y="685799"/>
              <a:ext cx="8677656" cy="5943600"/>
            </a:xfrm>
            <a:prstGeom prst="rect">
              <a:avLst/>
            </a:prstGeom>
            <a:noFill/>
            <a:ln w="9525">
              <a:solidFill>
                <a:schemeClr val="tx1"/>
              </a:solidFill>
            </a:ln>
          </p:spPr>
        </p:pic>
        <p:grpSp>
          <p:nvGrpSpPr>
            <p:cNvPr id="3" name="Group 6"/>
            <p:cNvGrpSpPr/>
            <p:nvPr/>
          </p:nvGrpSpPr>
          <p:grpSpPr>
            <a:xfrm>
              <a:off x="1676400" y="2743200"/>
              <a:ext cx="6527800" cy="2921052"/>
              <a:chOff x="1676400" y="2743200"/>
              <a:chExt cx="6527800" cy="2921052"/>
            </a:xfrm>
          </p:grpSpPr>
          <p:sp>
            <p:nvSpPr>
              <p:cNvPr id="8" name="Text Box 4"/>
              <p:cNvSpPr txBox="1">
                <a:spLocks noChangeArrowheads="1"/>
              </p:cNvSpPr>
              <p:nvPr/>
            </p:nvSpPr>
            <p:spPr bwMode="auto">
              <a:xfrm rot="247852">
                <a:off x="2992747" y="3807621"/>
                <a:ext cx="2073275" cy="656348"/>
              </a:xfrm>
              <a:prstGeom prst="rect">
                <a:avLst/>
              </a:prstGeom>
              <a:noFill/>
              <a:ln w="9525">
                <a:noFill/>
                <a:miter lim="800000"/>
                <a:headEnd/>
                <a:tailEnd/>
              </a:ln>
            </p:spPr>
            <p:txBody>
              <a:bodyPr/>
              <a:lstStyle/>
              <a:p>
                <a:pPr>
                  <a:defRPr/>
                </a:pPr>
                <a:r>
                  <a:rPr lang="en-US" b="1" dirty="0" err="1" smtClean="0">
                    <a:solidFill>
                      <a:srgbClr val="FFFFCC"/>
                    </a:solidFill>
                  </a:rPr>
                  <a:t>Aterro</a:t>
                </a:r>
                <a:endParaRPr lang="en-US" b="1" dirty="0">
                  <a:solidFill>
                    <a:srgbClr val="FFFFCC"/>
                  </a:solidFill>
                </a:endParaRPr>
              </a:p>
              <a:p>
                <a:pPr algn="ctr">
                  <a:defRPr/>
                </a:pPr>
                <a:r>
                  <a:rPr lang="en-US" sz="1200" b="1" dirty="0" smtClean="0">
                    <a:solidFill>
                      <a:srgbClr val="FFFFCC"/>
                    </a:solidFill>
                  </a:rPr>
                  <a:t>1.201 m  (3,940’)</a:t>
                </a:r>
                <a:endParaRPr lang="en-US" sz="1200" b="1" dirty="0">
                  <a:solidFill>
                    <a:srgbClr val="FFFFCC"/>
                  </a:solidFill>
                </a:endParaRPr>
              </a:p>
            </p:txBody>
          </p:sp>
          <p:sp>
            <p:nvSpPr>
              <p:cNvPr id="9" name="Text Box 5"/>
              <p:cNvSpPr txBox="1">
                <a:spLocks noChangeArrowheads="1"/>
              </p:cNvSpPr>
              <p:nvPr/>
            </p:nvSpPr>
            <p:spPr bwMode="auto">
              <a:xfrm>
                <a:off x="5334000" y="2895600"/>
                <a:ext cx="2819400" cy="559720"/>
              </a:xfrm>
              <a:prstGeom prst="rect">
                <a:avLst/>
              </a:prstGeom>
              <a:noFill/>
              <a:ln w="9525" algn="ctr">
                <a:noFill/>
                <a:miter lim="800000"/>
                <a:headEnd/>
                <a:tailEnd/>
              </a:ln>
              <a:effectLst/>
            </p:spPr>
            <p:txBody>
              <a:bodyPr/>
              <a:lstStyle/>
              <a:p>
                <a:pPr algn="ctr">
                  <a:defRPr/>
                </a:pPr>
                <a:r>
                  <a:rPr lang="en-US" b="1" dirty="0" err="1" smtClean="0">
                    <a:solidFill>
                      <a:srgbClr val="FFFFCC"/>
                    </a:solidFill>
                  </a:rPr>
                  <a:t>Barragem</a:t>
                </a:r>
                <a:r>
                  <a:rPr lang="en-US" b="1" dirty="0" smtClean="0">
                    <a:solidFill>
                      <a:srgbClr val="FFFFCC"/>
                    </a:solidFill>
                  </a:rPr>
                  <a:t> a </a:t>
                </a:r>
                <a:r>
                  <a:rPr lang="en-US" b="1" dirty="0" err="1" smtClean="0">
                    <a:solidFill>
                      <a:srgbClr val="FFFFCC"/>
                    </a:solidFill>
                  </a:rPr>
                  <a:t>Gravidade</a:t>
                </a:r>
                <a:r>
                  <a:rPr lang="en-US" b="1" dirty="0" smtClean="0">
                    <a:solidFill>
                      <a:srgbClr val="FFFFCC"/>
                    </a:solidFill>
                  </a:rPr>
                  <a:t> de </a:t>
                </a:r>
                <a:r>
                  <a:rPr lang="en-US" b="1" dirty="0" err="1" smtClean="0">
                    <a:solidFill>
                      <a:srgbClr val="FFFFCC"/>
                    </a:solidFill>
                  </a:rPr>
                  <a:t>Concreto</a:t>
                </a:r>
                <a:endParaRPr lang="en-US" b="1" dirty="0">
                  <a:solidFill>
                    <a:srgbClr val="FFFFCC"/>
                  </a:solidFill>
                </a:endParaRPr>
              </a:p>
              <a:p>
                <a:pPr algn="ctr">
                  <a:defRPr/>
                </a:pPr>
                <a:r>
                  <a:rPr lang="en-US" sz="1200" b="1" dirty="0" smtClean="0">
                    <a:solidFill>
                      <a:srgbClr val="FFFFCC"/>
                    </a:solidFill>
                  </a:rPr>
                  <a:t>547 m  (1,796’)</a:t>
                </a:r>
                <a:endParaRPr lang="en-US" sz="1200" b="1" dirty="0">
                  <a:solidFill>
                    <a:srgbClr val="FFFFCC"/>
                  </a:solidFill>
                </a:endParaRPr>
              </a:p>
            </p:txBody>
          </p:sp>
          <p:sp>
            <p:nvSpPr>
              <p:cNvPr id="10" name="Text Box 6"/>
              <p:cNvSpPr txBox="1">
                <a:spLocks noChangeArrowheads="1"/>
              </p:cNvSpPr>
              <p:nvPr/>
            </p:nvSpPr>
            <p:spPr bwMode="auto">
              <a:xfrm>
                <a:off x="6629400" y="4800600"/>
                <a:ext cx="1574800" cy="355653"/>
              </a:xfrm>
              <a:prstGeom prst="rect">
                <a:avLst/>
              </a:prstGeom>
              <a:noFill/>
              <a:ln w="12700">
                <a:noFill/>
                <a:miter lim="800000"/>
                <a:headEnd/>
                <a:tailEnd/>
              </a:ln>
              <a:effectLst/>
            </p:spPr>
            <p:txBody>
              <a:bodyPr wrap="square">
                <a:spAutoFit/>
              </a:bodyPr>
              <a:lstStyle/>
              <a:p>
                <a:pPr>
                  <a:spcBef>
                    <a:spcPct val="50000"/>
                  </a:spcBef>
                  <a:defRPr/>
                </a:pPr>
                <a:r>
                  <a:rPr lang="en-US" dirty="0" err="1" smtClean="0">
                    <a:solidFill>
                      <a:srgbClr val="FFFFCC"/>
                    </a:solidFill>
                    <a:effectLst>
                      <a:outerShdw blurRad="38100" dist="38100" dir="2700000" algn="tl">
                        <a:srgbClr val="000000"/>
                      </a:outerShdw>
                    </a:effectLst>
                  </a:rPr>
                  <a:t>Usina</a:t>
                </a:r>
                <a:endParaRPr lang="en-US" dirty="0">
                  <a:solidFill>
                    <a:srgbClr val="FFFFCC"/>
                  </a:solidFill>
                  <a:effectLst>
                    <a:outerShdw blurRad="38100" dist="38100" dir="2700000" algn="tl">
                      <a:srgbClr val="000000"/>
                    </a:outerShdw>
                  </a:effectLst>
                </a:endParaRPr>
              </a:p>
            </p:txBody>
          </p:sp>
          <p:sp>
            <p:nvSpPr>
              <p:cNvPr id="11" name="Line 8"/>
              <p:cNvSpPr>
                <a:spLocks noChangeShapeType="1"/>
              </p:cNvSpPr>
              <p:nvPr/>
            </p:nvSpPr>
            <p:spPr bwMode="auto">
              <a:xfrm flipH="1" flipV="1">
                <a:off x="6476999" y="4191000"/>
                <a:ext cx="304800" cy="609600"/>
              </a:xfrm>
              <a:prstGeom prst="line">
                <a:avLst/>
              </a:prstGeom>
              <a:noFill/>
              <a:ln w="38100">
                <a:solidFill>
                  <a:srgbClr val="FFFFCC"/>
                </a:solidFill>
                <a:round/>
                <a:headEnd/>
                <a:tailEnd type="triangle" w="med" len="med"/>
              </a:ln>
            </p:spPr>
            <p:txBody>
              <a:bodyPr/>
              <a:lstStyle/>
              <a:p>
                <a:endParaRPr lang="en-US"/>
              </a:p>
            </p:txBody>
          </p:sp>
          <p:sp>
            <p:nvSpPr>
              <p:cNvPr id="13" name="Line 9"/>
              <p:cNvSpPr>
                <a:spLocks noChangeShapeType="1"/>
              </p:cNvSpPr>
              <p:nvPr/>
            </p:nvSpPr>
            <p:spPr bwMode="auto">
              <a:xfrm flipH="1" flipV="1">
                <a:off x="5903913" y="4343400"/>
                <a:ext cx="39687" cy="914400"/>
              </a:xfrm>
              <a:prstGeom prst="line">
                <a:avLst/>
              </a:prstGeom>
              <a:noFill/>
              <a:ln w="38100">
                <a:solidFill>
                  <a:srgbClr val="FFFFCC"/>
                </a:solidFill>
                <a:round/>
                <a:headEnd/>
                <a:tailEnd type="triangle" w="med" len="med"/>
              </a:ln>
            </p:spPr>
            <p:txBody>
              <a:bodyPr/>
              <a:lstStyle/>
              <a:p>
                <a:endParaRPr lang="en-US"/>
              </a:p>
            </p:txBody>
          </p:sp>
          <p:sp>
            <p:nvSpPr>
              <p:cNvPr id="14" name="Text Box 10"/>
              <p:cNvSpPr txBox="1">
                <a:spLocks noChangeArrowheads="1"/>
              </p:cNvSpPr>
              <p:nvPr/>
            </p:nvSpPr>
            <p:spPr bwMode="auto">
              <a:xfrm>
                <a:off x="1676400" y="2743200"/>
                <a:ext cx="2262188" cy="369332"/>
              </a:xfrm>
              <a:prstGeom prst="rect">
                <a:avLst/>
              </a:prstGeom>
              <a:noFill/>
              <a:ln w="12700">
                <a:noFill/>
                <a:miter lim="800000"/>
                <a:headEnd/>
                <a:tailEnd/>
              </a:ln>
              <a:effectLst/>
            </p:spPr>
            <p:txBody>
              <a:bodyPr>
                <a:spAutoFit/>
              </a:bodyPr>
              <a:lstStyle/>
              <a:p>
                <a:pPr algn="ctr">
                  <a:spcBef>
                    <a:spcPct val="50000"/>
                  </a:spcBef>
                  <a:defRPr/>
                </a:pPr>
                <a:r>
                  <a:rPr lang="en-US" dirty="0" err="1" smtClean="0">
                    <a:solidFill>
                      <a:srgbClr val="FFFFCC"/>
                    </a:solidFill>
                  </a:rPr>
                  <a:t>Rodovia</a:t>
                </a:r>
                <a:r>
                  <a:rPr lang="en-US" dirty="0" smtClean="0">
                    <a:solidFill>
                      <a:srgbClr val="FFFFCC"/>
                    </a:solidFill>
                  </a:rPr>
                  <a:t> “US 127”</a:t>
                </a:r>
                <a:endParaRPr lang="en-US" dirty="0">
                  <a:solidFill>
                    <a:srgbClr val="FFFFCC"/>
                  </a:solidFill>
                </a:endParaRPr>
              </a:p>
            </p:txBody>
          </p:sp>
          <p:sp>
            <p:nvSpPr>
              <p:cNvPr id="15" name="Text Box 12"/>
              <p:cNvSpPr txBox="1">
                <a:spLocks noChangeArrowheads="1"/>
              </p:cNvSpPr>
              <p:nvPr/>
            </p:nvSpPr>
            <p:spPr bwMode="auto">
              <a:xfrm>
                <a:off x="2200135" y="5308599"/>
                <a:ext cx="2376437" cy="355653"/>
              </a:xfrm>
              <a:prstGeom prst="rect">
                <a:avLst/>
              </a:prstGeom>
              <a:noFill/>
              <a:ln w="12700">
                <a:noFill/>
                <a:miter lim="800000"/>
                <a:headEnd/>
                <a:tailEnd/>
              </a:ln>
              <a:effectLst/>
            </p:spPr>
            <p:txBody>
              <a:bodyPr wrap="square">
                <a:spAutoFit/>
              </a:bodyPr>
              <a:lstStyle/>
              <a:p>
                <a:pPr algn="r">
                  <a:spcBef>
                    <a:spcPct val="50000"/>
                  </a:spcBef>
                  <a:defRPr/>
                </a:pPr>
                <a:r>
                  <a:rPr lang="en-US" dirty="0" err="1" smtClean="0">
                    <a:solidFill>
                      <a:srgbClr val="FFFFCC"/>
                    </a:solidFill>
                    <a:effectLst>
                      <a:outerShdw blurRad="38100" dist="38100" dir="2700000" algn="tl">
                        <a:srgbClr val="000000"/>
                      </a:outerShdw>
                    </a:effectLst>
                  </a:rPr>
                  <a:t>Criadouro</a:t>
                </a:r>
                <a:r>
                  <a:rPr lang="en-US" dirty="0" smtClean="0">
                    <a:solidFill>
                      <a:srgbClr val="FFFFCC"/>
                    </a:solidFill>
                    <a:effectLst>
                      <a:outerShdw blurRad="38100" dist="38100" dir="2700000" algn="tl">
                        <a:srgbClr val="000000"/>
                      </a:outerShdw>
                    </a:effectLst>
                  </a:rPr>
                  <a:t> de </a:t>
                </a:r>
                <a:r>
                  <a:rPr lang="en-US" dirty="0" err="1" smtClean="0">
                    <a:solidFill>
                      <a:srgbClr val="FFFFCC"/>
                    </a:solidFill>
                    <a:effectLst>
                      <a:outerShdw blurRad="38100" dist="38100" dir="2700000" algn="tl">
                        <a:srgbClr val="000000"/>
                      </a:outerShdw>
                    </a:effectLst>
                  </a:rPr>
                  <a:t>Trutas</a:t>
                </a:r>
                <a:endParaRPr lang="en-US" dirty="0">
                  <a:solidFill>
                    <a:srgbClr val="FFFFCC"/>
                  </a:solidFill>
                  <a:effectLst>
                    <a:outerShdw blurRad="38100" dist="38100" dir="2700000" algn="tl">
                      <a:srgbClr val="000000"/>
                    </a:outerShdw>
                  </a:effectLst>
                </a:endParaRPr>
              </a:p>
            </p:txBody>
          </p:sp>
          <p:sp>
            <p:nvSpPr>
              <p:cNvPr id="16" name="Line 13"/>
              <p:cNvSpPr>
                <a:spLocks noChangeShapeType="1"/>
              </p:cNvSpPr>
              <p:nvPr/>
            </p:nvSpPr>
            <p:spPr bwMode="auto">
              <a:xfrm flipV="1">
                <a:off x="4576572" y="4876799"/>
                <a:ext cx="641541" cy="578555"/>
              </a:xfrm>
              <a:prstGeom prst="line">
                <a:avLst/>
              </a:prstGeom>
              <a:noFill/>
              <a:ln w="38100">
                <a:solidFill>
                  <a:srgbClr val="FFFFCC"/>
                </a:solidFill>
                <a:round/>
                <a:headEnd/>
                <a:tailEnd type="triangle" w="med" len="med"/>
              </a:ln>
            </p:spPr>
            <p:txBody>
              <a:bodyPr/>
              <a:lstStyle/>
              <a:p>
                <a:endParaRPr lang="en-US"/>
              </a:p>
            </p:txBody>
          </p:sp>
          <p:sp>
            <p:nvSpPr>
              <p:cNvPr id="18" name="Line 11"/>
              <p:cNvSpPr>
                <a:spLocks noChangeShapeType="1"/>
              </p:cNvSpPr>
              <p:nvPr/>
            </p:nvSpPr>
            <p:spPr bwMode="auto">
              <a:xfrm>
                <a:off x="2743200" y="3200400"/>
                <a:ext cx="57150" cy="533120"/>
              </a:xfrm>
              <a:prstGeom prst="line">
                <a:avLst/>
              </a:prstGeom>
              <a:noFill/>
              <a:ln w="28575">
                <a:solidFill>
                  <a:srgbClr val="FFFFCC"/>
                </a:solidFill>
                <a:round/>
                <a:headEnd/>
                <a:tailEnd type="triangle" w="med" len="med"/>
              </a:ln>
            </p:spPr>
            <p:txBody>
              <a:bodyPr/>
              <a:lstStyle/>
              <a:p>
                <a:endParaRPr lang="en-US"/>
              </a:p>
            </p:txBody>
          </p:sp>
          <p:sp>
            <p:nvSpPr>
              <p:cNvPr id="19" name="Text Box 6"/>
              <p:cNvSpPr txBox="1">
                <a:spLocks noChangeArrowheads="1"/>
              </p:cNvSpPr>
              <p:nvPr/>
            </p:nvSpPr>
            <p:spPr bwMode="auto">
              <a:xfrm>
                <a:off x="5257800" y="5257800"/>
                <a:ext cx="1574800" cy="355653"/>
              </a:xfrm>
              <a:prstGeom prst="rect">
                <a:avLst/>
              </a:prstGeom>
              <a:noFill/>
              <a:ln w="12700">
                <a:noFill/>
                <a:miter lim="800000"/>
                <a:headEnd/>
                <a:tailEnd/>
              </a:ln>
              <a:effectLst/>
            </p:spPr>
            <p:txBody>
              <a:bodyPr wrap="square">
                <a:spAutoFit/>
              </a:bodyPr>
              <a:lstStyle/>
              <a:p>
                <a:pPr>
                  <a:spcBef>
                    <a:spcPct val="50000"/>
                  </a:spcBef>
                  <a:defRPr/>
                </a:pPr>
                <a:r>
                  <a:rPr lang="en-US" dirty="0" err="1" smtClean="0">
                    <a:solidFill>
                      <a:srgbClr val="FFFFCC"/>
                    </a:solidFill>
                    <a:effectLst>
                      <a:outerShdw blurRad="38100" dist="38100" dir="2700000" algn="tl">
                        <a:srgbClr val="000000"/>
                      </a:outerShdw>
                    </a:effectLst>
                  </a:rPr>
                  <a:t>Subestação</a:t>
                </a:r>
                <a:endParaRPr lang="en-US" dirty="0">
                  <a:solidFill>
                    <a:srgbClr val="FFFFCC"/>
                  </a:solidFill>
                  <a:effectLst>
                    <a:outerShdw blurRad="38100" dist="38100" dir="2700000" algn="tl">
                      <a:srgbClr val="000000"/>
                    </a:outerShdw>
                  </a:effectLst>
                </a:endParaRPr>
              </a:p>
            </p:txBody>
          </p:sp>
          <p:sp>
            <p:nvSpPr>
              <p:cNvPr id="20" name="Right Brace 19"/>
              <p:cNvSpPr/>
              <p:nvPr/>
            </p:nvSpPr>
            <p:spPr>
              <a:xfrm rot="16384803">
                <a:off x="6399575" y="2582443"/>
                <a:ext cx="453788" cy="2284028"/>
              </a:xfrm>
              <a:prstGeom prst="rightBrace">
                <a:avLst>
                  <a:gd name="adj1" fmla="val 139332"/>
                  <a:gd name="adj2" fmla="val 50333"/>
                </a:avLst>
              </a:prstGeom>
              <a:ln w="28575">
                <a:solidFill>
                  <a:srgbClr val="FFFF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4" name="TextBox 23"/>
          <p:cNvSpPr txBox="1"/>
          <p:nvPr/>
        </p:nvSpPr>
        <p:spPr>
          <a:xfrm>
            <a:off x="0" y="685800"/>
            <a:ext cx="7848600" cy="2057400"/>
          </a:xfrm>
          <a:prstGeom prst="rect">
            <a:avLst/>
          </a:prstGeom>
          <a:solidFill>
            <a:srgbClr val="BFBFBF">
              <a:alpha val="85098"/>
            </a:srgbClr>
          </a:solidFill>
          <a:ln w="31750">
            <a:noFill/>
          </a:ln>
        </p:spPr>
        <p:txBody>
          <a:bodyPr wrap="square" rtlCol="0">
            <a:normAutofit fontScale="92500" lnSpcReduction="10000"/>
          </a:bodyPr>
          <a:lstStyle/>
          <a:p>
            <a:pPr marL="174625" indent="-174625">
              <a:lnSpc>
                <a:spcPct val="150000"/>
              </a:lnSpc>
              <a:buFont typeface="Arial" pitchFamily="34" charset="0"/>
              <a:buChar char="•"/>
            </a:pPr>
            <a:r>
              <a:rPr lang="en-US" sz="1600" dirty="0" err="1" smtClean="0"/>
              <a:t>Autorizada</a:t>
            </a:r>
            <a:r>
              <a:rPr lang="en-US" sz="1600" dirty="0" smtClean="0"/>
              <a:t> </a:t>
            </a:r>
            <a:r>
              <a:rPr lang="en-US" sz="1600" dirty="0" err="1" smtClean="0"/>
              <a:t>para</a:t>
            </a:r>
            <a:r>
              <a:rPr lang="en-US" sz="1600" dirty="0" smtClean="0"/>
              <a:t> </a:t>
            </a:r>
            <a:r>
              <a:rPr lang="en-US" sz="1600" dirty="0" err="1" smtClean="0"/>
              <a:t>Controle</a:t>
            </a:r>
            <a:r>
              <a:rPr lang="en-US" sz="1600" dirty="0" smtClean="0"/>
              <a:t> de </a:t>
            </a:r>
            <a:r>
              <a:rPr lang="en-US" sz="1600" dirty="0" err="1" smtClean="0"/>
              <a:t>Cheias</a:t>
            </a:r>
            <a:r>
              <a:rPr lang="en-US" sz="1600" dirty="0" smtClean="0"/>
              <a:t>, </a:t>
            </a:r>
            <a:r>
              <a:rPr lang="en-US" sz="1600" dirty="0" err="1" smtClean="0"/>
              <a:t>Hidrelétrica</a:t>
            </a:r>
            <a:r>
              <a:rPr lang="en-US" sz="1600" dirty="0" smtClean="0"/>
              <a:t>, </a:t>
            </a:r>
            <a:r>
              <a:rPr lang="en-US" sz="1600" dirty="0" err="1" smtClean="0">
                <a:solidFill>
                  <a:srgbClr val="C00000"/>
                </a:solidFill>
              </a:rPr>
              <a:t>Recreação</a:t>
            </a:r>
            <a:r>
              <a:rPr lang="en-US" sz="1600" dirty="0" smtClean="0">
                <a:solidFill>
                  <a:srgbClr val="C00000"/>
                </a:solidFill>
              </a:rPr>
              <a:t>, </a:t>
            </a:r>
            <a:r>
              <a:rPr lang="en-US" sz="1600" dirty="0" err="1" smtClean="0">
                <a:solidFill>
                  <a:srgbClr val="C00000"/>
                </a:solidFill>
              </a:rPr>
              <a:t>Abastecimento</a:t>
            </a:r>
            <a:r>
              <a:rPr lang="en-US" sz="1600" dirty="0" smtClean="0">
                <a:solidFill>
                  <a:srgbClr val="C00000"/>
                </a:solidFill>
              </a:rPr>
              <a:t> de </a:t>
            </a:r>
            <a:r>
              <a:rPr lang="en-US" sz="1600" dirty="0" err="1" smtClean="0">
                <a:solidFill>
                  <a:srgbClr val="C00000"/>
                </a:solidFill>
              </a:rPr>
              <a:t>Água</a:t>
            </a:r>
            <a:r>
              <a:rPr lang="en-US" sz="1600" dirty="0" smtClean="0">
                <a:solidFill>
                  <a:srgbClr val="C00000"/>
                </a:solidFill>
              </a:rPr>
              <a:t>, </a:t>
            </a:r>
            <a:r>
              <a:rPr lang="en-US" sz="1600" dirty="0" err="1" smtClean="0">
                <a:solidFill>
                  <a:srgbClr val="C00000"/>
                </a:solidFill>
              </a:rPr>
              <a:t>Qualidade</a:t>
            </a:r>
            <a:r>
              <a:rPr lang="en-US" sz="1600" dirty="0" smtClean="0">
                <a:solidFill>
                  <a:srgbClr val="C00000"/>
                </a:solidFill>
              </a:rPr>
              <a:t> da </a:t>
            </a:r>
            <a:r>
              <a:rPr lang="en-US" sz="1600" dirty="0" err="1" smtClean="0">
                <a:solidFill>
                  <a:srgbClr val="C00000"/>
                </a:solidFill>
              </a:rPr>
              <a:t>Água</a:t>
            </a:r>
            <a:endParaRPr lang="en-US" sz="1600" dirty="0" smtClean="0">
              <a:solidFill>
                <a:srgbClr val="C00000"/>
              </a:solidFill>
            </a:endParaRPr>
          </a:p>
          <a:p>
            <a:pPr>
              <a:lnSpc>
                <a:spcPct val="150000"/>
              </a:lnSpc>
              <a:buFont typeface="Arial" pitchFamily="34" charset="0"/>
              <a:buChar char="•"/>
            </a:pPr>
            <a:r>
              <a:rPr lang="en-US" sz="1600" dirty="0" smtClean="0"/>
              <a:t> </a:t>
            </a:r>
            <a:r>
              <a:rPr lang="en-US" sz="1600" dirty="0" err="1" smtClean="0"/>
              <a:t>Construção</a:t>
            </a:r>
            <a:r>
              <a:rPr lang="en-US" sz="1600" dirty="0" smtClean="0"/>
              <a:t> </a:t>
            </a:r>
            <a:r>
              <a:rPr lang="en-US" sz="1600" dirty="0" err="1" smtClean="0"/>
              <a:t>concluída</a:t>
            </a:r>
            <a:r>
              <a:rPr lang="en-US" sz="1600" dirty="0" smtClean="0"/>
              <a:t> – </a:t>
            </a:r>
            <a:r>
              <a:rPr lang="en-US" sz="1600" dirty="0" err="1" smtClean="0"/>
              <a:t>Formação</a:t>
            </a:r>
            <a:r>
              <a:rPr lang="en-US" sz="1600" dirty="0" smtClean="0"/>
              <a:t> do </a:t>
            </a:r>
            <a:r>
              <a:rPr lang="en-US" sz="1600" dirty="0" err="1" smtClean="0"/>
              <a:t>reservatório</a:t>
            </a:r>
            <a:r>
              <a:rPr lang="en-US" sz="1600" dirty="0" smtClean="0"/>
              <a:t> 1951</a:t>
            </a:r>
          </a:p>
          <a:p>
            <a:pPr>
              <a:lnSpc>
                <a:spcPct val="150000"/>
              </a:lnSpc>
              <a:buFont typeface="Arial" pitchFamily="34" charset="0"/>
              <a:buChar char="•"/>
            </a:pPr>
            <a:r>
              <a:rPr lang="en-US" sz="1600" dirty="0" smtClean="0"/>
              <a:t> </a:t>
            </a:r>
            <a:r>
              <a:rPr lang="en-US" sz="1600" dirty="0" err="1" smtClean="0"/>
              <a:t>Área</a:t>
            </a:r>
            <a:r>
              <a:rPr lang="en-US" sz="1600" dirty="0" smtClean="0"/>
              <a:t> </a:t>
            </a:r>
            <a:r>
              <a:rPr lang="en-US" sz="1600" dirty="0" err="1" smtClean="0"/>
              <a:t>Drenada</a:t>
            </a:r>
            <a:r>
              <a:rPr lang="en-US" sz="1600" dirty="0" smtClean="0"/>
              <a:t> – 15.000 km.²  (5,789 mi</a:t>
            </a:r>
            <a:r>
              <a:rPr lang="en-US" sz="1600" baseline="30000" dirty="0" smtClean="0"/>
              <a:t>2)</a:t>
            </a:r>
            <a:endParaRPr lang="en-US" sz="1600" dirty="0" smtClean="0"/>
          </a:p>
          <a:p>
            <a:pPr>
              <a:lnSpc>
                <a:spcPct val="150000"/>
              </a:lnSpc>
              <a:buFont typeface="Arial" pitchFamily="34" charset="0"/>
              <a:buChar char="•"/>
            </a:pPr>
            <a:r>
              <a:rPr lang="en-US" sz="1600" dirty="0" smtClean="0"/>
              <a:t> Volume Total– 751,000 hectare/metro (6,089,000 acre-feet)</a:t>
            </a:r>
          </a:p>
          <a:p>
            <a:pPr>
              <a:lnSpc>
                <a:spcPct val="150000"/>
              </a:lnSpc>
              <a:buFont typeface="Arial" pitchFamily="34" charset="0"/>
              <a:buChar char="•"/>
            </a:pPr>
            <a:r>
              <a:rPr lang="en-US" sz="1600" dirty="0" smtClean="0"/>
              <a:t> </a:t>
            </a:r>
            <a:r>
              <a:rPr lang="en-US" sz="1600" dirty="0" err="1" smtClean="0"/>
              <a:t>Espelho</a:t>
            </a:r>
            <a:r>
              <a:rPr lang="en-US" sz="1600" dirty="0" smtClean="0"/>
              <a:t> </a:t>
            </a:r>
            <a:r>
              <a:rPr lang="en-US" sz="1600" dirty="0" err="1" smtClean="0"/>
              <a:t>d’água</a:t>
            </a:r>
            <a:r>
              <a:rPr lang="en-US" sz="1600" dirty="0" smtClean="0"/>
              <a:t> – 203 km.² (</a:t>
            </a:r>
            <a:r>
              <a:rPr lang="en-US" sz="1600" dirty="0"/>
              <a:t>50,250 </a:t>
            </a:r>
            <a:r>
              <a:rPr lang="en-US" sz="1600" dirty="0" smtClean="0"/>
              <a:t>acres)</a:t>
            </a:r>
          </a:p>
        </p:txBody>
      </p:sp>
      <p:sp>
        <p:nvSpPr>
          <p:cNvPr id="25" name="Slide Number Placeholder 24"/>
          <p:cNvSpPr>
            <a:spLocks noGrp="1"/>
          </p:cNvSpPr>
          <p:nvPr>
            <p:ph type="sldNum" sz="quarter" idx="10"/>
          </p:nvPr>
        </p:nvSpPr>
        <p:spPr/>
        <p:txBody>
          <a:bodyPr/>
          <a:lstStyle/>
          <a:p>
            <a:fld id="{62ABEF5F-8FA6-440F-B410-7B1ED1EF4D37}" type="slidenum">
              <a:rPr lang="en-US" smtClean="0"/>
              <a:pPr/>
              <a:t>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0"/>
            <a:ext cx="8229600" cy="533400"/>
          </a:xfrm>
        </p:spPr>
        <p:txBody>
          <a:bodyPr/>
          <a:lstStyle/>
          <a:p>
            <a:pPr eaLnBrk="1" hangingPunct="1"/>
            <a:r>
              <a:rPr lang="pt-BR" dirty="0" smtClean="0"/>
              <a:t>Perfuradora de Estacas Wirth</a:t>
            </a:r>
          </a:p>
        </p:txBody>
      </p:sp>
      <p:pic>
        <p:nvPicPr>
          <p:cNvPr id="8" name="Content Placeholder 7" descr="Wirth Drill Setup.JPG"/>
          <p:cNvPicPr>
            <a:picLocks noGrp="1" noChangeAspect="1"/>
          </p:cNvPicPr>
          <p:nvPr>
            <p:ph idx="1"/>
          </p:nvPr>
        </p:nvPicPr>
        <p:blipFill>
          <a:blip r:embed="rId3" cstate="print"/>
          <a:stretch>
            <a:fillRect/>
          </a:stretch>
        </p:blipFill>
        <p:spPr>
          <a:xfrm>
            <a:off x="228600" y="685800"/>
            <a:ext cx="3733800" cy="5257800"/>
          </a:xfrm>
        </p:spPr>
      </p:pic>
      <p:pic>
        <p:nvPicPr>
          <p:cNvPr id="6" name="Picture 3" descr="IMG_0531"/>
          <p:cNvPicPr>
            <a:picLocks noChangeAspect="1" noChangeArrowheads="1"/>
          </p:cNvPicPr>
          <p:nvPr/>
        </p:nvPicPr>
        <p:blipFill>
          <a:blip r:embed="rId4" cstate="print"/>
          <a:srcRect r="13889"/>
          <a:stretch>
            <a:fillRect/>
          </a:stretch>
        </p:blipFill>
        <p:spPr bwMode="auto">
          <a:xfrm>
            <a:off x="5029200" y="685800"/>
            <a:ext cx="3674533" cy="5181600"/>
          </a:xfrm>
          <a:prstGeom prst="rect">
            <a:avLst/>
          </a:prstGeom>
          <a:noFill/>
        </p:spPr>
      </p:pic>
      <p:cxnSp>
        <p:nvCxnSpPr>
          <p:cNvPr id="7" name="Straight Connector 6"/>
          <p:cNvCxnSpPr/>
          <p:nvPr/>
        </p:nvCxnSpPr>
        <p:spPr>
          <a:xfrm>
            <a:off x="0" y="5842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0"/>
          </p:nvPr>
        </p:nvSpPr>
        <p:spPr/>
        <p:txBody>
          <a:bodyPr/>
          <a:lstStyle/>
          <a:p>
            <a:fld id="{D03CC7D5-AADD-49FA-8209-475AB0712B2E}" type="slidenum">
              <a:rPr lang="en-US" smtClean="0"/>
              <a:pPr/>
              <a:t>60</a:t>
            </a:fld>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C:\Documents and Settings\h3ecxmfz\My Documents\A. PROJECTS\Wolf Creek\Pictures\Taken at 4-21,22-10 Technical Meeting\DSCN2618.JPG"/>
          <p:cNvPicPr>
            <a:picLocks noChangeAspect="1" noChangeArrowheads="1"/>
          </p:cNvPicPr>
          <p:nvPr/>
        </p:nvPicPr>
        <p:blipFill>
          <a:blip r:embed="rId2" cstate="print"/>
          <a:srcRect/>
          <a:stretch>
            <a:fillRect/>
          </a:stretch>
        </p:blipFill>
        <p:spPr bwMode="auto">
          <a:xfrm>
            <a:off x="0" y="2"/>
            <a:ext cx="9141392" cy="6858370"/>
          </a:xfrm>
          <a:prstGeom prst="rect">
            <a:avLst/>
          </a:prstGeom>
          <a:noFill/>
        </p:spPr>
      </p:pic>
      <p:sp>
        <p:nvSpPr>
          <p:cNvPr id="5" name="Slide Number Placeholder 4"/>
          <p:cNvSpPr>
            <a:spLocks noGrp="1"/>
          </p:cNvSpPr>
          <p:nvPr>
            <p:ph type="sldNum" sz="quarter" idx="10"/>
          </p:nvPr>
        </p:nvSpPr>
        <p:spPr/>
        <p:txBody>
          <a:bodyPr/>
          <a:lstStyle/>
          <a:p>
            <a:fld id="{D03CC7D5-AADD-49FA-8209-475AB0712B2E}" type="slidenum">
              <a:rPr lang="en-US" smtClean="0"/>
              <a:pPr/>
              <a:t>61</a:t>
            </a:fld>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descr="C:\Users\h3ecxmfz\Desktop\Mekong River CommissionDam Safety Class Presentations for\Wolf Creek files\DSCN9163.JPG"/>
          <p:cNvPicPr>
            <a:picLocks noGrp="1" noChangeAspect="1" noChangeArrowheads="1"/>
          </p:cNvPicPr>
          <p:nvPr>
            <p:ph idx="1"/>
          </p:nvPr>
        </p:nvPicPr>
        <p:blipFill>
          <a:blip r:embed="rId2" cstate="print"/>
          <a:srcRect/>
          <a:stretch>
            <a:fillRect/>
          </a:stretch>
        </p:blipFill>
        <p:spPr bwMode="auto">
          <a:xfrm>
            <a:off x="1981200" y="1600200"/>
            <a:ext cx="5181600" cy="3886200"/>
          </a:xfrm>
          <a:prstGeom prst="rect">
            <a:avLst/>
          </a:prstGeom>
          <a:noFill/>
        </p:spPr>
      </p:pic>
      <p:pic>
        <p:nvPicPr>
          <p:cNvPr id="269315" name="Picture 3" descr="C:\Users\h3ecxmfz\Desktop\Mekong River CommissionDam Safety Class Presentations for\Wolf Creek files\DSCN9163.JPG"/>
          <p:cNvPicPr>
            <a:picLocks noChangeAspect="1" noChangeArrowheads="1"/>
          </p:cNvPicPr>
          <p:nvPr/>
        </p:nvPicPr>
        <p:blipFill>
          <a:blip r:embed="rId3" cstate="print"/>
          <a:srcRect/>
          <a:stretch>
            <a:fillRect/>
          </a:stretch>
        </p:blipFill>
        <p:spPr bwMode="auto">
          <a:xfrm>
            <a:off x="1828800" y="1371600"/>
            <a:ext cx="6197600" cy="4648200"/>
          </a:xfrm>
          <a:prstGeom prst="rect">
            <a:avLst/>
          </a:prstGeom>
          <a:noFill/>
        </p:spPr>
      </p:pic>
      <p:sp>
        <p:nvSpPr>
          <p:cNvPr id="5" name="Slide Number Placeholder 4"/>
          <p:cNvSpPr>
            <a:spLocks noGrp="1"/>
          </p:cNvSpPr>
          <p:nvPr>
            <p:ph type="sldNum" sz="quarter" idx="10"/>
          </p:nvPr>
        </p:nvSpPr>
        <p:spPr/>
        <p:txBody>
          <a:bodyPr/>
          <a:lstStyle/>
          <a:p>
            <a:fld id="{D03CC7D5-AADD-49FA-8209-475AB0712B2E}" type="slidenum">
              <a:rPr lang="en-US" smtClean="0"/>
              <a:pPr/>
              <a:t>62</a:t>
            </a:fld>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p:nvPr/>
        </p:nvGrpSpPr>
        <p:grpSpPr>
          <a:xfrm>
            <a:off x="2066308" y="1619946"/>
            <a:ext cx="3028208" cy="2873828"/>
            <a:chOff x="2066308" y="1992086"/>
            <a:chExt cx="3028208" cy="2873828"/>
          </a:xfrm>
        </p:grpSpPr>
        <p:sp>
          <p:nvSpPr>
            <p:cNvPr id="5" name="Oval 4"/>
            <p:cNvSpPr/>
            <p:nvPr/>
          </p:nvSpPr>
          <p:spPr>
            <a:xfrm>
              <a:off x="2066308" y="1992086"/>
              <a:ext cx="3028208" cy="2873828"/>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360720" y="3322123"/>
              <a:ext cx="213755" cy="21375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15"/>
          <p:cNvGrpSpPr/>
          <p:nvPr/>
        </p:nvGrpSpPr>
        <p:grpSpPr>
          <a:xfrm>
            <a:off x="4178138" y="1619946"/>
            <a:ext cx="3028208" cy="2873828"/>
            <a:chOff x="4178138" y="1992086"/>
            <a:chExt cx="3028208" cy="2873828"/>
          </a:xfrm>
        </p:grpSpPr>
        <p:sp>
          <p:nvSpPr>
            <p:cNvPr id="6" name="Oval 5"/>
            <p:cNvSpPr/>
            <p:nvPr/>
          </p:nvSpPr>
          <p:spPr>
            <a:xfrm>
              <a:off x="4178138" y="1992086"/>
              <a:ext cx="3028208" cy="2873828"/>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5626927" y="3322123"/>
              <a:ext cx="213755" cy="21375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13"/>
          <p:cNvGrpSpPr/>
          <p:nvPr/>
        </p:nvGrpSpPr>
        <p:grpSpPr>
          <a:xfrm>
            <a:off x="4423056" y="1611202"/>
            <a:ext cx="3028208" cy="2873828"/>
            <a:chOff x="4330538" y="2144486"/>
            <a:chExt cx="3028208" cy="2873828"/>
          </a:xfrm>
        </p:grpSpPr>
        <p:sp>
          <p:nvSpPr>
            <p:cNvPr id="10" name="Oval 9"/>
            <p:cNvSpPr/>
            <p:nvPr/>
          </p:nvSpPr>
          <p:spPr>
            <a:xfrm>
              <a:off x="4330538" y="2144486"/>
              <a:ext cx="3028208" cy="2873828"/>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5779327" y="3474523"/>
              <a:ext cx="213755" cy="2137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p:cNvGrpSpPr/>
          <p:nvPr/>
        </p:nvGrpSpPr>
        <p:grpSpPr>
          <a:xfrm>
            <a:off x="1805556" y="1622248"/>
            <a:ext cx="3028208" cy="2873828"/>
            <a:chOff x="2218708" y="2144486"/>
            <a:chExt cx="3028208" cy="2873828"/>
          </a:xfrm>
        </p:grpSpPr>
        <p:sp>
          <p:nvSpPr>
            <p:cNvPr id="9" name="Oval 8"/>
            <p:cNvSpPr/>
            <p:nvPr/>
          </p:nvSpPr>
          <p:spPr>
            <a:xfrm>
              <a:off x="2218708" y="2144486"/>
              <a:ext cx="3028208" cy="2873828"/>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513120" y="3474523"/>
              <a:ext cx="213755" cy="2137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40"/>
          <p:cNvGrpSpPr/>
          <p:nvPr/>
        </p:nvGrpSpPr>
        <p:grpSpPr>
          <a:xfrm>
            <a:off x="139886" y="741656"/>
            <a:ext cx="3018799" cy="1012487"/>
            <a:chOff x="426965" y="1092530"/>
            <a:chExt cx="3018799" cy="1012487"/>
          </a:xfrm>
        </p:grpSpPr>
        <p:cxnSp>
          <p:nvCxnSpPr>
            <p:cNvPr id="17" name="Straight Connector 16"/>
            <p:cNvCxnSpPr/>
            <p:nvPr/>
          </p:nvCxnSpPr>
          <p:spPr>
            <a:xfrm>
              <a:off x="426965" y="1277196"/>
              <a:ext cx="724395"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324542" y="1092530"/>
              <a:ext cx="2121222" cy="369332"/>
            </a:xfrm>
            <a:prstGeom prst="rect">
              <a:avLst/>
            </a:prstGeom>
            <a:noFill/>
          </p:spPr>
          <p:txBody>
            <a:bodyPr wrap="none" rtlCol="0">
              <a:spAutoFit/>
            </a:bodyPr>
            <a:lstStyle/>
            <a:p>
              <a:r>
                <a:rPr lang="pt-BR" smtClean="0"/>
                <a:t>Vertical Verdadeira</a:t>
              </a:r>
            </a:p>
          </p:txBody>
        </p:sp>
        <p:cxnSp>
          <p:nvCxnSpPr>
            <p:cNvPr id="19" name="Straight Connector 18"/>
            <p:cNvCxnSpPr/>
            <p:nvPr/>
          </p:nvCxnSpPr>
          <p:spPr>
            <a:xfrm>
              <a:off x="426965" y="1643352"/>
              <a:ext cx="724395" cy="0"/>
            </a:xfrm>
            <a:prstGeom prst="line">
              <a:avLst/>
            </a:prstGeom>
            <a:ln w="1905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324542" y="1458686"/>
              <a:ext cx="1762021" cy="646331"/>
            </a:xfrm>
            <a:prstGeom prst="rect">
              <a:avLst/>
            </a:prstGeom>
            <a:noFill/>
          </p:spPr>
          <p:txBody>
            <a:bodyPr wrap="none" rtlCol="0">
              <a:spAutoFit/>
            </a:bodyPr>
            <a:lstStyle/>
            <a:p>
              <a:r>
                <a:rPr lang="pt-BR" smtClean="0"/>
                <a:t>Desvio Máximo</a:t>
              </a:r>
            </a:p>
            <a:p>
              <a:r>
                <a:rPr lang="pt-BR" smtClean="0"/>
                <a:t>Admissível</a:t>
              </a:r>
            </a:p>
          </p:txBody>
        </p:sp>
      </p:grpSp>
      <p:cxnSp>
        <p:nvCxnSpPr>
          <p:cNvPr id="25" name="Straight Connector 24"/>
          <p:cNvCxnSpPr/>
          <p:nvPr/>
        </p:nvCxnSpPr>
        <p:spPr>
          <a:xfrm flipV="1">
            <a:off x="3467595" y="908416"/>
            <a:ext cx="0" cy="2137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733803" y="908416"/>
            <a:ext cx="0" cy="2137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372592" y="1017273"/>
            <a:ext cx="243444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279683" y="633140"/>
            <a:ext cx="3480440" cy="369332"/>
          </a:xfrm>
          <a:prstGeom prst="rect">
            <a:avLst/>
          </a:prstGeom>
          <a:noFill/>
        </p:spPr>
        <p:txBody>
          <a:bodyPr wrap="none" rtlCol="0">
            <a:spAutoFit/>
          </a:bodyPr>
          <a:lstStyle/>
          <a:p>
            <a:r>
              <a:rPr lang="pt-BR" smtClean="0"/>
              <a:t>0,89 m Espaçamento de Projeto</a:t>
            </a:r>
            <a:endParaRPr lang="pt-BR"/>
          </a:p>
        </p:txBody>
      </p:sp>
      <p:cxnSp>
        <p:nvCxnSpPr>
          <p:cNvPr id="32" name="Straight Connector 31"/>
          <p:cNvCxnSpPr/>
          <p:nvPr/>
        </p:nvCxnSpPr>
        <p:spPr>
          <a:xfrm flipH="1">
            <a:off x="3198190" y="3051544"/>
            <a:ext cx="2210" cy="21339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949539" y="3040911"/>
            <a:ext cx="15326" cy="21446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4071559" y="5066429"/>
            <a:ext cx="889987" cy="369332"/>
          </a:xfrm>
          <a:prstGeom prst="rect">
            <a:avLst/>
          </a:prstGeom>
          <a:noFill/>
        </p:spPr>
        <p:txBody>
          <a:bodyPr wrap="none" rtlCol="0">
            <a:spAutoFit/>
          </a:bodyPr>
          <a:lstStyle/>
          <a:p>
            <a:r>
              <a:rPr lang="en-US" dirty="0" smtClean="0">
                <a:solidFill>
                  <a:srgbClr val="FF0000"/>
                </a:solidFill>
              </a:rPr>
              <a:t>1,12 m</a:t>
            </a:r>
            <a:endParaRPr lang="en-US" dirty="0">
              <a:solidFill>
                <a:srgbClr val="FF0000"/>
              </a:solidFill>
            </a:endParaRPr>
          </a:p>
        </p:txBody>
      </p:sp>
      <p:cxnSp>
        <p:nvCxnSpPr>
          <p:cNvPr id="54" name="Straight Connector 53"/>
          <p:cNvCxnSpPr>
            <a:stCxn id="6" idx="1"/>
          </p:cNvCxnSpPr>
          <p:nvPr/>
        </p:nvCxnSpPr>
        <p:spPr>
          <a:xfrm>
            <a:off x="4621609" y="2040808"/>
            <a:ext cx="3455591" cy="16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6" idx="3"/>
          </p:cNvCxnSpPr>
          <p:nvPr/>
        </p:nvCxnSpPr>
        <p:spPr>
          <a:xfrm flipV="1">
            <a:off x="4621609" y="4038600"/>
            <a:ext cx="3455591" cy="343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7574340" y="2819400"/>
            <a:ext cx="889987" cy="369332"/>
          </a:xfrm>
          <a:prstGeom prst="rect">
            <a:avLst/>
          </a:prstGeom>
          <a:noFill/>
        </p:spPr>
        <p:txBody>
          <a:bodyPr wrap="none" rtlCol="0">
            <a:spAutoFit/>
          </a:bodyPr>
          <a:lstStyle/>
          <a:p>
            <a:r>
              <a:rPr lang="en-US" dirty="0" smtClean="0"/>
              <a:t>0,91 m</a:t>
            </a:r>
            <a:endParaRPr lang="en-US" dirty="0"/>
          </a:p>
        </p:txBody>
      </p:sp>
      <p:cxnSp>
        <p:nvCxnSpPr>
          <p:cNvPr id="71" name="Straight Connector 70"/>
          <p:cNvCxnSpPr/>
          <p:nvPr/>
        </p:nvCxnSpPr>
        <p:spPr>
          <a:xfrm flipH="1">
            <a:off x="1066800" y="2334192"/>
            <a:ext cx="3533370" cy="280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990600" y="3774558"/>
            <a:ext cx="3645196" cy="3544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63500" y="2819400"/>
            <a:ext cx="2029837" cy="923330"/>
          </a:xfrm>
          <a:prstGeom prst="rect">
            <a:avLst/>
          </a:prstGeom>
          <a:noFill/>
        </p:spPr>
        <p:txBody>
          <a:bodyPr wrap="square" rtlCol="0">
            <a:spAutoFit/>
          </a:bodyPr>
          <a:lstStyle/>
          <a:p>
            <a:r>
              <a:rPr lang="en-US" dirty="0" smtClean="0">
                <a:solidFill>
                  <a:srgbClr val="FF0000"/>
                </a:solidFill>
              </a:rPr>
              <a:t>0,61 m </a:t>
            </a:r>
            <a:r>
              <a:rPr lang="en-US" dirty="0" err="1" smtClean="0">
                <a:solidFill>
                  <a:srgbClr val="FF0000"/>
                </a:solidFill>
              </a:rPr>
              <a:t>mín</a:t>
            </a:r>
            <a:r>
              <a:rPr lang="en-US" dirty="0" smtClean="0">
                <a:solidFill>
                  <a:srgbClr val="FF0000"/>
                </a:solidFill>
              </a:rPr>
              <a:t>.</a:t>
            </a:r>
          </a:p>
          <a:p>
            <a:r>
              <a:rPr lang="en-US" dirty="0" err="1" smtClean="0">
                <a:solidFill>
                  <a:srgbClr val="FF0000"/>
                </a:solidFill>
              </a:rPr>
              <a:t>Sobrepos</a:t>
            </a:r>
            <a:r>
              <a:rPr lang="en-US" dirty="0" smtClean="0">
                <a:solidFill>
                  <a:srgbClr val="FF0000"/>
                </a:solidFill>
              </a:rPr>
              <a:t>. Esp. </a:t>
            </a:r>
            <a:r>
              <a:rPr lang="en-US" dirty="0" err="1" smtClean="0">
                <a:solidFill>
                  <a:srgbClr val="FF0000"/>
                </a:solidFill>
              </a:rPr>
              <a:t>mínima</a:t>
            </a:r>
            <a:endParaRPr lang="en-US" dirty="0">
              <a:solidFill>
                <a:srgbClr val="FF0000"/>
              </a:solidFill>
            </a:endParaRPr>
          </a:p>
        </p:txBody>
      </p:sp>
      <p:sp>
        <p:nvSpPr>
          <p:cNvPr id="83" name="Title 1"/>
          <p:cNvSpPr txBox="1">
            <a:spLocks/>
          </p:cNvSpPr>
          <p:nvPr/>
        </p:nvSpPr>
        <p:spPr bwMode="auto">
          <a:xfrm>
            <a:off x="0" y="1"/>
            <a:ext cx="9144000" cy="584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fontScale="775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4000" i="0" u="none" strike="noStrike" kern="0" cap="none" spc="0" normalizeH="0" baseline="0" dirty="0" smtClean="0">
                <a:ln>
                  <a:noFill/>
                </a:ln>
                <a:solidFill>
                  <a:schemeClr val="tx2"/>
                </a:solidFill>
                <a:effectLst/>
                <a:uLnTx/>
                <a:uFillTx/>
                <a:latin typeface="+mj-lt"/>
                <a:ea typeface="+mj-ea"/>
                <a:cs typeface="Times New Roman" pitchFamily="18" charset="0"/>
                <a:sym typeface="Webdings"/>
              </a:rPr>
              <a:t>Configuração Proposta para </a:t>
            </a:r>
            <a:r>
              <a:rPr lang="pt-BR" sz="4000" b="1" kern="0" dirty="0" smtClean="0">
                <a:latin typeface="+mj-lt"/>
                <a:ea typeface="+mj-ea"/>
                <a:cs typeface="Times New Roman" pitchFamily="18" charset="0"/>
                <a:sym typeface="Webdings"/>
              </a:rPr>
              <a:t>Muro de Contenção</a:t>
            </a:r>
            <a:endParaRPr kumimoji="0" lang="pt-BR" sz="4000" b="1" i="0" u="none" strike="noStrike" kern="0" cap="none" spc="0" normalizeH="0" baseline="0" dirty="0">
              <a:ln>
                <a:noFill/>
              </a:ln>
              <a:effectLst/>
              <a:uLnTx/>
              <a:uFillTx/>
              <a:latin typeface="+mj-lt"/>
              <a:ea typeface="+mj-ea"/>
              <a:cs typeface="Times New Roman" pitchFamily="18" charset="0"/>
            </a:endParaRPr>
          </a:p>
        </p:txBody>
      </p:sp>
      <p:sp>
        <p:nvSpPr>
          <p:cNvPr id="87" name="TextBox 86"/>
          <p:cNvSpPr txBox="1"/>
          <p:nvPr/>
        </p:nvSpPr>
        <p:spPr>
          <a:xfrm>
            <a:off x="728993" y="5638800"/>
            <a:ext cx="7575117" cy="646331"/>
          </a:xfrm>
          <a:prstGeom prst="rect">
            <a:avLst/>
          </a:prstGeom>
          <a:noFill/>
        </p:spPr>
        <p:txBody>
          <a:bodyPr wrap="square" rtlCol="0">
            <a:spAutoFit/>
          </a:bodyPr>
          <a:lstStyle/>
          <a:p>
            <a:pPr algn="ctr"/>
            <a:r>
              <a:rPr lang="en-US" dirty="0" err="1"/>
              <a:t>Desvio</a:t>
            </a:r>
            <a:r>
              <a:rPr lang="en-US" dirty="0"/>
              <a:t> </a:t>
            </a:r>
            <a:r>
              <a:rPr lang="en-US" dirty="0" err="1"/>
              <a:t>Máximo</a:t>
            </a:r>
            <a:r>
              <a:rPr lang="en-US" dirty="0"/>
              <a:t> </a:t>
            </a:r>
            <a:r>
              <a:rPr lang="en-US" dirty="0" err="1"/>
              <a:t>Admissível</a:t>
            </a:r>
            <a:r>
              <a:rPr lang="en-US" dirty="0"/>
              <a:t> entre </a:t>
            </a:r>
            <a:r>
              <a:rPr lang="en-US" dirty="0" err="1"/>
              <a:t>centros</a:t>
            </a:r>
            <a:r>
              <a:rPr lang="en-US" dirty="0"/>
              <a:t> das </a:t>
            </a:r>
            <a:r>
              <a:rPr lang="en-US" dirty="0" err="1"/>
              <a:t>estacas</a:t>
            </a:r>
            <a:r>
              <a:rPr lang="en-US" dirty="0"/>
              <a:t> </a:t>
            </a:r>
            <a:r>
              <a:rPr lang="en-US" dirty="0" smtClean="0"/>
              <a:t>=</a:t>
            </a:r>
          </a:p>
          <a:p>
            <a:pPr algn="ctr"/>
            <a:r>
              <a:rPr lang="en-US" dirty="0" smtClean="0"/>
              <a:t>0,23 m </a:t>
            </a:r>
            <a:r>
              <a:rPr lang="en-US" dirty="0" err="1" smtClean="0"/>
              <a:t>em</a:t>
            </a:r>
            <a:r>
              <a:rPr lang="en-US" dirty="0" smtClean="0"/>
              <a:t> 84 m de </a:t>
            </a:r>
            <a:r>
              <a:rPr lang="en-US" dirty="0" err="1" smtClean="0"/>
              <a:t>profundidade</a:t>
            </a:r>
            <a:endParaRPr lang="en-US" dirty="0"/>
          </a:p>
        </p:txBody>
      </p:sp>
      <p:sp>
        <p:nvSpPr>
          <p:cNvPr id="46" name="Freeform 45"/>
          <p:cNvSpPr/>
          <p:nvPr/>
        </p:nvSpPr>
        <p:spPr>
          <a:xfrm>
            <a:off x="4422371" y="2369127"/>
            <a:ext cx="407323" cy="1404851"/>
          </a:xfrm>
          <a:custGeom>
            <a:avLst/>
            <a:gdLst>
              <a:gd name="connsiteX0" fmla="*/ 199505 w 407323"/>
              <a:gd name="connsiteY0" fmla="*/ 0 h 1404851"/>
              <a:gd name="connsiteX1" fmla="*/ 149629 w 407323"/>
              <a:gd name="connsiteY1" fmla="*/ 66502 h 1404851"/>
              <a:gd name="connsiteX2" fmla="*/ 99752 w 407323"/>
              <a:gd name="connsiteY2" fmla="*/ 191193 h 1404851"/>
              <a:gd name="connsiteX3" fmla="*/ 41563 w 407323"/>
              <a:gd name="connsiteY3" fmla="*/ 340822 h 1404851"/>
              <a:gd name="connsiteX4" fmla="*/ 8312 w 407323"/>
              <a:gd name="connsiteY4" fmla="*/ 507077 h 1404851"/>
              <a:gd name="connsiteX5" fmla="*/ 0 w 407323"/>
              <a:gd name="connsiteY5" fmla="*/ 631768 h 1404851"/>
              <a:gd name="connsiteX6" fmla="*/ 0 w 407323"/>
              <a:gd name="connsiteY6" fmla="*/ 756458 h 1404851"/>
              <a:gd name="connsiteX7" fmla="*/ 24938 w 407323"/>
              <a:gd name="connsiteY7" fmla="*/ 914400 h 1404851"/>
              <a:gd name="connsiteX8" fmla="*/ 24938 w 407323"/>
              <a:gd name="connsiteY8" fmla="*/ 914400 h 1404851"/>
              <a:gd name="connsiteX9" fmla="*/ 91440 w 407323"/>
              <a:gd name="connsiteY9" fmla="*/ 1155469 h 1404851"/>
              <a:gd name="connsiteX10" fmla="*/ 133003 w 407323"/>
              <a:gd name="connsiteY10" fmla="*/ 1271848 h 1404851"/>
              <a:gd name="connsiteX11" fmla="*/ 216131 w 407323"/>
              <a:gd name="connsiteY11" fmla="*/ 1404851 h 1404851"/>
              <a:gd name="connsiteX12" fmla="*/ 307571 w 407323"/>
              <a:gd name="connsiteY12" fmla="*/ 1230284 h 1404851"/>
              <a:gd name="connsiteX13" fmla="*/ 357447 w 407323"/>
              <a:gd name="connsiteY13" fmla="*/ 1088968 h 1404851"/>
              <a:gd name="connsiteX14" fmla="*/ 382385 w 407323"/>
              <a:gd name="connsiteY14" fmla="*/ 906088 h 1404851"/>
              <a:gd name="connsiteX15" fmla="*/ 407323 w 407323"/>
              <a:gd name="connsiteY15" fmla="*/ 723208 h 1404851"/>
              <a:gd name="connsiteX16" fmla="*/ 399011 w 407323"/>
              <a:gd name="connsiteY16" fmla="*/ 590204 h 1404851"/>
              <a:gd name="connsiteX17" fmla="*/ 382385 w 407323"/>
              <a:gd name="connsiteY17" fmla="*/ 423949 h 1404851"/>
              <a:gd name="connsiteX18" fmla="*/ 315883 w 407323"/>
              <a:gd name="connsiteY18" fmla="*/ 224444 h 1404851"/>
              <a:gd name="connsiteX19" fmla="*/ 282632 w 407323"/>
              <a:gd name="connsiteY19" fmla="*/ 108066 h 1404851"/>
              <a:gd name="connsiteX20" fmla="*/ 199505 w 407323"/>
              <a:gd name="connsiteY20" fmla="*/ 0 h 140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7323" h="1404851">
                <a:moveTo>
                  <a:pt x="199505" y="0"/>
                </a:moveTo>
                <a:lnTo>
                  <a:pt x="149629" y="66502"/>
                </a:lnTo>
                <a:lnTo>
                  <a:pt x="99752" y="191193"/>
                </a:lnTo>
                <a:lnTo>
                  <a:pt x="41563" y="340822"/>
                </a:lnTo>
                <a:lnTo>
                  <a:pt x="8312" y="507077"/>
                </a:lnTo>
                <a:lnTo>
                  <a:pt x="0" y="631768"/>
                </a:lnTo>
                <a:lnTo>
                  <a:pt x="0" y="756458"/>
                </a:lnTo>
                <a:lnTo>
                  <a:pt x="24938" y="914400"/>
                </a:lnTo>
                <a:lnTo>
                  <a:pt x="24938" y="914400"/>
                </a:lnTo>
                <a:lnTo>
                  <a:pt x="91440" y="1155469"/>
                </a:lnTo>
                <a:lnTo>
                  <a:pt x="133003" y="1271848"/>
                </a:lnTo>
                <a:lnTo>
                  <a:pt x="216131" y="1404851"/>
                </a:lnTo>
                <a:lnTo>
                  <a:pt x="307571" y="1230284"/>
                </a:lnTo>
                <a:lnTo>
                  <a:pt x="357447" y="1088968"/>
                </a:lnTo>
                <a:lnTo>
                  <a:pt x="382385" y="906088"/>
                </a:lnTo>
                <a:lnTo>
                  <a:pt x="407323" y="723208"/>
                </a:lnTo>
                <a:lnTo>
                  <a:pt x="399011" y="590204"/>
                </a:lnTo>
                <a:lnTo>
                  <a:pt x="382385" y="423949"/>
                </a:lnTo>
                <a:lnTo>
                  <a:pt x="315883" y="224444"/>
                </a:lnTo>
                <a:lnTo>
                  <a:pt x="282632" y="108066"/>
                </a:lnTo>
                <a:lnTo>
                  <a:pt x="199505" y="0"/>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Arrow Connector 49"/>
          <p:cNvCxnSpPr/>
          <p:nvPr/>
        </p:nvCxnSpPr>
        <p:spPr>
          <a:xfrm>
            <a:off x="7607300" y="2057400"/>
            <a:ext cx="42948" cy="198120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1689100" y="2362200"/>
            <a:ext cx="0" cy="144780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3200400" y="5105400"/>
            <a:ext cx="27432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8" name="Slide Number Placeholder 37"/>
          <p:cNvSpPr>
            <a:spLocks noGrp="1"/>
          </p:cNvSpPr>
          <p:nvPr>
            <p:ph type="sldNum" sz="quarter" idx="10"/>
          </p:nvPr>
        </p:nvSpPr>
        <p:spPr/>
        <p:txBody>
          <a:bodyPr/>
          <a:lstStyle/>
          <a:p>
            <a:fld id="{D03CC7D5-AADD-49FA-8209-475AB0712B2E}" type="slidenum">
              <a:rPr lang="en-US" smtClean="0"/>
              <a:pPr/>
              <a:t>63</a:t>
            </a:fld>
            <a:endParaRPr lang="en-US"/>
          </a:p>
        </p:txBody>
      </p:sp>
      <p:cxnSp>
        <p:nvCxnSpPr>
          <p:cNvPr id="39" name="Straight Connector 38"/>
          <p:cNvCxnSpPr/>
          <p:nvPr/>
        </p:nvCxnSpPr>
        <p:spPr>
          <a:xfrm>
            <a:off x="0" y="5842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80"/>
          <p:cNvSpPr txBox="1"/>
          <p:nvPr/>
        </p:nvSpPr>
        <p:spPr>
          <a:xfrm>
            <a:off x="-63501" y="2819400"/>
            <a:ext cx="2029837" cy="646331"/>
          </a:xfrm>
          <a:prstGeom prst="rect">
            <a:avLst/>
          </a:prstGeom>
          <a:noFill/>
        </p:spPr>
        <p:txBody>
          <a:bodyPr wrap="square" rtlCol="0">
            <a:spAutoFit/>
          </a:bodyPr>
          <a:lstStyle/>
          <a:p>
            <a:r>
              <a:rPr lang="pt-BR" dirty="0" smtClean="0">
                <a:solidFill>
                  <a:srgbClr val="FF0000"/>
                </a:solidFill>
              </a:rPr>
              <a:t>0,61 m mín.</a:t>
            </a:r>
          </a:p>
          <a:p>
            <a:endParaRPr lang="pt-BR" dirty="0">
              <a:solidFill>
                <a:srgbClr val="FF0000"/>
              </a:solidFill>
            </a:endParaRPr>
          </a:p>
        </p:txBody>
      </p:sp>
      <p:sp>
        <p:nvSpPr>
          <p:cNvPr id="41" name="TextBox 86"/>
          <p:cNvSpPr txBox="1"/>
          <p:nvPr/>
        </p:nvSpPr>
        <p:spPr>
          <a:xfrm>
            <a:off x="728992" y="5638800"/>
            <a:ext cx="7575117" cy="646331"/>
          </a:xfrm>
          <a:prstGeom prst="rect">
            <a:avLst/>
          </a:prstGeom>
          <a:noFill/>
        </p:spPr>
        <p:txBody>
          <a:bodyPr wrap="square" rtlCol="0">
            <a:spAutoFit/>
          </a:bodyPr>
          <a:lstStyle/>
          <a:p>
            <a:pPr algn="ctr"/>
            <a:r>
              <a:rPr lang="pt-BR" dirty="0" smtClean="0"/>
              <a:t>Desvio Máximo Admissível entre centros das estacas =</a:t>
            </a:r>
          </a:p>
          <a:p>
            <a:pPr algn="ctr"/>
            <a:r>
              <a:rPr lang="pt-BR" dirty="0" smtClean="0"/>
              <a:t>0,23 m em 84 m de profundidade</a:t>
            </a:r>
            <a:endParaRPr lang="pt-BR"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bwMode="auto">
          <a:xfrm>
            <a:off x="0" y="1"/>
            <a:ext cx="9144000"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4000" i="0" u="none" strike="noStrike" kern="0" cap="none" spc="0" normalizeH="0" baseline="0" dirty="0" smtClean="0">
                <a:ln>
                  <a:noFill/>
                </a:ln>
                <a:solidFill>
                  <a:schemeClr val="tx2"/>
                </a:solidFill>
                <a:effectLst/>
                <a:uLnTx/>
                <a:uFillTx/>
                <a:latin typeface="+mj-lt"/>
                <a:ea typeface="+mj-ea"/>
                <a:cs typeface="Times New Roman" pitchFamily="18" charset="0"/>
              </a:rPr>
              <a:t>Estatísticas de Continuidade </a:t>
            </a:r>
            <a:r>
              <a:rPr kumimoji="0" lang="pt-BR" sz="4000" b="1" i="0" u="none" strike="noStrike" kern="0" cap="none" spc="0" normalizeH="0" baseline="0" dirty="0" smtClean="0">
                <a:ln>
                  <a:noFill/>
                </a:ln>
                <a:solidFill>
                  <a:srgbClr val="00B0F0"/>
                </a:solidFill>
                <a:effectLst/>
                <a:uLnTx/>
                <a:uFillTx/>
                <a:latin typeface="+mj-lt"/>
                <a:ea typeface="+mj-ea"/>
                <a:cs typeface="Times New Roman" pitchFamily="18" charset="0"/>
              </a:rPr>
              <a:t>PBW</a:t>
            </a:r>
            <a:endParaRPr kumimoji="0" lang="pt-BR" sz="4000" b="1" i="0" u="none" strike="noStrike" kern="0" cap="none" spc="0" normalizeH="0" baseline="0" dirty="0">
              <a:ln>
                <a:noFill/>
              </a:ln>
              <a:solidFill>
                <a:srgbClr val="00B0F0"/>
              </a:solidFill>
              <a:effectLst/>
              <a:uLnTx/>
              <a:uFillTx/>
              <a:latin typeface="+mj-lt"/>
              <a:ea typeface="+mj-ea"/>
              <a:cs typeface="Times New Roman"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058712691"/>
              </p:ext>
            </p:extLst>
          </p:nvPr>
        </p:nvGraphicFramePr>
        <p:xfrm>
          <a:off x="304800" y="685800"/>
          <a:ext cx="8610601" cy="1257932"/>
        </p:xfrm>
        <a:graphic>
          <a:graphicData uri="http://schemas.openxmlformats.org/drawingml/2006/table">
            <a:tbl>
              <a:tblPr firstRow="1" bandRow="1">
                <a:tableStyleId>{00A15C55-8517-42AA-B614-E9B94910E393}</a:tableStyleId>
              </a:tblPr>
              <a:tblGrid>
                <a:gridCol w="2066057"/>
                <a:gridCol w="1668456"/>
                <a:gridCol w="1712363"/>
                <a:gridCol w="1536736"/>
                <a:gridCol w="1626989"/>
              </a:tblGrid>
              <a:tr h="465452">
                <a:tc>
                  <a:txBody>
                    <a:bodyPr/>
                    <a:lstStyle/>
                    <a:p>
                      <a:pPr algn="ctr"/>
                      <a:r>
                        <a:rPr lang="en-US" sz="2000" dirty="0" err="1" smtClean="0">
                          <a:latin typeface="Times New Roman" pitchFamily="18" charset="0"/>
                          <a:cs typeface="Times New Roman" pitchFamily="18" charset="0"/>
                        </a:rPr>
                        <a:t>Dimensão</a:t>
                      </a:r>
                      <a:endParaRPr lang="en-US" sz="2000" dirty="0">
                        <a:latin typeface="Times New Roman" pitchFamily="18" charset="0"/>
                        <a:cs typeface="Times New Roman" pitchFamily="18" charset="0"/>
                      </a:endParaRPr>
                    </a:p>
                  </a:txBody>
                  <a:tcPr anchor="ctr"/>
                </a:tc>
                <a:tc>
                  <a:txBody>
                    <a:bodyPr/>
                    <a:lstStyle/>
                    <a:p>
                      <a:pPr algn="ctr"/>
                      <a:r>
                        <a:rPr lang="en-US" sz="2000" dirty="0" err="1" smtClean="0">
                          <a:latin typeface="Times New Roman" pitchFamily="18" charset="0"/>
                          <a:cs typeface="Times New Roman" pitchFamily="18" charset="0"/>
                        </a:rPr>
                        <a:t>Mín</a:t>
                      </a:r>
                      <a:endParaRPr lang="en-US" sz="2000" dirty="0">
                        <a:latin typeface="Times New Roman" pitchFamily="18" charset="0"/>
                        <a:cs typeface="Times New Roman" pitchFamily="18" charset="0"/>
                      </a:endParaRPr>
                    </a:p>
                  </a:txBody>
                  <a:tcPr anchor="ctr"/>
                </a:tc>
                <a:tc>
                  <a:txBody>
                    <a:bodyPr/>
                    <a:lstStyle/>
                    <a:p>
                      <a:pPr algn="ctr"/>
                      <a:r>
                        <a:rPr lang="en-US" sz="2000" dirty="0" err="1" smtClean="0">
                          <a:latin typeface="Times New Roman" pitchFamily="18" charset="0"/>
                          <a:cs typeface="Times New Roman" pitchFamily="18" charset="0"/>
                        </a:rPr>
                        <a:t>Máx</a:t>
                      </a:r>
                      <a:endParaRPr lang="en-US" sz="2000" dirty="0">
                        <a:latin typeface="Times New Roman" pitchFamily="18" charset="0"/>
                        <a:cs typeface="Times New Roman" pitchFamily="18" charset="0"/>
                      </a:endParaRPr>
                    </a:p>
                  </a:txBody>
                  <a:tcPr anchor="ctr"/>
                </a:tc>
                <a:tc>
                  <a:txBody>
                    <a:bodyPr/>
                    <a:lstStyle/>
                    <a:p>
                      <a:pPr algn="ctr"/>
                      <a:r>
                        <a:rPr lang="en-US" sz="2000" dirty="0" err="1" smtClean="0">
                          <a:latin typeface="Times New Roman" pitchFamily="18" charset="0"/>
                          <a:cs typeface="Times New Roman" pitchFamily="18" charset="0"/>
                        </a:rPr>
                        <a:t>Média</a:t>
                      </a:r>
                      <a:endParaRPr lang="en-US" sz="2000" dirty="0">
                        <a:latin typeface="Times New Roman" pitchFamily="18" charset="0"/>
                        <a:cs typeface="Times New Roman" pitchFamily="18" charset="0"/>
                      </a:endParaRPr>
                    </a:p>
                  </a:txBody>
                  <a:tcPr anchor="ctr"/>
                </a:tc>
                <a:tc>
                  <a:txBody>
                    <a:bodyPr/>
                    <a:lstStyle/>
                    <a:p>
                      <a:pPr algn="ctr"/>
                      <a:r>
                        <a:rPr lang="en-US" sz="2000" dirty="0" smtClean="0">
                          <a:latin typeface="Times New Roman" pitchFamily="18" charset="0"/>
                          <a:cs typeface="Times New Roman" pitchFamily="18" charset="0"/>
                        </a:rPr>
                        <a:t>Spec</a:t>
                      </a:r>
                      <a:endParaRPr lang="en-US" sz="2000" dirty="0">
                        <a:latin typeface="Times New Roman" pitchFamily="18" charset="0"/>
                        <a:cs typeface="Times New Roman" pitchFamily="18" charset="0"/>
                      </a:endParaRPr>
                    </a:p>
                  </a:txBody>
                  <a:tcPr anchor="ctr"/>
                </a:tc>
              </a:tr>
              <a:tr h="338774">
                <a:tc>
                  <a:txBody>
                    <a:bodyPr/>
                    <a:lstStyle/>
                    <a:p>
                      <a:pPr algn="ctr"/>
                      <a:r>
                        <a:rPr lang="en-US" sz="2000" dirty="0" smtClean="0">
                          <a:latin typeface="Times New Roman" pitchFamily="18" charset="0"/>
                          <a:cs typeface="Times New Roman" pitchFamily="18" charset="0"/>
                        </a:rPr>
                        <a:t>Wall Thickness</a:t>
                      </a:r>
                      <a:endParaRPr lang="en-US" sz="2000" dirty="0">
                        <a:latin typeface="Times New Roman" pitchFamily="18" charset="0"/>
                        <a:cs typeface="Times New Roman" pitchFamily="18" charset="0"/>
                      </a:endParaRPr>
                    </a:p>
                  </a:txBody>
                  <a:tcPr anchor="ctr"/>
                </a:tc>
                <a:tc>
                  <a:txBody>
                    <a:bodyPr/>
                    <a:lstStyle/>
                    <a:p>
                      <a:pPr algn="ctr"/>
                      <a:r>
                        <a:rPr lang="en-US" sz="2000" dirty="0" smtClean="0">
                          <a:solidFill>
                            <a:srgbClr val="FF0000"/>
                          </a:solidFill>
                          <a:latin typeface="Times New Roman" pitchFamily="18" charset="0"/>
                          <a:cs typeface="Times New Roman" pitchFamily="18" charset="0"/>
                        </a:rPr>
                        <a:t>0,58 m</a:t>
                      </a:r>
                      <a:endParaRPr lang="en-US" sz="2000" dirty="0">
                        <a:solidFill>
                          <a:srgbClr val="FF0000"/>
                        </a:solidFill>
                        <a:latin typeface="Times New Roman" pitchFamily="18" charset="0"/>
                        <a:cs typeface="Times New Roman" pitchFamily="18" charset="0"/>
                      </a:endParaRPr>
                    </a:p>
                  </a:txBody>
                  <a:tcPr anchor="ctr"/>
                </a:tc>
                <a:tc>
                  <a:txBody>
                    <a:bodyPr/>
                    <a:lstStyle/>
                    <a:p>
                      <a:pPr algn="ctr"/>
                      <a:r>
                        <a:rPr lang="en-US" sz="2000" dirty="0" smtClean="0">
                          <a:latin typeface="Times New Roman" pitchFamily="18" charset="0"/>
                          <a:cs typeface="Times New Roman" pitchFamily="18" charset="0"/>
                        </a:rPr>
                        <a:t>1,34 m</a:t>
                      </a:r>
                      <a:endParaRPr lang="en-US" sz="2000" dirty="0">
                        <a:latin typeface="Times New Roman" pitchFamily="18" charset="0"/>
                        <a:cs typeface="Times New Roman" pitchFamily="18" charset="0"/>
                      </a:endParaRPr>
                    </a:p>
                  </a:txBody>
                  <a:tcPr anchor="ctr"/>
                </a:tc>
                <a:tc>
                  <a:txBody>
                    <a:bodyPr/>
                    <a:lstStyle/>
                    <a:p>
                      <a:pPr algn="ctr"/>
                      <a:r>
                        <a:rPr lang="en-US" sz="2000" dirty="0" smtClean="0">
                          <a:latin typeface="Times New Roman" pitchFamily="18" charset="0"/>
                          <a:cs typeface="Times New Roman" pitchFamily="18" charset="0"/>
                        </a:rPr>
                        <a:t>0,98 m</a:t>
                      </a:r>
                      <a:endParaRPr lang="en-US" sz="2000" dirty="0">
                        <a:latin typeface="Times New Roman" pitchFamily="18" charset="0"/>
                        <a:cs typeface="Times New Roman" pitchFamily="18" charset="0"/>
                      </a:endParaRPr>
                    </a:p>
                  </a:txBody>
                  <a:tcPr anchor="ctr"/>
                </a:tc>
                <a:tc>
                  <a:txBody>
                    <a:bodyPr/>
                    <a:lstStyle/>
                    <a:p>
                      <a:pPr algn="ctr"/>
                      <a:r>
                        <a:rPr lang="en-US" sz="2000" dirty="0" smtClean="0">
                          <a:latin typeface="Times New Roman" pitchFamily="18" charset="0"/>
                          <a:cs typeface="Times New Roman" pitchFamily="18" charset="0"/>
                        </a:rPr>
                        <a:t>0,61 m</a:t>
                      </a:r>
                      <a:endParaRPr lang="en-US" sz="2000" dirty="0">
                        <a:latin typeface="Times New Roman" pitchFamily="18" charset="0"/>
                        <a:cs typeface="Times New Roman" pitchFamily="18" charset="0"/>
                      </a:endParaRPr>
                    </a:p>
                  </a:txBody>
                  <a:tcPr anchor="ctr"/>
                </a:tc>
              </a:tr>
              <a:tr h="338774">
                <a:tc>
                  <a:txBody>
                    <a:bodyPr/>
                    <a:lstStyle/>
                    <a:p>
                      <a:pPr algn="ctr"/>
                      <a:endParaRPr lang="en-US" sz="2000" dirty="0">
                        <a:latin typeface="Times New Roman" pitchFamily="18" charset="0"/>
                        <a:cs typeface="Times New Roman" pitchFamily="18" charset="0"/>
                      </a:endParaRPr>
                    </a:p>
                  </a:txBody>
                  <a:tcPr anchor="ctr"/>
                </a:tc>
                <a:tc>
                  <a:txBody>
                    <a:bodyPr/>
                    <a:lstStyle/>
                    <a:p>
                      <a:pPr algn="ctr"/>
                      <a:endParaRPr lang="en-US" sz="2000" dirty="0">
                        <a:latin typeface="Times New Roman" pitchFamily="18" charset="0"/>
                        <a:cs typeface="Times New Roman" pitchFamily="18" charset="0"/>
                      </a:endParaRPr>
                    </a:p>
                  </a:txBody>
                  <a:tcPr anchor="ctr"/>
                </a:tc>
                <a:tc>
                  <a:txBody>
                    <a:bodyPr/>
                    <a:lstStyle/>
                    <a:p>
                      <a:pPr algn="ctr"/>
                      <a:endParaRPr lang="en-US" sz="2000" dirty="0">
                        <a:latin typeface="Times New Roman" pitchFamily="18" charset="0"/>
                        <a:cs typeface="Times New Roman" pitchFamily="18" charset="0"/>
                      </a:endParaRPr>
                    </a:p>
                  </a:txBody>
                  <a:tcPr anchor="ctr"/>
                </a:tc>
                <a:tc>
                  <a:txBody>
                    <a:bodyPr/>
                    <a:lstStyle/>
                    <a:p>
                      <a:pPr algn="ctr"/>
                      <a:endParaRPr lang="en-US" sz="2000" dirty="0">
                        <a:latin typeface="Times New Roman" pitchFamily="18" charset="0"/>
                        <a:cs typeface="Times New Roman" pitchFamily="18" charset="0"/>
                      </a:endParaRPr>
                    </a:p>
                  </a:txBody>
                  <a:tcPr anchor="ctr"/>
                </a:tc>
                <a:tc>
                  <a:txBody>
                    <a:bodyPr/>
                    <a:lstStyle/>
                    <a:p>
                      <a:pPr algn="ctr"/>
                      <a:endParaRPr lang="en-US" sz="2000" dirty="0">
                        <a:latin typeface="Times New Roman" pitchFamily="18" charset="0"/>
                        <a:cs typeface="Times New Roman" pitchFamily="18" charset="0"/>
                      </a:endParaRPr>
                    </a:p>
                  </a:txBody>
                  <a:tcPr anchor="ctr"/>
                </a:tc>
              </a:tr>
            </a:tbl>
          </a:graphicData>
        </a:graphic>
      </p:graphicFrame>
      <p:graphicFrame>
        <p:nvGraphicFramePr>
          <p:cNvPr id="13" name="Chart 12"/>
          <p:cNvGraphicFramePr/>
          <p:nvPr>
            <p:extLst>
              <p:ext uri="{D42A27DB-BD31-4B8C-83A1-F6EECF244321}">
                <p14:modId xmlns:p14="http://schemas.microsoft.com/office/powerpoint/2010/main" val="1446207481"/>
              </p:ext>
            </p:extLst>
          </p:nvPr>
        </p:nvGraphicFramePr>
        <p:xfrm>
          <a:off x="0" y="1828800"/>
          <a:ext cx="91440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7" name="Slide Number Placeholder 6"/>
          <p:cNvSpPr>
            <a:spLocks noGrp="1"/>
          </p:cNvSpPr>
          <p:nvPr>
            <p:ph type="sldNum" sz="quarter" idx="10"/>
          </p:nvPr>
        </p:nvSpPr>
        <p:spPr>
          <a:xfrm>
            <a:off x="8686800" y="6553200"/>
            <a:ext cx="457200" cy="304800"/>
          </a:xfrm>
        </p:spPr>
        <p:txBody>
          <a:bodyPr/>
          <a:lstStyle/>
          <a:p>
            <a:fld id="{D03CC7D5-AADD-49FA-8209-475AB0712B2E}" type="slidenum">
              <a:rPr lang="en-US" smtClean="0"/>
              <a:pPr/>
              <a:t>64</a:t>
            </a:fld>
            <a:endParaRPr lang="en-US" dirty="0"/>
          </a:p>
        </p:txBody>
      </p:sp>
      <p:sp>
        <p:nvSpPr>
          <p:cNvPr id="8" name="TextBox 1"/>
          <p:cNvSpPr txBox="1"/>
          <p:nvPr/>
        </p:nvSpPr>
        <p:spPr>
          <a:xfrm>
            <a:off x="7086600" y="6324600"/>
            <a:ext cx="609600" cy="381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smtClean="0">
                <a:solidFill>
                  <a:srgbClr val="C00000"/>
                </a:solidFill>
              </a:rPr>
              <a:t>1,22</a:t>
            </a:r>
            <a:endParaRPr lang="en-US" sz="1200" b="1" dirty="0">
              <a:solidFill>
                <a:srgbClr val="C00000"/>
              </a:solidFill>
            </a:endParaRPr>
          </a:p>
        </p:txBody>
      </p:sp>
      <p:cxnSp>
        <p:nvCxnSpPr>
          <p:cNvPr id="12" name="Straight Arrow Connector 11"/>
          <p:cNvCxnSpPr/>
          <p:nvPr/>
        </p:nvCxnSpPr>
        <p:spPr>
          <a:xfrm>
            <a:off x="1346200" y="3962400"/>
            <a:ext cx="0" cy="1905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0"/>
            <a:ext cx="9144000" cy="613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pt-BR" sz="4400" b="1" kern="0" dirty="0" smtClean="0">
                <a:solidFill>
                  <a:schemeClr val="tx2"/>
                </a:solidFill>
                <a:latin typeface="Times New Roman" pitchFamily="18" charset="0"/>
                <a:ea typeface="+mj-ea"/>
                <a:cs typeface="Times New Roman" pitchFamily="18" charset="0"/>
              </a:rPr>
              <a:t>Continuidade do Muro de Contenção</a:t>
            </a:r>
            <a:endParaRPr lang="pt-BR" sz="4400" b="1" kern="0" dirty="0" smtClean="0">
              <a:solidFill>
                <a:srgbClr val="00B0F0"/>
              </a:solidFill>
              <a:latin typeface="Times New Roman" pitchFamily="18" charset="0"/>
              <a:ea typeface="+mj-ea"/>
              <a:cs typeface="Times New Roman" pitchFamily="18" charset="0"/>
            </a:endParaRPr>
          </a:p>
        </p:txBody>
      </p:sp>
      <p:sp>
        <p:nvSpPr>
          <p:cNvPr id="7" name="TextBox 6"/>
          <p:cNvSpPr txBox="1"/>
          <p:nvPr/>
        </p:nvSpPr>
        <p:spPr>
          <a:xfrm>
            <a:off x="446314" y="1219201"/>
            <a:ext cx="8229600" cy="4419600"/>
          </a:xfrm>
          <a:prstGeom prst="rect">
            <a:avLst/>
          </a:prstGeom>
          <a:noFill/>
        </p:spPr>
        <p:txBody>
          <a:bodyPr wrap="square" rtlCol="0">
            <a:normAutofit/>
          </a:bodyPr>
          <a:lstStyle/>
          <a:p>
            <a:r>
              <a:rPr lang="pt-BR" sz="2800" dirty="0" smtClean="0">
                <a:latin typeface="Times New Roman" pitchFamily="18" charset="0"/>
                <a:cs typeface="Times New Roman" pitchFamily="18" charset="0"/>
              </a:rPr>
              <a:t>Número total de estacas:  1.197</a:t>
            </a:r>
          </a:p>
          <a:p>
            <a:r>
              <a:rPr lang="pt-BR" sz="2800" dirty="0" smtClean="0">
                <a:latin typeface="Times New Roman" pitchFamily="18" charset="0"/>
                <a:cs typeface="Times New Roman" pitchFamily="18" charset="0"/>
              </a:rPr>
              <a:t>Número total de juntas:  1.196</a:t>
            </a:r>
          </a:p>
          <a:p>
            <a:r>
              <a:rPr lang="pt-BR" sz="2800" dirty="0" smtClean="0">
                <a:latin typeface="Times New Roman" pitchFamily="18" charset="0"/>
                <a:cs typeface="Times New Roman" pitchFamily="18" charset="0"/>
              </a:rPr>
              <a:t>Metros lineares de juntas:  ~ 87.800</a:t>
            </a:r>
          </a:p>
          <a:p>
            <a:r>
              <a:rPr lang="pt-BR" sz="2800" dirty="0" smtClean="0">
                <a:latin typeface="Times New Roman" pitchFamily="18" charset="0"/>
                <a:cs typeface="Times New Roman" pitchFamily="18" charset="0"/>
              </a:rPr>
              <a:t>Estacas remediais: </a:t>
            </a:r>
            <a:r>
              <a:rPr lang="pt-BR" sz="2800" dirty="0" smtClean="0">
                <a:solidFill>
                  <a:srgbClr val="FF0000"/>
                </a:solidFill>
                <a:latin typeface="Times New Roman" pitchFamily="18" charset="0"/>
                <a:cs typeface="Times New Roman" pitchFamily="18" charset="0"/>
              </a:rPr>
              <a:t>1</a:t>
            </a:r>
            <a:r>
              <a:rPr lang="pt-BR" sz="2800" dirty="0" smtClean="0">
                <a:latin typeface="Times New Roman" pitchFamily="18" charset="0"/>
                <a:cs typeface="Times New Roman" pitchFamily="18" charset="0"/>
              </a:rPr>
              <a:t> estaca remediada, por geometria</a:t>
            </a:r>
          </a:p>
          <a:p>
            <a:endParaRPr lang="pt-BR" sz="2800" dirty="0" smtClean="0">
              <a:latin typeface="Times New Roman" pitchFamily="18" charset="0"/>
              <a:cs typeface="Times New Roman" pitchFamily="18" charset="0"/>
            </a:endParaRPr>
          </a:p>
          <a:p>
            <a:pPr marL="363538" indent="-363538"/>
            <a:r>
              <a:rPr lang="pt-BR" sz="2800" dirty="0" smtClean="0">
                <a:latin typeface="Times New Roman" pitchFamily="18" charset="0"/>
                <a:cs typeface="Times New Roman" pitchFamily="18" charset="0"/>
              </a:rPr>
              <a:t>Número total de elementos CBW (parede de barreira combinada):  52</a:t>
            </a:r>
          </a:p>
          <a:p>
            <a:r>
              <a:rPr lang="pt-BR" sz="2800" dirty="0" smtClean="0">
                <a:latin typeface="Times New Roman" pitchFamily="18" charset="0"/>
                <a:cs typeface="Times New Roman" pitchFamily="18" charset="0"/>
              </a:rPr>
              <a:t>Número total de juntas :  104</a:t>
            </a:r>
          </a:p>
          <a:p>
            <a:r>
              <a:rPr lang="pt-BR" sz="2800" dirty="0" smtClean="0">
                <a:latin typeface="Times New Roman" pitchFamily="18" charset="0"/>
                <a:cs typeface="Times New Roman" pitchFamily="18" charset="0"/>
              </a:rPr>
              <a:t>Metros lineares de juntas:  ~ 5.500</a:t>
            </a:r>
          </a:p>
          <a:p>
            <a:r>
              <a:rPr lang="pt-BR" sz="2800" dirty="0" smtClean="0">
                <a:latin typeface="Times New Roman" pitchFamily="18" charset="0"/>
                <a:cs typeface="Times New Roman" pitchFamily="18" charset="0"/>
              </a:rPr>
              <a:t>Estacas remediais: </a:t>
            </a:r>
            <a:r>
              <a:rPr lang="pt-BR" sz="2800" dirty="0" smtClean="0">
                <a:solidFill>
                  <a:srgbClr val="FF0000"/>
                </a:solidFill>
                <a:latin typeface="Times New Roman" pitchFamily="18" charset="0"/>
                <a:cs typeface="Times New Roman" pitchFamily="18" charset="0"/>
              </a:rPr>
              <a:t>0</a:t>
            </a:r>
            <a:r>
              <a:rPr lang="pt-BR" sz="2800" dirty="0" smtClean="0">
                <a:latin typeface="Times New Roman" pitchFamily="18" charset="0"/>
                <a:cs typeface="Times New Roman" pitchFamily="18" charset="0"/>
              </a:rPr>
              <a:t> estacas remediadas, por geometria</a:t>
            </a:r>
          </a:p>
          <a:p>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ChangeArrowheads="1"/>
          </p:cNvSpPr>
          <p:nvPr/>
        </p:nvSpPr>
        <p:spPr bwMode="auto">
          <a:xfrm>
            <a:off x="1066800" y="3543300"/>
            <a:ext cx="6629400" cy="2895600"/>
          </a:xfrm>
          <a:prstGeom prst="cube">
            <a:avLst>
              <a:gd name="adj" fmla="val 25000"/>
            </a:avLst>
          </a:prstGeom>
          <a:solidFill>
            <a:srgbClr val="DDDDDD">
              <a:alpha val="39999"/>
            </a:srgbClr>
          </a:solidFill>
          <a:ln w="9525">
            <a:solidFill>
              <a:schemeClr val="tx1"/>
            </a:solidFill>
            <a:miter lim="800000"/>
            <a:headEnd/>
            <a:tailEnd/>
          </a:ln>
        </p:spPr>
        <p:txBody>
          <a:bodyPr wrap="none" anchor="ctr"/>
          <a:lstStyle/>
          <a:p>
            <a:endParaRPr lang="en-US"/>
          </a:p>
        </p:txBody>
      </p:sp>
      <p:sp>
        <p:nvSpPr>
          <p:cNvPr id="5126" name="AutoShape 3"/>
          <p:cNvSpPr>
            <a:spLocks noChangeArrowheads="1"/>
          </p:cNvSpPr>
          <p:nvPr/>
        </p:nvSpPr>
        <p:spPr bwMode="auto">
          <a:xfrm>
            <a:off x="1066800" y="1371600"/>
            <a:ext cx="6629400" cy="2895600"/>
          </a:xfrm>
          <a:prstGeom prst="cube">
            <a:avLst>
              <a:gd name="adj" fmla="val 25000"/>
            </a:avLst>
          </a:prstGeom>
          <a:solidFill>
            <a:srgbClr val="996633">
              <a:alpha val="39999"/>
            </a:srgbClr>
          </a:solidFill>
          <a:ln w="9525">
            <a:solidFill>
              <a:schemeClr val="tx1"/>
            </a:solidFill>
            <a:miter lim="800000"/>
            <a:headEnd/>
            <a:tailEnd/>
          </a:ln>
        </p:spPr>
        <p:txBody>
          <a:bodyPr wrap="none" anchor="ctr"/>
          <a:lstStyle/>
          <a:p>
            <a:endParaRPr lang="en-US"/>
          </a:p>
        </p:txBody>
      </p:sp>
      <p:sp>
        <p:nvSpPr>
          <p:cNvPr id="5123" name="AutoShape 5" descr="Granite"/>
          <p:cNvSpPr>
            <a:spLocks noChangeArrowheads="1"/>
          </p:cNvSpPr>
          <p:nvPr/>
        </p:nvSpPr>
        <p:spPr bwMode="auto">
          <a:xfrm>
            <a:off x="1295400" y="1371600"/>
            <a:ext cx="2525486" cy="3048000"/>
          </a:xfrm>
          <a:prstGeom prst="cube">
            <a:avLst>
              <a:gd name="adj" fmla="val 26620"/>
            </a:avLst>
          </a:prstGeom>
          <a:blipFill dpi="0" rotWithShape="1">
            <a:blip r:embed="rId3" cstate="print"/>
            <a:srcRect/>
            <a:tile tx="0" ty="0" sx="100000" sy="100000" flip="none" algn="tl"/>
          </a:blipFill>
          <a:ln w="9525">
            <a:noFill/>
            <a:miter lim="800000"/>
            <a:headEnd/>
            <a:tailEnd/>
          </a:ln>
        </p:spPr>
        <p:txBody>
          <a:bodyPr wrap="none" anchor="ctr"/>
          <a:lstStyle/>
          <a:p>
            <a:endParaRPr lang="en-US"/>
          </a:p>
        </p:txBody>
      </p:sp>
      <p:sp>
        <p:nvSpPr>
          <p:cNvPr id="5124" name="AutoShape 11" descr="Granite"/>
          <p:cNvSpPr>
            <a:spLocks noChangeArrowheads="1"/>
          </p:cNvSpPr>
          <p:nvPr/>
        </p:nvSpPr>
        <p:spPr bwMode="auto">
          <a:xfrm>
            <a:off x="3124200" y="1371600"/>
            <a:ext cx="2209800" cy="3048000"/>
          </a:xfrm>
          <a:prstGeom prst="cube">
            <a:avLst>
              <a:gd name="adj" fmla="val 26620"/>
            </a:avLst>
          </a:prstGeom>
          <a:blipFill dpi="0" rotWithShape="1">
            <a:blip r:embed="rId3" cstate="print"/>
            <a:srcRect/>
            <a:tile tx="0" ty="0" sx="100000" sy="100000" flip="none" algn="tl"/>
          </a:blipFill>
          <a:ln w="9525">
            <a:noFill/>
            <a:miter lim="800000"/>
            <a:headEnd/>
            <a:tailEnd/>
          </a:ln>
        </p:spPr>
        <p:txBody>
          <a:bodyPr wrap="none" anchor="ctr"/>
          <a:lstStyle/>
          <a:p>
            <a:endParaRPr lang="en-US"/>
          </a:p>
        </p:txBody>
      </p:sp>
      <p:sp>
        <p:nvSpPr>
          <p:cNvPr id="5125" name="AutoShape 8" descr="Granite"/>
          <p:cNvSpPr>
            <a:spLocks noChangeArrowheads="1"/>
          </p:cNvSpPr>
          <p:nvPr/>
        </p:nvSpPr>
        <p:spPr bwMode="auto">
          <a:xfrm>
            <a:off x="4724400" y="1371600"/>
            <a:ext cx="2286000" cy="3048000"/>
          </a:xfrm>
          <a:prstGeom prst="cube">
            <a:avLst>
              <a:gd name="adj" fmla="val 26620"/>
            </a:avLst>
          </a:prstGeom>
          <a:blipFill dpi="0" rotWithShape="1">
            <a:blip r:embed="rId3" cstate="print"/>
            <a:srcRect/>
            <a:tile tx="0" ty="0" sx="100000" sy="100000" flip="none" algn="tl"/>
          </a:blipFill>
          <a:ln w="9525">
            <a:noFill/>
            <a:miter lim="800000"/>
            <a:headEnd/>
            <a:tailEnd/>
          </a:ln>
        </p:spPr>
        <p:txBody>
          <a:bodyPr wrap="none" anchor="ctr"/>
          <a:lstStyle/>
          <a:p>
            <a:endParaRPr lang="en-US"/>
          </a:p>
        </p:txBody>
      </p:sp>
      <p:grpSp>
        <p:nvGrpSpPr>
          <p:cNvPr id="2" name="Group 14"/>
          <p:cNvGrpSpPr>
            <a:grpSpLocks/>
          </p:cNvGrpSpPr>
          <p:nvPr/>
        </p:nvGrpSpPr>
        <p:grpSpPr bwMode="auto">
          <a:xfrm>
            <a:off x="7620000" y="1371600"/>
            <a:ext cx="1524000" cy="4343400"/>
            <a:chOff x="4800" y="864"/>
            <a:chExt cx="960" cy="2736"/>
          </a:xfrm>
        </p:grpSpPr>
        <p:sp>
          <p:nvSpPr>
            <p:cNvPr id="5137" name="Text Box 15"/>
            <p:cNvSpPr txBox="1">
              <a:spLocks noChangeArrowheads="1"/>
            </p:cNvSpPr>
            <p:nvPr/>
          </p:nvSpPr>
          <p:spPr bwMode="auto">
            <a:xfrm>
              <a:off x="4800" y="1440"/>
              <a:ext cx="960" cy="212"/>
            </a:xfrm>
            <a:prstGeom prst="rect">
              <a:avLst/>
            </a:prstGeom>
            <a:noFill/>
            <a:ln w="9525">
              <a:noFill/>
              <a:miter lim="800000"/>
              <a:headEnd/>
              <a:tailEnd/>
            </a:ln>
          </p:spPr>
          <p:txBody>
            <a:bodyPr>
              <a:spAutoFit/>
            </a:bodyPr>
            <a:lstStyle/>
            <a:p>
              <a:pPr>
                <a:spcBef>
                  <a:spcPct val="50000"/>
                </a:spcBef>
              </a:pPr>
              <a:r>
                <a:rPr lang="pt-BR" sz="1600" dirty="0" smtClean="0"/>
                <a:t>Aterro</a:t>
              </a:r>
              <a:endParaRPr lang="pt-BR" sz="1600" dirty="0"/>
            </a:p>
          </p:txBody>
        </p:sp>
        <p:sp>
          <p:nvSpPr>
            <p:cNvPr id="5138" name="Text Box 16"/>
            <p:cNvSpPr txBox="1">
              <a:spLocks noChangeArrowheads="1"/>
            </p:cNvSpPr>
            <p:nvPr/>
          </p:nvSpPr>
          <p:spPr bwMode="auto">
            <a:xfrm>
              <a:off x="4800" y="2784"/>
              <a:ext cx="960" cy="212"/>
            </a:xfrm>
            <a:prstGeom prst="rect">
              <a:avLst/>
            </a:prstGeom>
            <a:noFill/>
            <a:ln w="9525">
              <a:noFill/>
              <a:miter lim="800000"/>
              <a:headEnd/>
              <a:tailEnd/>
            </a:ln>
          </p:spPr>
          <p:txBody>
            <a:bodyPr>
              <a:spAutoFit/>
            </a:bodyPr>
            <a:lstStyle/>
            <a:p>
              <a:pPr>
                <a:spcBef>
                  <a:spcPct val="50000"/>
                </a:spcBef>
              </a:pPr>
              <a:r>
                <a:rPr lang="pt-BR" sz="1600" dirty="0" smtClean="0"/>
                <a:t>Calcário</a:t>
              </a:r>
              <a:endParaRPr lang="pt-BR" sz="1600" dirty="0"/>
            </a:p>
          </p:txBody>
        </p:sp>
        <p:sp>
          <p:nvSpPr>
            <p:cNvPr id="5139" name="Line 17"/>
            <p:cNvSpPr>
              <a:spLocks noChangeShapeType="1"/>
            </p:cNvSpPr>
            <p:nvPr/>
          </p:nvSpPr>
          <p:spPr bwMode="auto">
            <a:xfrm>
              <a:off x="4800" y="2256"/>
              <a:ext cx="768" cy="0"/>
            </a:xfrm>
            <a:prstGeom prst="line">
              <a:avLst/>
            </a:prstGeom>
            <a:noFill/>
            <a:ln w="9525">
              <a:solidFill>
                <a:schemeClr val="tx1"/>
              </a:solidFill>
              <a:round/>
              <a:headEnd/>
              <a:tailEnd/>
            </a:ln>
          </p:spPr>
          <p:txBody>
            <a:bodyPr/>
            <a:lstStyle/>
            <a:p>
              <a:endParaRPr lang="en-US"/>
            </a:p>
          </p:txBody>
        </p:sp>
        <p:sp>
          <p:nvSpPr>
            <p:cNvPr id="5140" name="Line 18"/>
            <p:cNvSpPr>
              <a:spLocks noChangeShapeType="1"/>
            </p:cNvSpPr>
            <p:nvPr/>
          </p:nvSpPr>
          <p:spPr bwMode="auto">
            <a:xfrm>
              <a:off x="4800" y="864"/>
              <a:ext cx="768" cy="0"/>
            </a:xfrm>
            <a:prstGeom prst="line">
              <a:avLst/>
            </a:prstGeom>
            <a:noFill/>
            <a:ln w="9525">
              <a:solidFill>
                <a:schemeClr val="tx1"/>
              </a:solidFill>
              <a:round/>
              <a:headEnd/>
              <a:tailEnd/>
            </a:ln>
          </p:spPr>
          <p:txBody>
            <a:bodyPr/>
            <a:lstStyle/>
            <a:p>
              <a:endParaRPr lang="en-US"/>
            </a:p>
          </p:txBody>
        </p:sp>
        <p:sp>
          <p:nvSpPr>
            <p:cNvPr id="5141" name="Line 19"/>
            <p:cNvSpPr>
              <a:spLocks noChangeShapeType="1"/>
            </p:cNvSpPr>
            <p:nvPr/>
          </p:nvSpPr>
          <p:spPr bwMode="auto">
            <a:xfrm>
              <a:off x="4800" y="3600"/>
              <a:ext cx="768" cy="0"/>
            </a:xfrm>
            <a:prstGeom prst="line">
              <a:avLst/>
            </a:prstGeom>
            <a:noFill/>
            <a:ln w="9525">
              <a:solidFill>
                <a:schemeClr val="tx1"/>
              </a:solidFill>
              <a:round/>
              <a:headEnd/>
              <a:tailEnd/>
            </a:ln>
          </p:spPr>
          <p:txBody>
            <a:bodyPr/>
            <a:lstStyle/>
            <a:p>
              <a:endParaRPr lang="en-US"/>
            </a:p>
          </p:txBody>
        </p:sp>
        <p:sp>
          <p:nvSpPr>
            <p:cNvPr id="5142" name="Line 20"/>
            <p:cNvSpPr>
              <a:spLocks noChangeShapeType="1"/>
            </p:cNvSpPr>
            <p:nvPr/>
          </p:nvSpPr>
          <p:spPr bwMode="auto">
            <a:xfrm flipV="1">
              <a:off x="5184" y="864"/>
              <a:ext cx="0" cy="576"/>
            </a:xfrm>
            <a:prstGeom prst="line">
              <a:avLst/>
            </a:prstGeom>
            <a:noFill/>
            <a:ln w="9525">
              <a:solidFill>
                <a:schemeClr val="tx1"/>
              </a:solidFill>
              <a:round/>
              <a:headEnd/>
              <a:tailEnd type="triangle" w="med" len="lg"/>
            </a:ln>
          </p:spPr>
          <p:txBody>
            <a:bodyPr/>
            <a:lstStyle/>
            <a:p>
              <a:endParaRPr lang="en-US"/>
            </a:p>
          </p:txBody>
        </p:sp>
        <p:sp>
          <p:nvSpPr>
            <p:cNvPr id="5143" name="Line 21"/>
            <p:cNvSpPr>
              <a:spLocks noChangeShapeType="1"/>
            </p:cNvSpPr>
            <p:nvPr/>
          </p:nvSpPr>
          <p:spPr bwMode="auto">
            <a:xfrm>
              <a:off x="5184" y="1680"/>
              <a:ext cx="0" cy="576"/>
            </a:xfrm>
            <a:prstGeom prst="line">
              <a:avLst/>
            </a:prstGeom>
            <a:noFill/>
            <a:ln w="9525">
              <a:solidFill>
                <a:schemeClr val="tx1"/>
              </a:solidFill>
              <a:round/>
              <a:headEnd/>
              <a:tailEnd type="triangle" w="med" len="lg"/>
            </a:ln>
          </p:spPr>
          <p:txBody>
            <a:bodyPr/>
            <a:lstStyle/>
            <a:p>
              <a:endParaRPr lang="en-US"/>
            </a:p>
          </p:txBody>
        </p:sp>
        <p:sp>
          <p:nvSpPr>
            <p:cNvPr id="5144" name="Line 22"/>
            <p:cNvSpPr>
              <a:spLocks noChangeShapeType="1"/>
            </p:cNvSpPr>
            <p:nvPr/>
          </p:nvSpPr>
          <p:spPr bwMode="auto">
            <a:xfrm flipV="1">
              <a:off x="5184" y="2256"/>
              <a:ext cx="0" cy="528"/>
            </a:xfrm>
            <a:prstGeom prst="line">
              <a:avLst/>
            </a:prstGeom>
            <a:noFill/>
            <a:ln w="9525">
              <a:solidFill>
                <a:schemeClr val="tx1"/>
              </a:solidFill>
              <a:round/>
              <a:headEnd/>
              <a:tailEnd type="triangle" w="med" len="lg"/>
            </a:ln>
          </p:spPr>
          <p:txBody>
            <a:bodyPr/>
            <a:lstStyle/>
            <a:p>
              <a:endParaRPr lang="en-US"/>
            </a:p>
          </p:txBody>
        </p:sp>
        <p:sp>
          <p:nvSpPr>
            <p:cNvPr id="5145" name="Line 23"/>
            <p:cNvSpPr>
              <a:spLocks noChangeShapeType="1"/>
            </p:cNvSpPr>
            <p:nvPr/>
          </p:nvSpPr>
          <p:spPr bwMode="auto">
            <a:xfrm>
              <a:off x="5184" y="2976"/>
              <a:ext cx="0" cy="624"/>
            </a:xfrm>
            <a:prstGeom prst="line">
              <a:avLst/>
            </a:prstGeom>
            <a:noFill/>
            <a:ln w="9525">
              <a:solidFill>
                <a:schemeClr val="tx1"/>
              </a:solidFill>
              <a:round/>
              <a:headEnd/>
              <a:tailEnd type="triangle" w="med" len="lg"/>
            </a:ln>
          </p:spPr>
          <p:txBody>
            <a:bodyPr/>
            <a:lstStyle/>
            <a:p>
              <a:endParaRPr lang="en-US"/>
            </a:p>
          </p:txBody>
        </p:sp>
      </p:grpSp>
      <p:sp>
        <p:nvSpPr>
          <p:cNvPr id="38" name="Can 37"/>
          <p:cNvSpPr/>
          <p:nvPr/>
        </p:nvSpPr>
        <p:spPr>
          <a:xfrm>
            <a:off x="1917699" y="16637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an 39"/>
          <p:cNvSpPr/>
          <p:nvPr/>
        </p:nvSpPr>
        <p:spPr>
          <a:xfrm>
            <a:off x="4038600" y="1752600"/>
            <a:ext cx="91440"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an 45"/>
          <p:cNvSpPr/>
          <p:nvPr/>
        </p:nvSpPr>
        <p:spPr>
          <a:xfrm>
            <a:off x="6096000" y="1676400"/>
            <a:ext cx="73152" cy="434340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457200" y="-152400"/>
            <a:ext cx="8153400" cy="707886"/>
          </a:xfrm>
          <a:prstGeom prst="rect">
            <a:avLst/>
          </a:prstGeom>
          <a:noFill/>
        </p:spPr>
        <p:txBody>
          <a:bodyPr wrap="square" rtlCol="0">
            <a:spAutoFit/>
          </a:bodyPr>
          <a:lstStyle/>
          <a:p>
            <a:pPr algn="ctr"/>
            <a:r>
              <a:rPr lang="pt-BR" sz="4000" b="1" dirty="0" smtClean="0">
                <a:solidFill>
                  <a:srgbClr val="000000"/>
                </a:solidFill>
                <a:latin typeface="+mj-lt"/>
              </a:rPr>
              <a:t>Muro de Contenção Misto</a:t>
            </a:r>
            <a:endParaRPr lang="pt-BR" sz="4000" dirty="0">
              <a:solidFill>
                <a:srgbClr val="000000"/>
              </a:solidFill>
              <a:latin typeface="+mj-lt"/>
            </a:endParaRPr>
          </a:p>
        </p:txBody>
      </p:sp>
      <p:grpSp>
        <p:nvGrpSpPr>
          <p:cNvPr id="3" name="Group 92"/>
          <p:cNvGrpSpPr/>
          <p:nvPr/>
        </p:nvGrpSpPr>
        <p:grpSpPr>
          <a:xfrm>
            <a:off x="228600" y="609600"/>
            <a:ext cx="2895600" cy="1371600"/>
            <a:chOff x="2362200" y="609600"/>
            <a:chExt cx="2895600" cy="1371600"/>
          </a:xfrm>
        </p:grpSpPr>
        <p:sp>
          <p:nvSpPr>
            <p:cNvPr id="68" name="TextBox 67"/>
            <p:cNvSpPr txBox="1"/>
            <p:nvPr/>
          </p:nvSpPr>
          <p:spPr>
            <a:xfrm>
              <a:off x="2362200" y="609600"/>
              <a:ext cx="2895600" cy="584775"/>
            </a:xfrm>
            <a:prstGeom prst="rect">
              <a:avLst/>
            </a:prstGeom>
            <a:noFill/>
          </p:spPr>
          <p:txBody>
            <a:bodyPr wrap="square" rtlCol="0">
              <a:spAutoFit/>
            </a:bodyPr>
            <a:lstStyle/>
            <a:p>
              <a:r>
                <a:rPr lang="pt-BR" sz="1600" smtClean="0"/>
                <a:t>0,2 m Furos-Guia em 3,2 m espaçamento</a:t>
              </a:r>
              <a:endParaRPr lang="pt-BR" sz="1600"/>
            </a:p>
          </p:txBody>
        </p:sp>
        <p:cxnSp>
          <p:nvCxnSpPr>
            <p:cNvPr id="70" name="Straight Arrow Connector 69"/>
            <p:cNvCxnSpPr/>
            <p:nvPr/>
          </p:nvCxnSpPr>
          <p:spPr>
            <a:xfrm>
              <a:off x="3962400" y="990600"/>
              <a:ext cx="1524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75" name="Can 74"/>
          <p:cNvSpPr/>
          <p:nvPr/>
        </p:nvSpPr>
        <p:spPr>
          <a:xfrm>
            <a:off x="5791200" y="1625600"/>
            <a:ext cx="731520" cy="4419600"/>
          </a:xfrm>
          <a:prstGeom prst="can">
            <a:avLst>
              <a:gd name="adj" fmla="val 59721"/>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an 73"/>
          <p:cNvSpPr/>
          <p:nvPr/>
        </p:nvSpPr>
        <p:spPr>
          <a:xfrm>
            <a:off x="3733800" y="1676400"/>
            <a:ext cx="769620" cy="4419600"/>
          </a:xfrm>
          <a:prstGeom prst="can">
            <a:avLst>
              <a:gd name="adj" fmla="val 56249"/>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an 70"/>
          <p:cNvSpPr/>
          <p:nvPr/>
        </p:nvSpPr>
        <p:spPr>
          <a:xfrm>
            <a:off x="1752600" y="1752600"/>
            <a:ext cx="731520" cy="4394200"/>
          </a:xfrm>
          <a:prstGeom prst="can">
            <a:avLst>
              <a:gd name="adj" fmla="val 56250"/>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81"/>
          <p:cNvGrpSpPr/>
          <p:nvPr/>
        </p:nvGrpSpPr>
        <p:grpSpPr>
          <a:xfrm>
            <a:off x="2057400" y="1752600"/>
            <a:ext cx="1981200" cy="4178300"/>
            <a:chOff x="2044700" y="1765300"/>
            <a:chExt cx="1981200" cy="4178300"/>
          </a:xfrm>
        </p:grpSpPr>
        <p:sp>
          <p:nvSpPr>
            <p:cNvPr id="78" name="Rectangle 77"/>
            <p:cNvSpPr/>
            <p:nvPr/>
          </p:nvSpPr>
          <p:spPr>
            <a:xfrm>
              <a:off x="2044700" y="1765300"/>
              <a:ext cx="1981200" cy="228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362200" y="1981200"/>
              <a:ext cx="1371600" cy="39624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82"/>
          <p:cNvGrpSpPr/>
          <p:nvPr/>
        </p:nvGrpSpPr>
        <p:grpSpPr>
          <a:xfrm>
            <a:off x="4191000" y="1752600"/>
            <a:ext cx="1981200" cy="4178300"/>
            <a:chOff x="2044700" y="1765300"/>
            <a:chExt cx="1981200" cy="4178300"/>
          </a:xfrm>
        </p:grpSpPr>
        <p:sp>
          <p:nvSpPr>
            <p:cNvPr id="84" name="Rectangle 83"/>
            <p:cNvSpPr/>
            <p:nvPr/>
          </p:nvSpPr>
          <p:spPr>
            <a:xfrm>
              <a:off x="2044700" y="1765300"/>
              <a:ext cx="1981200" cy="228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2362200" y="1981200"/>
              <a:ext cx="1371600" cy="39624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90"/>
          <p:cNvGrpSpPr/>
          <p:nvPr/>
        </p:nvGrpSpPr>
        <p:grpSpPr>
          <a:xfrm>
            <a:off x="2590800" y="762000"/>
            <a:ext cx="4495800" cy="990600"/>
            <a:chOff x="2590800" y="762000"/>
            <a:chExt cx="3657600" cy="990600"/>
          </a:xfrm>
        </p:grpSpPr>
        <p:sp>
          <p:nvSpPr>
            <p:cNvPr id="86" name="TextBox 85"/>
            <p:cNvSpPr txBox="1"/>
            <p:nvPr/>
          </p:nvSpPr>
          <p:spPr>
            <a:xfrm>
              <a:off x="2590800" y="762000"/>
              <a:ext cx="3657600" cy="369332"/>
            </a:xfrm>
            <a:prstGeom prst="rect">
              <a:avLst/>
            </a:prstGeom>
            <a:noFill/>
          </p:spPr>
          <p:txBody>
            <a:bodyPr wrap="square" rtlCol="0">
              <a:spAutoFit/>
            </a:bodyPr>
            <a:lstStyle/>
            <a:p>
              <a:pPr algn="ctr"/>
              <a:r>
                <a:rPr lang="en-US" dirty="0" smtClean="0"/>
                <a:t>0,79 m x 2,79 m </a:t>
              </a:r>
              <a:r>
                <a:rPr lang="pt-BR" dirty="0" smtClean="0"/>
                <a:t>Painéis</a:t>
              </a:r>
              <a:r>
                <a:rPr lang="en-US" dirty="0" smtClean="0"/>
                <a:t> </a:t>
              </a:r>
              <a:r>
                <a:rPr lang="en-US" b="1" dirty="0" smtClean="0">
                  <a:solidFill>
                    <a:srgbClr val="00B0F0"/>
                  </a:solidFill>
                </a:rPr>
                <a:t>“Mill”</a:t>
              </a:r>
              <a:endParaRPr lang="en-US" b="1" dirty="0">
                <a:solidFill>
                  <a:srgbClr val="00B0F0"/>
                </a:solidFill>
              </a:endParaRPr>
            </a:p>
          </p:txBody>
        </p:sp>
        <p:cxnSp>
          <p:nvCxnSpPr>
            <p:cNvPr id="88" name="Straight Arrow Connector 87"/>
            <p:cNvCxnSpPr/>
            <p:nvPr/>
          </p:nvCxnSpPr>
          <p:spPr>
            <a:xfrm rot="5400000">
              <a:off x="3238500" y="1181100"/>
              <a:ext cx="60960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rot="16200000" flipH="1">
              <a:off x="4457700" y="1257300"/>
              <a:ext cx="685800"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93"/>
          <p:cNvGrpSpPr/>
          <p:nvPr/>
        </p:nvGrpSpPr>
        <p:grpSpPr>
          <a:xfrm>
            <a:off x="152400" y="1447798"/>
            <a:ext cx="1600200" cy="685801"/>
            <a:chOff x="-524494" y="2819397"/>
            <a:chExt cx="3158836" cy="1114427"/>
          </a:xfrm>
        </p:grpSpPr>
        <p:sp>
          <p:nvSpPr>
            <p:cNvPr id="95" name="TextBox 94"/>
            <p:cNvSpPr txBox="1"/>
            <p:nvPr/>
          </p:nvSpPr>
          <p:spPr>
            <a:xfrm>
              <a:off x="-524494" y="2819397"/>
              <a:ext cx="2256311" cy="950260"/>
            </a:xfrm>
            <a:prstGeom prst="rect">
              <a:avLst/>
            </a:prstGeom>
            <a:noFill/>
          </p:spPr>
          <p:txBody>
            <a:bodyPr wrap="square" rtlCol="0">
              <a:spAutoFit/>
            </a:bodyPr>
            <a:lstStyle/>
            <a:p>
              <a:pPr algn="r"/>
              <a:r>
                <a:rPr lang="en-US" sz="1600" dirty="0" smtClean="0"/>
                <a:t>1,27m </a:t>
              </a:r>
              <a:r>
                <a:rPr lang="en-US" sz="1600" smtClean="0"/>
                <a:t>Ø </a:t>
              </a:r>
              <a:r>
                <a:rPr lang="pt-BR" sz="1600" smtClean="0"/>
                <a:t>Estacas</a:t>
              </a:r>
              <a:endParaRPr lang="pt-BR" sz="1600"/>
            </a:p>
          </p:txBody>
        </p:sp>
        <p:cxnSp>
          <p:nvCxnSpPr>
            <p:cNvPr id="96" name="Straight Arrow Connector 95"/>
            <p:cNvCxnSpPr>
              <a:stCxn id="95" idx="3"/>
            </p:cNvCxnSpPr>
            <p:nvPr/>
          </p:nvCxnSpPr>
          <p:spPr>
            <a:xfrm>
              <a:off x="1731817" y="3294528"/>
              <a:ext cx="902525" cy="63929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45" name="Straight Connector 44"/>
          <p:cNvCxnSpPr/>
          <p:nvPr/>
        </p:nvCxnSpPr>
        <p:spPr>
          <a:xfrm>
            <a:off x="0" y="4572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Slide Number Placeholder 46"/>
          <p:cNvSpPr>
            <a:spLocks noGrp="1"/>
          </p:cNvSpPr>
          <p:nvPr>
            <p:ph type="sldNum" sz="quarter" idx="10"/>
          </p:nvPr>
        </p:nvSpPr>
        <p:spPr/>
        <p:txBody>
          <a:bodyPr/>
          <a:lstStyle/>
          <a:p>
            <a:fld id="{D03CC7D5-AADD-49FA-8209-475AB0712B2E}" type="slidenum">
              <a:rPr lang="en-US" smtClean="0"/>
              <a:pPr/>
              <a:t>66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1000"/>
                                        <p:tgtEl>
                                          <p:spTgt spid="38"/>
                                        </p:tgtEl>
                                      </p:cBhvr>
                                    </p:animEffec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ipe(up)">
                                      <p:cBhvr>
                                        <p:cTn id="13" dur="1000"/>
                                        <p:tgtEl>
                                          <p:spTgt spid="40"/>
                                        </p:tgtEl>
                                      </p:cBhvr>
                                    </p:animEffect>
                                  </p:childTnLst>
                                </p:cTn>
                              </p:par>
                            </p:childTnLst>
                          </p:cTn>
                        </p:par>
                        <p:par>
                          <p:cTn id="14" fill="hold">
                            <p:stCondLst>
                              <p:cond delay="2000"/>
                            </p:stCondLst>
                            <p:childTnLst>
                              <p:par>
                                <p:cTn id="15" presetID="22" presetClass="entr" presetSubtype="1" fill="hold" grpId="0"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up)">
                                      <p:cBhvr>
                                        <p:cTn id="17" dur="10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wipe(up)">
                                      <p:cBhvr>
                                        <p:cTn id="22" dur="2000"/>
                                        <p:tgtEl>
                                          <p:spTgt spid="71"/>
                                        </p:tgtEl>
                                      </p:cBhvr>
                                    </p:animEffect>
                                  </p:childTnLst>
                                </p:cTn>
                              </p:par>
                              <p:par>
                                <p:cTn id="23" presetID="1" presetClass="exit" presetSubtype="0" fill="hold" nodeType="with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74"/>
                                        </p:tgtEl>
                                        <p:attrNameLst>
                                          <p:attrName>style.visibility</p:attrName>
                                        </p:attrNameLst>
                                      </p:cBhvr>
                                      <p:to>
                                        <p:strVal val="visible"/>
                                      </p:to>
                                    </p:set>
                                    <p:animEffect transition="in" filter="wipe(up)">
                                      <p:cBhvr>
                                        <p:cTn id="30" dur="2000"/>
                                        <p:tgtEl>
                                          <p:spTgt spid="74"/>
                                        </p:tgtEl>
                                      </p:cBhvr>
                                    </p:animEffect>
                                  </p:childTnLst>
                                </p:cTn>
                              </p:par>
                            </p:childTnLst>
                          </p:cTn>
                        </p:par>
                        <p:par>
                          <p:cTn id="31" fill="hold">
                            <p:stCondLst>
                              <p:cond delay="4000"/>
                            </p:stCondLst>
                            <p:childTnLst>
                              <p:par>
                                <p:cTn id="32" presetID="22" presetClass="entr" presetSubtype="1" fill="hold" grpId="0" nodeType="afterEffect">
                                  <p:stCondLst>
                                    <p:cond delay="0"/>
                                  </p:stCondLst>
                                  <p:childTnLst>
                                    <p:set>
                                      <p:cBhvr>
                                        <p:cTn id="33" dur="1" fill="hold">
                                          <p:stCondLst>
                                            <p:cond delay="0"/>
                                          </p:stCondLst>
                                        </p:cTn>
                                        <p:tgtEl>
                                          <p:spTgt spid="75"/>
                                        </p:tgtEl>
                                        <p:attrNameLst>
                                          <p:attrName>style.visibility</p:attrName>
                                        </p:attrNameLst>
                                      </p:cBhvr>
                                      <p:to>
                                        <p:strVal val="visible"/>
                                      </p:to>
                                    </p:set>
                                    <p:animEffect transition="in" filter="wipe(up)">
                                      <p:cBhvr>
                                        <p:cTn id="34" dur="2000"/>
                                        <p:tgtEl>
                                          <p:spTgt spid="7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up)">
                                      <p:cBhvr>
                                        <p:cTn id="39" dur="2000"/>
                                        <p:tgtEl>
                                          <p:spTgt spid="4"/>
                                        </p:tgtEl>
                                      </p:cBhvr>
                                    </p:animEffect>
                                  </p:childTnLst>
                                </p:cTn>
                              </p:par>
                              <p:par>
                                <p:cTn id="40" presetID="1"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childTnLst>
                                </p:cTn>
                              </p:par>
                            </p:childTnLst>
                          </p:cTn>
                        </p:par>
                        <p:par>
                          <p:cTn id="42" fill="hold">
                            <p:stCondLst>
                              <p:cond delay="2000"/>
                            </p:stCondLst>
                            <p:childTnLst>
                              <p:par>
                                <p:cTn id="43" presetID="22" presetClass="entr" presetSubtype="1"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up)">
                                      <p:cBhvr>
                                        <p:cTn id="4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animBg="1"/>
      <p:bldP spid="46" grpId="0" animBg="1"/>
      <p:bldP spid="75" grpId="0" animBg="1"/>
      <p:bldP spid="74" grpId="0" animBg="1"/>
      <p:bldP spid="7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1054.JPG"/>
          <p:cNvPicPr>
            <a:picLocks noGrp="1" noChangeAspect="1"/>
          </p:cNvPicPr>
          <p:nvPr>
            <p:ph sz="half" idx="2"/>
          </p:nvPr>
        </p:nvPicPr>
        <p:blipFill>
          <a:blip r:embed="rId3" cstate="print"/>
          <a:stretch>
            <a:fillRect/>
          </a:stretch>
        </p:blipFill>
        <p:spPr>
          <a:xfrm>
            <a:off x="914400" y="990600"/>
            <a:ext cx="6781800" cy="4953000"/>
          </a:xfrm>
        </p:spPr>
      </p:pic>
      <p:sp>
        <p:nvSpPr>
          <p:cNvPr id="4" name="Slide Number Placeholder 3"/>
          <p:cNvSpPr>
            <a:spLocks noGrp="1"/>
          </p:cNvSpPr>
          <p:nvPr>
            <p:ph type="sldNum" sz="quarter" idx="10"/>
          </p:nvPr>
        </p:nvSpPr>
        <p:spPr/>
        <p:txBody>
          <a:bodyPr/>
          <a:lstStyle/>
          <a:p>
            <a:fld id="{FAD4C019-37C7-4484-AE0D-6330E9A36984}" type="slidenum">
              <a:rPr lang="en-US" smtClean="0"/>
              <a:pPr/>
              <a:t>67</a:t>
            </a:fld>
            <a:endParaRPr lang="en-US"/>
          </a:p>
        </p:txBody>
      </p:sp>
      <p:sp>
        <p:nvSpPr>
          <p:cNvPr id="5" name="TextBox 55"/>
          <p:cNvSpPr txBox="1"/>
          <p:nvPr/>
        </p:nvSpPr>
        <p:spPr>
          <a:xfrm>
            <a:off x="0" y="163508"/>
            <a:ext cx="9067800" cy="646331"/>
          </a:xfrm>
          <a:prstGeom prst="rect">
            <a:avLst/>
          </a:prstGeom>
          <a:noFill/>
        </p:spPr>
        <p:txBody>
          <a:bodyPr wrap="square" rtlCol="0">
            <a:spAutoFit/>
          </a:bodyPr>
          <a:lstStyle/>
          <a:p>
            <a:pPr algn="ctr"/>
            <a:r>
              <a:rPr lang="pt-BR" sz="3600" dirty="0" smtClean="0">
                <a:solidFill>
                  <a:srgbClr val="000000"/>
                </a:solidFill>
                <a:latin typeface="+mj-lt"/>
              </a:rPr>
              <a:t>Muro de Contenção Misto </a:t>
            </a:r>
            <a:r>
              <a:rPr lang="pt-BR" sz="3600" dirty="0" smtClean="0">
                <a:latin typeface="+mj-lt"/>
              </a:rPr>
              <a:t>(CBW)</a:t>
            </a:r>
            <a:endParaRPr lang="pt-BR" sz="3600" dirty="0">
              <a:latin typeface="+mj-lt"/>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ChangeArrowheads="1"/>
          </p:cNvSpPr>
          <p:nvPr>
            <p:ph type="body" idx="1"/>
          </p:nvPr>
        </p:nvSpPr>
        <p:spPr>
          <a:xfrm>
            <a:off x="4572000" y="304800"/>
            <a:ext cx="4572000" cy="1828800"/>
          </a:xfrm>
        </p:spPr>
        <p:txBody>
          <a:bodyPr/>
          <a:lstStyle/>
          <a:p>
            <a:pPr algn="ctr">
              <a:lnSpc>
                <a:spcPct val="90000"/>
              </a:lnSpc>
              <a:buFont typeface="Wingdings" pitchFamily="2" charset="2"/>
              <a:buNone/>
            </a:pPr>
            <a:r>
              <a:rPr lang="pt-BR" sz="4000" dirty="0" smtClean="0">
                <a:latin typeface="+mj-lt"/>
              </a:rPr>
              <a:t>Escova para Limpeza de Juntas</a:t>
            </a:r>
            <a:endParaRPr lang="pt-BR" sz="4000" dirty="0">
              <a:latin typeface="+mj-lt"/>
            </a:endParaRPr>
          </a:p>
        </p:txBody>
      </p:sp>
      <p:pic>
        <p:nvPicPr>
          <p:cNvPr id="336899" name="Picture 3" descr="Brush for Hydomill panels"/>
          <p:cNvPicPr>
            <a:picLocks noChangeAspect="1" noChangeArrowheads="1"/>
          </p:cNvPicPr>
          <p:nvPr/>
        </p:nvPicPr>
        <p:blipFill>
          <a:blip r:embed="rId2" cstate="print"/>
          <a:srcRect/>
          <a:stretch>
            <a:fillRect/>
          </a:stretch>
        </p:blipFill>
        <p:spPr bwMode="auto">
          <a:xfrm>
            <a:off x="76200" y="76200"/>
            <a:ext cx="4419600"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6900" name="Picture 4" descr="Brush in use 2"/>
          <p:cNvPicPr>
            <a:picLocks noChangeAspect="1" noChangeArrowheads="1"/>
          </p:cNvPicPr>
          <p:nvPr/>
        </p:nvPicPr>
        <p:blipFill>
          <a:blip r:embed="rId3" cstate="print"/>
          <a:srcRect/>
          <a:stretch>
            <a:fillRect/>
          </a:stretch>
        </p:blipFill>
        <p:spPr bwMode="auto">
          <a:xfrm>
            <a:off x="4152900" y="2438400"/>
            <a:ext cx="4953000" cy="4419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6901" name="Picture 5" descr="Bristles of brush - made of steel cable"/>
          <p:cNvPicPr>
            <a:picLocks noChangeAspect="1" noChangeArrowheads="1"/>
          </p:cNvPicPr>
          <p:nvPr/>
        </p:nvPicPr>
        <p:blipFill>
          <a:blip r:embed="rId4" cstate="print"/>
          <a:srcRect/>
          <a:stretch>
            <a:fillRect/>
          </a:stretch>
        </p:blipFill>
        <p:spPr bwMode="auto">
          <a:xfrm>
            <a:off x="63500" y="3352800"/>
            <a:ext cx="3987800"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lide Number Placeholder 5"/>
          <p:cNvSpPr>
            <a:spLocks noGrp="1"/>
          </p:cNvSpPr>
          <p:nvPr>
            <p:ph type="sldNum" sz="quarter" idx="10"/>
          </p:nvPr>
        </p:nvSpPr>
        <p:spPr/>
        <p:txBody>
          <a:bodyPr/>
          <a:lstStyle/>
          <a:p>
            <a:fld id="{D03CC7D5-AADD-49FA-8209-475AB0712B2E}" type="slidenum">
              <a:rPr lang="en-US" smtClean="0"/>
              <a:pPr/>
              <a:t>68</a:t>
            </a:fld>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noFill/>
        </p:spPr>
        <p:txBody>
          <a:bodyPr/>
          <a:lstStyle/>
          <a:p>
            <a:pPr eaLnBrk="1" hangingPunct="1"/>
            <a:r>
              <a:rPr lang="en-US" b="1" smtClean="0"/>
              <a:t/>
            </a:r>
            <a:br>
              <a:rPr lang="en-US" b="1" smtClean="0"/>
            </a:br>
            <a:endParaRPr lang="en-US" b="1" smtClean="0"/>
          </a:p>
        </p:txBody>
      </p:sp>
      <p:pic>
        <p:nvPicPr>
          <p:cNvPr id="27651" name="Picture 3" descr="Tremie-ing Concrete into an Excavated Panel for the PCEW"/>
          <p:cNvPicPr>
            <a:picLocks noChangeAspect="1" noChangeArrowheads="1"/>
          </p:cNvPicPr>
          <p:nvPr/>
        </p:nvPicPr>
        <p:blipFill>
          <a:blip r:embed="rId3" cstate="print"/>
          <a:srcRect l="17391" r="9783"/>
          <a:stretch>
            <a:fillRect/>
          </a:stretch>
        </p:blipFill>
        <p:spPr bwMode="auto">
          <a:xfrm>
            <a:off x="0" y="762000"/>
            <a:ext cx="4419600" cy="510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152400" y="0"/>
            <a:ext cx="8991600" cy="661719"/>
          </a:xfrm>
          <a:prstGeom prst="rect">
            <a:avLst/>
          </a:prstGeom>
          <a:noFill/>
        </p:spPr>
        <p:txBody>
          <a:bodyPr wrap="square" rtlCol="0">
            <a:normAutofit lnSpcReduction="10000"/>
          </a:bodyPr>
          <a:lstStyle/>
          <a:p>
            <a:pPr algn="ctr"/>
            <a:r>
              <a:rPr lang="pt-BR" sz="4000" dirty="0" err="1" smtClean="0">
                <a:latin typeface="+mj-lt"/>
              </a:rPr>
              <a:t>Reaterro</a:t>
            </a:r>
            <a:r>
              <a:rPr lang="pt-BR" sz="4000" dirty="0" smtClean="0">
                <a:latin typeface="+mj-lt"/>
              </a:rPr>
              <a:t> de Concreto com Tremonha</a:t>
            </a:r>
            <a:endParaRPr lang="pt-BR" sz="4000" dirty="0">
              <a:latin typeface="+mj-lt"/>
            </a:endParaRPr>
          </a:p>
        </p:txBody>
      </p:sp>
      <p:cxnSp>
        <p:nvCxnSpPr>
          <p:cNvPr id="5" name="Straight Connector 4"/>
          <p:cNvCxnSpPr/>
          <p:nvPr/>
        </p:nvCxnSpPr>
        <p:spPr>
          <a:xfrm>
            <a:off x="0" y="6858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3" descr="IMG_3021"/>
          <p:cNvPicPr>
            <a:picLocks noChangeAspect="1" noChangeArrowheads="1"/>
          </p:cNvPicPr>
          <p:nvPr/>
        </p:nvPicPr>
        <p:blipFill>
          <a:blip r:embed="rId4" cstate="print"/>
          <a:srcRect r="17708"/>
          <a:stretch>
            <a:fillRect/>
          </a:stretch>
        </p:blipFill>
        <p:spPr bwMode="auto">
          <a:xfrm>
            <a:off x="4572000" y="762000"/>
            <a:ext cx="4572000" cy="510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Slide Number Placeholder 6"/>
          <p:cNvSpPr>
            <a:spLocks noGrp="1"/>
          </p:cNvSpPr>
          <p:nvPr>
            <p:ph type="sldNum" sz="quarter" idx="10"/>
          </p:nvPr>
        </p:nvSpPr>
        <p:spPr/>
        <p:txBody>
          <a:bodyPr/>
          <a:lstStyle/>
          <a:p>
            <a:fld id="{62ABEF5F-8FA6-440F-B410-7B1ED1EF4D37}" type="slidenum">
              <a:rPr lang="en-US" smtClean="0"/>
              <a:pPr/>
              <a:t>69</a:t>
            </a:fld>
            <a:endParaRPr lang="en-US"/>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26"/>
          <p:cNvSpPr>
            <a:spLocks noGrp="1"/>
          </p:cNvSpPr>
          <p:nvPr>
            <p:ph type="sldNum" sz="quarter" idx="10"/>
          </p:nvPr>
        </p:nvSpPr>
        <p:spPr/>
        <p:txBody>
          <a:bodyPr/>
          <a:lstStyle/>
          <a:p>
            <a:fld id="{62ABEF5F-8FA6-440F-B410-7B1ED1EF4D37}" type="slidenum">
              <a:rPr lang="en-US" smtClean="0"/>
              <a:pPr/>
              <a:t>7</a:t>
            </a:fld>
            <a:endParaRPr lang="en-US" dirty="0"/>
          </a:p>
        </p:txBody>
      </p:sp>
      <p:pic>
        <p:nvPicPr>
          <p:cNvPr id="11" name="Picture 3" descr="Work at WOLP Jul 07 045"/>
          <p:cNvPicPr>
            <a:picLocks noChangeAspect="1" noChangeArrowheads="1"/>
          </p:cNvPicPr>
          <p:nvPr/>
        </p:nvPicPr>
        <p:blipFill>
          <a:blip r:embed="rId2" cstate="print"/>
          <a:srcRect/>
          <a:stretch>
            <a:fillRect/>
          </a:stretch>
        </p:blipFill>
        <p:spPr bwMode="auto">
          <a:xfrm>
            <a:off x="1" y="685800"/>
            <a:ext cx="9144000" cy="6172200"/>
          </a:xfrm>
          <a:prstGeom prst="rect">
            <a:avLst/>
          </a:prstGeom>
          <a:noFill/>
          <a:ln>
            <a:solidFill>
              <a:schemeClr val="tx1"/>
            </a:solidFill>
          </a:ln>
        </p:spPr>
      </p:pic>
      <p:grpSp>
        <p:nvGrpSpPr>
          <p:cNvPr id="2" name="Group 15"/>
          <p:cNvGrpSpPr/>
          <p:nvPr/>
        </p:nvGrpSpPr>
        <p:grpSpPr>
          <a:xfrm>
            <a:off x="-2362200" y="-914400"/>
            <a:ext cx="685800" cy="369332"/>
            <a:chOff x="-2362200" y="-914400"/>
            <a:chExt cx="685800" cy="369332"/>
          </a:xfrm>
        </p:grpSpPr>
        <p:sp>
          <p:nvSpPr>
            <p:cNvPr id="6" name="TextBox 5"/>
            <p:cNvSpPr txBox="1"/>
            <p:nvPr/>
          </p:nvSpPr>
          <p:spPr>
            <a:xfrm>
              <a:off x="-2362200" y="-914400"/>
              <a:ext cx="685800" cy="369332"/>
            </a:xfrm>
            <a:prstGeom prst="rect">
              <a:avLst/>
            </a:prstGeom>
            <a:noFill/>
          </p:spPr>
          <p:txBody>
            <a:bodyPr wrap="square" rtlCol="0">
              <a:spAutoFit/>
            </a:bodyPr>
            <a:lstStyle/>
            <a:p>
              <a:r>
                <a:rPr lang="en-US" dirty="0" smtClean="0"/>
                <a:t>B</a:t>
              </a:r>
              <a:endParaRPr lang="en-US" dirty="0"/>
            </a:p>
          </p:txBody>
        </p:sp>
        <p:cxnSp>
          <p:nvCxnSpPr>
            <p:cNvPr id="8" name="Straight Connector 7"/>
            <p:cNvCxnSpPr/>
            <p:nvPr/>
          </p:nvCxnSpPr>
          <p:spPr>
            <a:xfrm>
              <a:off x="-2197100" y="-863600"/>
              <a:ext cx="0" cy="2743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Group 25"/>
          <p:cNvGrpSpPr/>
          <p:nvPr/>
        </p:nvGrpSpPr>
        <p:grpSpPr>
          <a:xfrm>
            <a:off x="0" y="4303455"/>
            <a:ext cx="6019801" cy="2554545"/>
            <a:chOff x="0" y="4303455"/>
            <a:chExt cx="6019801" cy="2554545"/>
          </a:xfrm>
        </p:grpSpPr>
        <p:sp>
          <p:nvSpPr>
            <p:cNvPr id="5" name="TextBox 4"/>
            <p:cNvSpPr txBox="1"/>
            <p:nvPr/>
          </p:nvSpPr>
          <p:spPr>
            <a:xfrm>
              <a:off x="0" y="4303455"/>
              <a:ext cx="6019801" cy="2554545"/>
            </a:xfrm>
            <a:prstGeom prst="rect">
              <a:avLst/>
            </a:prstGeom>
            <a:solidFill>
              <a:srgbClr val="F2F2F2">
                <a:alpha val="74902"/>
              </a:srgbClr>
            </a:solidFill>
            <a:ln w="31750">
              <a:solidFill>
                <a:schemeClr val="tx1"/>
              </a:solidFill>
            </a:ln>
          </p:spPr>
          <p:txBody>
            <a:bodyPr wrap="square" rtlCol="0">
              <a:spAutoFit/>
            </a:bodyPr>
            <a:lstStyle/>
            <a:p>
              <a:pPr>
                <a:buFont typeface="Arial" pitchFamily="34" charset="0"/>
                <a:buChar char="•"/>
              </a:pPr>
              <a:r>
                <a:rPr lang="pt-BR" sz="1600" dirty="0" smtClean="0"/>
                <a:t> Prevenção anual de danos por cheias –  B 1 Bilhão    ($34 M)</a:t>
              </a:r>
            </a:p>
            <a:p>
              <a:pPr>
                <a:buFont typeface="Arial" pitchFamily="34" charset="0"/>
                <a:buChar char="•"/>
              </a:pPr>
              <a:r>
                <a:rPr lang="pt-BR" sz="1600" dirty="0" smtClean="0"/>
                <a:t> Geração hidrelétrica anual</a:t>
              </a:r>
            </a:p>
            <a:p>
              <a:pPr lvl="1">
                <a:buFont typeface="Arial" pitchFamily="34" charset="0"/>
                <a:buChar char="•"/>
              </a:pPr>
              <a:r>
                <a:rPr lang="pt-BR" sz="1600" dirty="0" smtClean="0"/>
                <a:t> 800,000 MWH/ano,  B 2.3 Bilhão/ano          ($77 M/ano)</a:t>
              </a:r>
            </a:p>
            <a:p>
              <a:pPr>
                <a:buFont typeface="Arial" pitchFamily="34" charset="0"/>
                <a:buChar char="•"/>
              </a:pPr>
              <a:r>
                <a:rPr lang="pt-BR" sz="1600" dirty="0" smtClean="0"/>
                <a:t> Abastecimento de água</a:t>
              </a:r>
            </a:p>
            <a:p>
              <a:pPr lvl="1">
                <a:buFont typeface="Arial" pitchFamily="34" charset="0"/>
                <a:buChar char="•"/>
              </a:pPr>
              <a:r>
                <a:rPr lang="pt-BR" sz="1600" dirty="0" smtClean="0"/>
                <a:t> 9 Municípios -   75,700 m</a:t>
              </a:r>
              <a:r>
                <a:rPr lang="pt-BR" sz="1600" baseline="30000" dirty="0" smtClean="0"/>
                <a:t>3</a:t>
              </a:r>
              <a:r>
                <a:rPr lang="pt-BR" sz="1600" dirty="0" smtClean="0"/>
                <a:t>/dia                          (20 MGD)</a:t>
              </a:r>
            </a:p>
            <a:p>
              <a:pPr lvl="1">
                <a:buFont typeface="Arial" pitchFamily="34" charset="0"/>
                <a:buChar char="•"/>
              </a:pPr>
              <a:r>
                <a:rPr lang="pt-BR" sz="1600" dirty="0" smtClean="0"/>
                <a:t> 1 Geradora a carvão – 844,000 m</a:t>
              </a:r>
              <a:r>
                <a:rPr lang="pt-BR" sz="1600" baseline="30000" dirty="0" smtClean="0"/>
                <a:t>3</a:t>
              </a:r>
              <a:r>
                <a:rPr lang="pt-BR" sz="1600" dirty="0" smtClean="0"/>
                <a:t>/dia           (223 MGD)</a:t>
              </a:r>
            </a:p>
            <a:p>
              <a:pPr lvl="1">
                <a:buFont typeface="Arial" pitchFamily="34" charset="0"/>
                <a:buChar char="•"/>
              </a:pPr>
              <a:r>
                <a:rPr lang="pt-BR" sz="1600" dirty="0" smtClean="0"/>
                <a:t> 1 Criadouro de peixes – 49,210 m</a:t>
              </a:r>
              <a:r>
                <a:rPr lang="pt-BR" sz="1600" baseline="30000" dirty="0" smtClean="0"/>
                <a:t>3</a:t>
              </a:r>
              <a:r>
                <a:rPr lang="pt-BR" sz="1600" dirty="0" smtClean="0"/>
                <a:t>/dia              (13 MGD)</a:t>
              </a:r>
            </a:p>
            <a:p>
              <a:pPr>
                <a:buFont typeface="Arial" pitchFamily="34" charset="0"/>
                <a:buChar char="•"/>
              </a:pPr>
              <a:r>
                <a:rPr lang="pt-BR" sz="1600" dirty="0" smtClean="0"/>
                <a:t> Recreação</a:t>
              </a:r>
            </a:p>
            <a:p>
              <a:pPr lvl="1">
                <a:buFont typeface="Arial" pitchFamily="34" charset="0"/>
                <a:buChar char="•"/>
              </a:pPr>
              <a:r>
                <a:rPr lang="pt-BR" sz="1600" dirty="0" smtClean="0"/>
                <a:t> 5 M visitas/ano</a:t>
              </a:r>
            </a:p>
            <a:p>
              <a:pPr lvl="1">
                <a:buFont typeface="Arial" pitchFamily="34" charset="0"/>
                <a:buChar char="•"/>
              </a:pPr>
              <a:r>
                <a:rPr lang="pt-BR" sz="1600" dirty="0" smtClean="0"/>
                <a:t>  B 4.7 Bilhões para a economia local                </a:t>
              </a:r>
              <a:r>
                <a:rPr lang="en-US" sz="1600" dirty="0" smtClean="0"/>
                <a:t>($159 M)</a:t>
              </a:r>
            </a:p>
          </p:txBody>
        </p:sp>
        <p:cxnSp>
          <p:nvCxnSpPr>
            <p:cNvPr id="15" name="Straight Connector 14"/>
            <p:cNvCxnSpPr/>
            <p:nvPr/>
          </p:nvCxnSpPr>
          <p:spPr>
            <a:xfrm>
              <a:off x="3962400" y="4339407"/>
              <a:ext cx="0" cy="274320"/>
            </a:xfrm>
            <a:prstGeom prst="line">
              <a:avLst/>
            </a:prstGeom>
            <a:solidFill>
              <a:srgbClr val="000000">
                <a:alpha val="54902"/>
              </a:srgbClr>
            </a:solid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623457" y="4812509"/>
              <a:ext cx="0" cy="274320"/>
            </a:xfrm>
            <a:prstGeom prst="line">
              <a:avLst/>
            </a:prstGeom>
            <a:solidFill>
              <a:srgbClr val="000000">
                <a:alpha val="54902"/>
              </a:srgbClr>
            </a:solid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06396" y="6520713"/>
              <a:ext cx="0" cy="274320"/>
            </a:xfrm>
            <a:prstGeom prst="line">
              <a:avLst/>
            </a:prstGeom>
            <a:solidFill>
              <a:srgbClr val="000000">
                <a:alpha val="54902"/>
              </a:srgbClr>
            </a:solidFill>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1447800" y="0"/>
            <a:ext cx="5715000" cy="707886"/>
          </a:xfrm>
          <a:prstGeom prst="rect">
            <a:avLst/>
          </a:prstGeom>
          <a:noFill/>
        </p:spPr>
        <p:txBody>
          <a:bodyPr wrap="square" rtlCol="0">
            <a:spAutoFit/>
          </a:bodyPr>
          <a:lstStyle/>
          <a:p>
            <a:pPr algn="ctr"/>
            <a:r>
              <a:rPr lang="pt-BR" sz="4000" dirty="0" smtClean="0">
                <a:latin typeface="+mj-lt"/>
              </a:rPr>
              <a:t>Benefícios do Projeto</a:t>
            </a:r>
            <a:endParaRPr lang="pt-BR" sz="4000" dirty="0">
              <a:latin typeface="+mj-lt"/>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smtClean="0"/>
              <a:t>Perguntas</a:t>
            </a:r>
            <a:r>
              <a:rPr lang="en-US" dirty="0" smtClean="0"/>
              <a:t> ?</a:t>
            </a:r>
            <a:endParaRPr lang="en-US" dirty="0"/>
          </a:p>
        </p:txBody>
      </p:sp>
      <p:pic>
        <p:nvPicPr>
          <p:cNvPr id="4" name="Content Placeholder 3" descr="WolfCreekDam_ADD1.jpg"/>
          <p:cNvPicPr>
            <a:picLocks noGrp="1" noChangeAspect="1"/>
          </p:cNvPicPr>
          <p:nvPr>
            <p:ph idx="1"/>
          </p:nvPr>
        </p:nvPicPr>
        <p:blipFill>
          <a:blip r:embed="rId3" cstate="print"/>
          <a:stretch>
            <a:fillRect/>
          </a:stretch>
        </p:blipFill>
        <p:spPr>
          <a:xfrm>
            <a:off x="228600" y="1524000"/>
            <a:ext cx="8686800" cy="4267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lide Number Placeholder 4"/>
          <p:cNvSpPr>
            <a:spLocks noGrp="1"/>
          </p:cNvSpPr>
          <p:nvPr>
            <p:ph type="sldNum" sz="quarter" idx="10"/>
          </p:nvPr>
        </p:nvSpPr>
        <p:spPr/>
        <p:txBody>
          <a:bodyPr/>
          <a:lstStyle/>
          <a:p>
            <a:fld id="{D03CC7D5-AADD-49FA-8209-475AB0712B2E}" type="slidenum">
              <a:rPr lang="en-US" smtClean="0"/>
              <a:pPr/>
              <a:t>70</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6200" y="0"/>
            <a:ext cx="9144000" cy="58674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5305" name="Rectangle 9"/>
          <p:cNvSpPr>
            <a:spLocks noChangeArrowheads="1"/>
          </p:cNvSpPr>
          <p:nvPr/>
        </p:nvSpPr>
        <p:spPr bwMode="auto">
          <a:xfrm>
            <a:off x="1143000" y="76200"/>
            <a:ext cx="6553200" cy="533400"/>
          </a:xfrm>
          <a:prstGeom prst="rect">
            <a:avLst/>
          </a:prstGeom>
          <a:noFill/>
          <a:ln w="9525">
            <a:noFill/>
            <a:miter lim="800000"/>
            <a:headEnd/>
            <a:tailEnd/>
          </a:ln>
          <a:effectLst/>
        </p:spPr>
        <p:txBody>
          <a:bodyPr anchor="ctr"/>
          <a:lstStyle/>
          <a:p>
            <a:pPr algn="ctr" eaLnBrk="1" hangingPunct="1"/>
            <a:r>
              <a:rPr lang="pt-BR" sz="2400" b="1" dirty="0" smtClean="0">
                <a:solidFill>
                  <a:schemeClr val="bg1"/>
                </a:solidFill>
                <a:effectLst/>
                <a:latin typeface="Arial" pitchFamily="34" charset="0"/>
              </a:rPr>
              <a:t>Lago </a:t>
            </a:r>
            <a:r>
              <a:rPr lang="pt-BR" sz="2400" b="1" dirty="0" err="1" smtClean="0">
                <a:solidFill>
                  <a:schemeClr val="bg1"/>
                </a:solidFill>
                <a:effectLst/>
                <a:latin typeface="Arial" pitchFamily="34" charset="0"/>
              </a:rPr>
              <a:t>Cumberland</a:t>
            </a:r>
            <a:r>
              <a:rPr lang="pt-BR" sz="2400" b="1" dirty="0" smtClean="0">
                <a:solidFill>
                  <a:schemeClr val="bg1"/>
                </a:solidFill>
                <a:effectLst/>
                <a:latin typeface="Arial" pitchFamily="34" charset="0"/>
              </a:rPr>
              <a:t>: Elevações</a:t>
            </a:r>
            <a:r>
              <a:rPr lang="pt-BR" sz="2400" b="1" dirty="0" smtClean="0">
                <a:solidFill>
                  <a:schemeClr val="bg1"/>
                </a:solidFill>
                <a:latin typeface="Arial" pitchFamily="34" charset="0"/>
              </a:rPr>
              <a:t> Significativas</a:t>
            </a:r>
            <a:endParaRPr lang="pt-BR" sz="2400" b="1" dirty="0">
              <a:solidFill>
                <a:schemeClr val="bg1"/>
              </a:solidFill>
              <a:effectLst/>
              <a:latin typeface="Arial" pitchFamily="34" charset="0"/>
            </a:endParaRPr>
          </a:p>
        </p:txBody>
      </p:sp>
      <p:grpSp>
        <p:nvGrpSpPr>
          <p:cNvPr id="2" name="Group 22"/>
          <p:cNvGrpSpPr/>
          <p:nvPr/>
        </p:nvGrpSpPr>
        <p:grpSpPr>
          <a:xfrm>
            <a:off x="670560" y="990600"/>
            <a:ext cx="7523859" cy="4884509"/>
            <a:chOff x="76200" y="914400"/>
            <a:chExt cx="7523859" cy="4960783"/>
          </a:xfrm>
        </p:grpSpPr>
        <p:grpSp>
          <p:nvGrpSpPr>
            <p:cNvPr id="3" name="Group 11"/>
            <p:cNvGrpSpPr/>
            <p:nvPr/>
          </p:nvGrpSpPr>
          <p:grpSpPr>
            <a:xfrm>
              <a:off x="387350" y="914400"/>
              <a:ext cx="7212709" cy="4876800"/>
              <a:chOff x="387350" y="1828800"/>
              <a:chExt cx="6832759" cy="4660900"/>
            </a:xfrm>
          </p:grpSpPr>
          <p:pic>
            <p:nvPicPr>
              <p:cNvPr id="3255298" name="Picture 2" descr="BSneed1"/>
              <p:cNvPicPr>
                <a:picLocks noChangeAspect="1" noChangeArrowheads="1"/>
              </p:cNvPicPr>
              <p:nvPr/>
            </p:nvPicPr>
            <p:blipFill>
              <a:blip r:embed="rId3" cstate="print"/>
              <a:srcRect/>
              <a:stretch>
                <a:fillRect/>
              </a:stretch>
            </p:blipFill>
            <p:spPr bwMode="auto">
              <a:xfrm>
                <a:off x="387350" y="1828800"/>
                <a:ext cx="2965450" cy="4660900"/>
              </a:xfrm>
              <a:prstGeom prst="rect">
                <a:avLst/>
              </a:prstGeom>
              <a:noFill/>
            </p:spPr>
          </p:pic>
          <p:grpSp>
            <p:nvGrpSpPr>
              <p:cNvPr id="4" name="Group 3"/>
              <p:cNvGrpSpPr>
                <a:grpSpLocks/>
              </p:cNvGrpSpPr>
              <p:nvPr/>
            </p:nvGrpSpPr>
            <p:grpSpPr bwMode="auto">
              <a:xfrm>
                <a:off x="3500597" y="1905000"/>
                <a:ext cx="3719512" cy="4335463"/>
                <a:chOff x="1585" y="1437"/>
                <a:chExt cx="1772" cy="2731"/>
              </a:xfrm>
            </p:grpSpPr>
            <p:sp>
              <p:nvSpPr>
                <p:cNvPr id="3255300" name="Rectangle 4"/>
                <p:cNvSpPr>
                  <a:spLocks noChangeArrowheads="1"/>
                </p:cNvSpPr>
                <p:nvPr/>
              </p:nvSpPr>
              <p:spPr bwMode="auto">
                <a:xfrm>
                  <a:off x="1594" y="1437"/>
                  <a:ext cx="1538" cy="523"/>
                </a:xfrm>
                <a:prstGeom prst="rect">
                  <a:avLst/>
                </a:prstGeom>
                <a:noFill/>
                <a:ln w="9525">
                  <a:noFill/>
                  <a:miter lim="800000"/>
                  <a:headEnd/>
                  <a:tailEnd/>
                </a:ln>
                <a:effectLst/>
              </p:spPr>
              <p:txBody>
                <a:bodyPr lIns="90488" tIns="44450" rIns="90488" bIns="44450"/>
                <a:lstStyle/>
                <a:p>
                  <a:pPr marL="342900" indent="-342900" eaLnBrk="1" hangingPunct="1">
                    <a:spcBef>
                      <a:spcPct val="20000"/>
                    </a:spcBef>
                    <a:buClr>
                      <a:schemeClr val="bg1"/>
                    </a:buClr>
                    <a:buSzPct val="150000"/>
                  </a:pPr>
                  <a:r>
                    <a:rPr lang="pt-BR" sz="1200" b="1" dirty="0" smtClean="0">
                      <a:solidFill>
                        <a:schemeClr val="bg1"/>
                      </a:solidFill>
                      <a:latin typeface="Arial" pitchFamily="34" charset="0"/>
                    </a:rPr>
                    <a:t>c</a:t>
                  </a:r>
                  <a:r>
                    <a:rPr lang="pt-BR" sz="1200" b="1" dirty="0" smtClean="0">
                      <a:solidFill>
                        <a:schemeClr val="bg1"/>
                      </a:solidFill>
                      <a:effectLst/>
                      <a:latin typeface="Arial" pitchFamily="34" charset="0"/>
                    </a:rPr>
                    <a:t>rista da barragem                773        </a:t>
                  </a:r>
                  <a:r>
                    <a:rPr lang="pt-BR" sz="1200" b="1" dirty="0" smtClean="0">
                      <a:solidFill>
                        <a:srgbClr val="FFFF00"/>
                      </a:solidFill>
                      <a:effectLst/>
                      <a:latin typeface="Arial" pitchFamily="34" charset="0"/>
                    </a:rPr>
                    <a:t>235.6</a:t>
                  </a:r>
                  <a:r>
                    <a:rPr lang="pt-BR" sz="1200" b="1" dirty="0" smtClean="0">
                      <a:solidFill>
                        <a:schemeClr val="bg1"/>
                      </a:solidFill>
                      <a:effectLst/>
                      <a:latin typeface="Arial" pitchFamily="34" charset="0"/>
                    </a:rPr>
                    <a:t>    </a:t>
                  </a:r>
                </a:p>
                <a:p>
                  <a:pPr marL="342900" indent="-342900" eaLnBrk="1" hangingPunct="1">
                    <a:spcBef>
                      <a:spcPct val="20000"/>
                    </a:spcBef>
                    <a:buClr>
                      <a:schemeClr val="bg1"/>
                    </a:buClr>
                    <a:buSzPct val="150000"/>
                  </a:pPr>
                  <a:r>
                    <a:rPr lang="pt-BR" sz="1200" b="1" dirty="0" err="1" smtClean="0">
                      <a:solidFill>
                        <a:schemeClr val="bg1"/>
                      </a:solidFill>
                      <a:latin typeface="Arial" pitchFamily="34" charset="0"/>
                    </a:rPr>
                    <a:t>e</a:t>
                  </a:r>
                  <a:r>
                    <a:rPr lang="pt-BR" sz="1200" b="1" dirty="0" err="1" smtClean="0">
                      <a:solidFill>
                        <a:schemeClr val="bg1"/>
                      </a:solidFill>
                      <a:effectLst/>
                      <a:latin typeface="Arial" pitchFamily="34" charset="0"/>
                    </a:rPr>
                    <a:t>lev</a:t>
                  </a:r>
                  <a:r>
                    <a:rPr lang="pt-BR" sz="1200" b="1" dirty="0" smtClean="0">
                      <a:solidFill>
                        <a:schemeClr val="bg1"/>
                      </a:solidFill>
                      <a:effectLst/>
                      <a:latin typeface="Arial" pitchFamily="34" charset="0"/>
                    </a:rPr>
                    <a:t> </a:t>
                  </a:r>
                  <a:r>
                    <a:rPr lang="pt-BR" sz="1200" b="1" dirty="0" err="1" smtClean="0">
                      <a:solidFill>
                        <a:schemeClr val="bg1"/>
                      </a:solidFill>
                      <a:effectLst/>
                      <a:latin typeface="Arial" pitchFamily="34" charset="0"/>
                    </a:rPr>
                    <a:t>máx</a:t>
                  </a:r>
                  <a:r>
                    <a:rPr lang="pt-BR" sz="1200" b="1" dirty="0" smtClean="0">
                      <a:solidFill>
                        <a:schemeClr val="bg1"/>
                      </a:solidFill>
                      <a:effectLst/>
                      <a:latin typeface="Arial" pitchFamily="34" charset="0"/>
                    </a:rPr>
                    <a:t> p/ </a:t>
                  </a:r>
                  <a:r>
                    <a:rPr lang="pt-BR" sz="1200" b="1" dirty="0" err="1" smtClean="0">
                      <a:solidFill>
                        <a:schemeClr val="bg1"/>
                      </a:solidFill>
                      <a:effectLst/>
                      <a:latin typeface="Arial" pitchFamily="34" charset="0"/>
                    </a:rPr>
                    <a:t>contr</a:t>
                  </a:r>
                  <a:r>
                    <a:rPr lang="pt-BR" sz="1200" b="1" dirty="0" smtClean="0">
                      <a:solidFill>
                        <a:schemeClr val="bg1"/>
                      </a:solidFill>
                      <a:effectLst/>
                      <a:latin typeface="Arial" pitchFamily="34" charset="0"/>
                    </a:rPr>
                    <a:t> cheia        760        </a:t>
                  </a:r>
                  <a:r>
                    <a:rPr lang="pt-BR" sz="1200" b="1" dirty="0" smtClean="0">
                      <a:solidFill>
                        <a:srgbClr val="FFFF00"/>
                      </a:solidFill>
                      <a:effectLst/>
                      <a:latin typeface="Arial" pitchFamily="34" charset="0"/>
                    </a:rPr>
                    <a:t>231.6</a:t>
                  </a:r>
                  <a:r>
                    <a:rPr lang="pt-BR" sz="1200" b="1" dirty="0" smtClean="0">
                      <a:solidFill>
                        <a:schemeClr val="bg1"/>
                      </a:solidFill>
                      <a:effectLst/>
                      <a:latin typeface="Arial" pitchFamily="34" charset="0"/>
                    </a:rPr>
                    <a:t/>
                  </a:r>
                  <a:br>
                    <a:rPr lang="pt-BR" sz="1200" b="1" dirty="0" smtClean="0">
                      <a:solidFill>
                        <a:schemeClr val="bg1"/>
                      </a:solidFill>
                      <a:effectLst/>
                      <a:latin typeface="Arial" pitchFamily="34" charset="0"/>
                    </a:rPr>
                  </a:br>
                  <a:endParaRPr lang="pt-BR" sz="1200" b="1" dirty="0" smtClean="0">
                    <a:solidFill>
                      <a:schemeClr val="bg1"/>
                    </a:solidFill>
                    <a:effectLst/>
                    <a:latin typeface="Arial" pitchFamily="34" charset="0"/>
                  </a:endParaRPr>
                </a:p>
                <a:p>
                  <a:pPr marL="342900" indent="-342900" eaLnBrk="1" hangingPunct="1">
                    <a:spcBef>
                      <a:spcPct val="20000"/>
                    </a:spcBef>
                    <a:buClr>
                      <a:schemeClr val="bg1"/>
                    </a:buClr>
                    <a:buSzPct val="150000"/>
                  </a:pPr>
                  <a:r>
                    <a:rPr lang="pt-BR" sz="1200" b="1" dirty="0" smtClean="0">
                      <a:solidFill>
                        <a:schemeClr val="bg1"/>
                      </a:solidFill>
                      <a:latin typeface="Arial" pitchFamily="34" charset="0"/>
                    </a:rPr>
                    <a:t>e</a:t>
                  </a:r>
                  <a:r>
                    <a:rPr lang="pt-BR" sz="1200" b="1" dirty="0" smtClean="0">
                      <a:solidFill>
                        <a:schemeClr val="bg1"/>
                      </a:solidFill>
                      <a:effectLst/>
                      <a:latin typeface="Arial" pitchFamily="34" charset="0"/>
                    </a:rPr>
                    <a:t>levação recorde                   </a:t>
                  </a:r>
                  <a:r>
                    <a:rPr lang="en-US" sz="1200" b="1" dirty="0" smtClean="0">
                      <a:solidFill>
                        <a:schemeClr val="bg1"/>
                      </a:solidFill>
                      <a:effectLst/>
                      <a:latin typeface="Arial" pitchFamily="34" charset="0"/>
                    </a:rPr>
                    <a:t>751.7       </a:t>
                  </a:r>
                  <a:r>
                    <a:rPr lang="en-US" sz="1200" b="1" dirty="0" smtClean="0">
                      <a:solidFill>
                        <a:srgbClr val="FFFF00"/>
                      </a:solidFill>
                      <a:effectLst/>
                      <a:latin typeface="Arial" pitchFamily="34" charset="0"/>
                    </a:rPr>
                    <a:t>229</a:t>
                  </a:r>
                  <a:endParaRPr lang="en-US" sz="1200" b="1" dirty="0">
                    <a:solidFill>
                      <a:srgbClr val="FFFF00"/>
                    </a:solidFill>
                    <a:effectLst/>
                    <a:latin typeface="Arial" pitchFamily="34" charset="0"/>
                  </a:endParaRPr>
                </a:p>
                <a:p>
                  <a:pPr marL="342900" indent="-342900" eaLnBrk="1" hangingPunct="1">
                    <a:spcBef>
                      <a:spcPct val="20000"/>
                    </a:spcBef>
                    <a:buClr>
                      <a:srgbClr val="FF0000"/>
                    </a:buClr>
                    <a:buSzPct val="150000"/>
                    <a:buFont typeface="Arial Black" pitchFamily="34" charset="0"/>
                    <a:buChar char="-"/>
                  </a:pPr>
                  <a:endParaRPr lang="en-US" sz="1200" b="1" dirty="0">
                    <a:solidFill>
                      <a:schemeClr val="bg1"/>
                    </a:solidFill>
                    <a:effectLst/>
                    <a:latin typeface="Arial" pitchFamily="34" charset="0"/>
                  </a:endParaRPr>
                </a:p>
              </p:txBody>
            </p:sp>
            <p:sp>
              <p:nvSpPr>
                <p:cNvPr id="3255301" name="Rectangle 5"/>
                <p:cNvSpPr>
                  <a:spLocks noChangeArrowheads="1"/>
                </p:cNvSpPr>
                <p:nvPr/>
              </p:nvSpPr>
              <p:spPr bwMode="auto">
                <a:xfrm>
                  <a:off x="1585" y="2013"/>
                  <a:ext cx="1772" cy="1171"/>
                </a:xfrm>
                <a:prstGeom prst="rect">
                  <a:avLst/>
                </a:prstGeom>
                <a:noFill/>
                <a:ln w="9525">
                  <a:noFill/>
                  <a:miter lim="800000"/>
                  <a:headEnd/>
                  <a:tailEnd/>
                </a:ln>
                <a:effectLst/>
              </p:spPr>
              <p:txBody>
                <a:bodyPr lIns="90488" tIns="44450" rIns="90488" bIns="44450"/>
                <a:lstStyle/>
                <a:p>
                  <a:pPr marL="342900" indent="-342900" eaLnBrk="1" hangingPunct="1">
                    <a:spcBef>
                      <a:spcPct val="20000"/>
                    </a:spcBef>
                    <a:buClr>
                      <a:schemeClr val="bg1"/>
                    </a:buClr>
                    <a:buSzPct val="150000"/>
                  </a:pPr>
                  <a:r>
                    <a:rPr lang="pt-BR" sz="1200" b="1" dirty="0" smtClean="0">
                      <a:solidFill>
                        <a:schemeClr val="bg1"/>
                      </a:solidFill>
                      <a:latin typeface="Arial" pitchFamily="34" charset="0"/>
                    </a:rPr>
                    <a:t>c</a:t>
                  </a:r>
                  <a:r>
                    <a:rPr lang="pt-BR" sz="1200" b="1" dirty="0" smtClean="0">
                      <a:solidFill>
                        <a:schemeClr val="bg1"/>
                      </a:solidFill>
                      <a:effectLst/>
                      <a:latin typeface="Arial" pitchFamily="34" charset="0"/>
                    </a:rPr>
                    <a:t>rista </a:t>
                  </a:r>
                  <a:r>
                    <a:rPr lang="pt-BR" sz="1200" b="1" dirty="0" err="1" smtClean="0">
                      <a:solidFill>
                        <a:schemeClr val="bg1"/>
                      </a:solidFill>
                      <a:effectLst/>
                      <a:latin typeface="Arial" pitchFamily="34" charset="0"/>
                    </a:rPr>
                    <a:t>extravasor</a:t>
                  </a:r>
                  <a:r>
                    <a:rPr lang="pt-BR" sz="1200" b="1" dirty="0" smtClean="0">
                      <a:solidFill>
                        <a:schemeClr val="bg1"/>
                      </a:solidFill>
                      <a:effectLst/>
                      <a:latin typeface="Arial" pitchFamily="34" charset="0"/>
                    </a:rPr>
                    <a:t>                    723        </a:t>
                  </a:r>
                  <a:r>
                    <a:rPr lang="pt-BR" sz="1200" b="1" dirty="0" smtClean="0">
                      <a:solidFill>
                        <a:srgbClr val="FFFF00"/>
                      </a:solidFill>
                      <a:effectLst/>
                      <a:latin typeface="Arial" pitchFamily="34" charset="0"/>
                    </a:rPr>
                    <a:t>220.3</a:t>
                  </a:r>
                </a:p>
                <a:p>
                  <a:pPr marL="342900" indent="-342900" eaLnBrk="1" hangingPunct="1">
                    <a:spcBef>
                      <a:spcPct val="20000"/>
                    </a:spcBef>
                    <a:buClr>
                      <a:schemeClr val="bg1"/>
                    </a:buClr>
                    <a:buSzPct val="150000"/>
                  </a:pPr>
                  <a:r>
                    <a:rPr lang="pt-BR" sz="1200" b="1" dirty="0" smtClean="0">
                      <a:solidFill>
                        <a:schemeClr val="accent6">
                          <a:lumMod val="75000"/>
                        </a:schemeClr>
                      </a:solidFill>
                      <a:effectLst/>
                      <a:latin typeface="Arial" pitchFamily="34" charset="0"/>
                    </a:rPr>
                    <a:t>680)</a:t>
                  </a:r>
                </a:p>
                <a:p>
                  <a:pPr marL="342900" indent="-342900" eaLnBrk="1" hangingPunct="1">
                    <a:spcBef>
                      <a:spcPct val="20000"/>
                    </a:spcBef>
                    <a:buClr>
                      <a:schemeClr val="bg1"/>
                    </a:buClr>
                    <a:buSzPct val="150000"/>
                  </a:pPr>
                  <a:r>
                    <a:rPr lang="pt-BR" sz="1200" b="1" dirty="0" smtClean="0">
                      <a:solidFill>
                        <a:schemeClr val="accent6">
                          <a:lumMod val="75000"/>
                        </a:schemeClr>
                      </a:solidFill>
                      <a:effectLst/>
                      <a:latin typeface="Arial" pitchFamily="34" charset="0"/>
                    </a:rPr>
                    <a:t>)</a:t>
                  </a:r>
                </a:p>
                <a:p>
                  <a:pPr marL="342900" indent="-342900" eaLnBrk="1" hangingPunct="1">
                    <a:spcBef>
                      <a:spcPct val="20000"/>
                    </a:spcBef>
                    <a:buClr>
                      <a:schemeClr val="bg1"/>
                    </a:buClr>
                    <a:buSzPct val="150000"/>
                    <a:buFont typeface="Arial Black" pitchFamily="34" charset="0"/>
                    <a:buChar char="-"/>
                  </a:pPr>
                  <a:endParaRPr lang="pt-BR" sz="1200" b="1" dirty="0" smtClean="0">
                    <a:solidFill>
                      <a:schemeClr val="bg1"/>
                    </a:solidFill>
                    <a:effectLst/>
                    <a:latin typeface="Arial" pitchFamily="34" charset="0"/>
                  </a:endParaRPr>
                </a:p>
                <a:p>
                  <a:pPr marL="342900" indent="-342900" eaLnBrk="1" hangingPunct="1">
                    <a:spcBef>
                      <a:spcPct val="20000"/>
                    </a:spcBef>
                    <a:buClr>
                      <a:schemeClr val="bg1"/>
                    </a:buClr>
                    <a:buSzPct val="150000"/>
                    <a:buFont typeface="Arial Black" pitchFamily="34" charset="0"/>
                    <a:buChar char="-"/>
                  </a:pPr>
                  <a:endParaRPr lang="pt-BR" sz="1200" b="1" dirty="0" smtClean="0">
                    <a:solidFill>
                      <a:schemeClr val="bg1"/>
                    </a:solidFill>
                    <a:effectLst/>
                    <a:latin typeface="Arial" pitchFamily="34" charset="0"/>
                  </a:endParaRPr>
                </a:p>
                <a:p>
                  <a:pPr marL="342900" indent="-342900" eaLnBrk="1" hangingPunct="1">
                    <a:spcBef>
                      <a:spcPct val="20000"/>
                    </a:spcBef>
                    <a:buClr>
                      <a:schemeClr val="bg1"/>
                    </a:buClr>
                    <a:buSzPct val="150000"/>
                  </a:pPr>
                  <a:r>
                    <a:rPr lang="pt-BR" sz="1200" b="1" dirty="0" err="1" smtClean="0">
                      <a:solidFill>
                        <a:schemeClr val="bg1"/>
                      </a:solidFill>
                      <a:effectLst/>
                      <a:latin typeface="Arial" pitchFamily="34" charset="0"/>
                    </a:rPr>
                    <a:t>elev</a:t>
                  </a:r>
                  <a:r>
                    <a:rPr lang="pt-BR" sz="1200" b="1" dirty="0" smtClean="0">
                      <a:solidFill>
                        <a:schemeClr val="bg1"/>
                      </a:solidFill>
                      <a:effectLst/>
                      <a:latin typeface="Arial" pitchFamily="34" charset="0"/>
                    </a:rPr>
                    <a:t>. norm.  espelho              673        </a:t>
                  </a:r>
                  <a:r>
                    <a:rPr lang="pt-BR" sz="1200" b="1" dirty="0" smtClean="0">
                      <a:solidFill>
                        <a:srgbClr val="FFFF00"/>
                      </a:solidFill>
                      <a:effectLst/>
                      <a:latin typeface="Arial" pitchFamily="34" charset="0"/>
                    </a:rPr>
                    <a:t>205</a:t>
                  </a:r>
                </a:p>
                <a:p>
                  <a:pPr marL="342900" indent="-342900" eaLnBrk="1" hangingPunct="1">
                    <a:spcBef>
                      <a:spcPct val="20000"/>
                    </a:spcBef>
                    <a:buClr>
                      <a:schemeClr val="bg1"/>
                    </a:buClr>
                    <a:buSzPct val="150000"/>
                    <a:buFont typeface="Arial Black" pitchFamily="34" charset="0"/>
                    <a:buChar char="-"/>
                  </a:pPr>
                  <a:endParaRPr lang="pt-BR" sz="1200" b="1" dirty="0" smtClean="0">
                    <a:solidFill>
                      <a:schemeClr val="bg1"/>
                    </a:solidFill>
                    <a:effectLst/>
                    <a:latin typeface="Arial" pitchFamily="34" charset="0"/>
                  </a:endParaRPr>
                </a:p>
                <a:p>
                  <a:pPr marL="342900" indent="-342900" eaLnBrk="1" hangingPunct="1">
                    <a:spcBef>
                      <a:spcPct val="20000"/>
                    </a:spcBef>
                    <a:buClr>
                      <a:schemeClr val="bg1"/>
                    </a:buClr>
                    <a:buSzPct val="150000"/>
                  </a:pPr>
                  <a:r>
                    <a:rPr lang="pt-BR" sz="1200" b="1" dirty="0" smtClean="0">
                      <a:solidFill>
                        <a:schemeClr val="bg1"/>
                      </a:solidFill>
                      <a:effectLst/>
                      <a:latin typeface="Arial" pitchFamily="34" charset="0"/>
                    </a:rPr>
                    <a:t>C</a:t>
                  </a:r>
                  <a:r>
                    <a:rPr lang="pt-BR" sz="1200" b="1" baseline="-25000" dirty="0" smtClean="0">
                      <a:solidFill>
                        <a:schemeClr val="bg1"/>
                      </a:solidFill>
                      <a:effectLst/>
                      <a:latin typeface="Arial" pitchFamily="34" charset="0"/>
                    </a:rPr>
                    <a:t>L</a:t>
                  </a:r>
                  <a:r>
                    <a:rPr lang="pt-BR" sz="1200" b="1" dirty="0" smtClean="0">
                      <a:solidFill>
                        <a:schemeClr val="bg1"/>
                      </a:solidFill>
                      <a:effectLst/>
                      <a:latin typeface="Arial" pitchFamily="34" charset="0"/>
                    </a:rPr>
                    <a:t> conduto forçado              </a:t>
                  </a:r>
                  <a:r>
                    <a:rPr lang="en-US" sz="1200" b="1" dirty="0" smtClean="0">
                      <a:solidFill>
                        <a:schemeClr val="bg1"/>
                      </a:solidFill>
                      <a:effectLst/>
                      <a:latin typeface="Arial" pitchFamily="34" charset="0"/>
                    </a:rPr>
                    <a:t>621.9     </a:t>
                  </a:r>
                  <a:r>
                    <a:rPr lang="en-US" sz="1200" b="1" dirty="0" smtClean="0">
                      <a:solidFill>
                        <a:srgbClr val="FFFF00"/>
                      </a:solidFill>
                      <a:effectLst/>
                      <a:latin typeface="Arial" pitchFamily="34" charset="0"/>
                    </a:rPr>
                    <a:t>189.6</a:t>
                  </a:r>
                  <a:endParaRPr lang="en-US" sz="1200" b="1" dirty="0">
                    <a:solidFill>
                      <a:srgbClr val="FFFF00"/>
                    </a:solidFill>
                    <a:effectLst/>
                    <a:latin typeface="Arial" pitchFamily="34" charset="0"/>
                  </a:endParaRPr>
                </a:p>
              </p:txBody>
            </p:sp>
            <p:sp>
              <p:nvSpPr>
                <p:cNvPr id="3255302" name="Rectangle 6"/>
                <p:cNvSpPr>
                  <a:spLocks noChangeArrowheads="1"/>
                </p:cNvSpPr>
                <p:nvPr/>
              </p:nvSpPr>
              <p:spPr bwMode="auto">
                <a:xfrm>
                  <a:off x="1585" y="3685"/>
                  <a:ext cx="1597" cy="203"/>
                </a:xfrm>
                <a:prstGeom prst="rect">
                  <a:avLst/>
                </a:prstGeom>
                <a:noFill/>
                <a:ln w="9525">
                  <a:noFill/>
                  <a:miter lim="800000"/>
                  <a:headEnd/>
                  <a:tailEnd/>
                </a:ln>
                <a:effectLst/>
              </p:spPr>
              <p:txBody>
                <a:bodyPr lIns="90488" tIns="44450" rIns="90488" bIns="44450"/>
                <a:lstStyle/>
                <a:p>
                  <a:pPr marL="342900" indent="-342900" eaLnBrk="1" hangingPunct="1">
                    <a:spcBef>
                      <a:spcPct val="20000"/>
                    </a:spcBef>
                    <a:buClr>
                      <a:schemeClr val="bg1"/>
                    </a:buClr>
                    <a:buSzPct val="150000"/>
                  </a:pPr>
                  <a:r>
                    <a:rPr lang="pt-BR" sz="1200" b="1" dirty="0">
                      <a:solidFill>
                        <a:schemeClr val="bg1"/>
                      </a:solidFill>
                      <a:latin typeface="Arial" pitchFamily="34" charset="0"/>
                    </a:rPr>
                    <a:t>f</a:t>
                  </a:r>
                  <a:r>
                    <a:rPr lang="pt-BR" sz="1200" b="1" dirty="0" smtClean="0">
                      <a:solidFill>
                        <a:schemeClr val="bg1"/>
                      </a:solidFill>
                      <a:latin typeface="Arial" pitchFamily="34" charset="0"/>
                    </a:rPr>
                    <a:t>undo </a:t>
                  </a:r>
                  <a:r>
                    <a:rPr lang="pt-BR" sz="1200" b="1" dirty="0" smtClean="0">
                      <a:solidFill>
                        <a:schemeClr val="bg1"/>
                      </a:solidFill>
                      <a:effectLst/>
                      <a:latin typeface="Arial" pitchFamily="34" charset="0"/>
                    </a:rPr>
                    <a:t>comporta  </a:t>
                  </a:r>
                  <a:r>
                    <a:rPr lang="pt-BR" sz="1200" b="1" dirty="0" err="1">
                      <a:solidFill>
                        <a:schemeClr val="bg1"/>
                      </a:solidFill>
                      <a:latin typeface="Arial" pitchFamily="34" charset="0"/>
                    </a:rPr>
                    <a:t>d</a:t>
                  </a:r>
                  <a:r>
                    <a:rPr lang="pt-BR" sz="1200" b="1" dirty="0" err="1" smtClean="0">
                      <a:solidFill>
                        <a:schemeClr val="bg1"/>
                      </a:solidFill>
                      <a:effectLst/>
                      <a:latin typeface="Arial" pitchFamily="34" charset="0"/>
                    </a:rPr>
                    <a:t>esliz</a:t>
                  </a:r>
                  <a:r>
                    <a:rPr lang="pt-BR" sz="1200" b="1" dirty="0" smtClean="0">
                      <a:solidFill>
                        <a:schemeClr val="bg1"/>
                      </a:solidFill>
                      <a:effectLst/>
                      <a:latin typeface="Arial" pitchFamily="34" charset="0"/>
                    </a:rPr>
                    <a:t>.      562         </a:t>
                  </a:r>
                  <a:r>
                    <a:rPr lang="pt-BR" sz="1200" b="1" dirty="0" smtClean="0">
                      <a:solidFill>
                        <a:srgbClr val="FFFF00"/>
                      </a:solidFill>
                      <a:effectLst/>
                      <a:latin typeface="Arial" pitchFamily="34" charset="0"/>
                    </a:rPr>
                    <a:t>171.3</a:t>
                  </a:r>
                </a:p>
                <a:p>
                  <a:pPr marL="342900" indent="-342900" eaLnBrk="1" hangingPunct="1">
                    <a:spcBef>
                      <a:spcPct val="20000"/>
                    </a:spcBef>
                    <a:buClr>
                      <a:srgbClr val="FF0000"/>
                    </a:buClr>
                    <a:buSzPct val="150000"/>
                    <a:buFont typeface="Arial Black" pitchFamily="34" charset="0"/>
                    <a:buChar char="-"/>
                  </a:pPr>
                  <a:endParaRPr lang="en-US" sz="1200" b="1" dirty="0">
                    <a:solidFill>
                      <a:schemeClr val="bg1"/>
                    </a:solidFill>
                    <a:effectLst/>
                    <a:latin typeface="Arial" pitchFamily="34" charset="0"/>
                  </a:endParaRPr>
                </a:p>
              </p:txBody>
            </p:sp>
            <p:sp>
              <p:nvSpPr>
                <p:cNvPr id="3255303" name="Rectangle 7"/>
                <p:cNvSpPr>
                  <a:spLocks noChangeArrowheads="1"/>
                </p:cNvSpPr>
                <p:nvPr/>
              </p:nvSpPr>
              <p:spPr bwMode="auto">
                <a:xfrm>
                  <a:off x="1594" y="3933"/>
                  <a:ext cx="1588" cy="235"/>
                </a:xfrm>
                <a:prstGeom prst="rect">
                  <a:avLst/>
                </a:prstGeom>
                <a:noFill/>
                <a:ln w="9525">
                  <a:noFill/>
                  <a:miter lim="800000"/>
                  <a:headEnd/>
                  <a:tailEnd/>
                </a:ln>
                <a:effectLst/>
              </p:spPr>
              <p:txBody>
                <a:bodyPr lIns="90488" tIns="44450" rIns="90488" bIns="44450"/>
                <a:lstStyle/>
                <a:p>
                  <a:pPr marL="342900" indent="-342900" eaLnBrk="1" hangingPunct="1">
                    <a:spcBef>
                      <a:spcPct val="20000"/>
                    </a:spcBef>
                    <a:buClr>
                      <a:schemeClr val="bg1"/>
                    </a:buClr>
                    <a:buSzPct val="150000"/>
                  </a:pPr>
                  <a:r>
                    <a:rPr lang="pt-BR" sz="1200" b="1" dirty="0" smtClean="0">
                      <a:solidFill>
                        <a:schemeClr val="bg1"/>
                      </a:solidFill>
                      <a:effectLst/>
                      <a:latin typeface="Arial" pitchFamily="34" charset="0"/>
                    </a:rPr>
                    <a:t>Leito do rio                          515        </a:t>
                  </a:r>
                  <a:r>
                    <a:rPr lang="pt-BR" sz="1200" b="1" dirty="0" smtClean="0">
                      <a:solidFill>
                        <a:srgbClr val="FFFF00"/>
                      </a:solidFill>
                      <a:effectLst/>
                      <a:latin typeface="Arial" pitchFamily="34" charset="0"/>
                    </a:rPr>
                    <a:t> 157</a:t>
                  </a:r>
                  <a:endParaRPr lang="pt-BR" sz="1200" b="1" dirty="0">
                    <a:solidFill>
                      <a:srgbClr val="FFFF00"/>
                    </a:solidFill>
                    <a:effectLst/>
                    <a:latin typeface="Arial" pitchFamily="34" charset="0"/>
                  </a:endParaRPr>
                </a:p>
              </p:txBody>
            </p:sp>
          </p:grpSp>
        </p:grpSp>
        <p:sp>
          <p:nvSpPr>
            <p:cNvPr id="14" name="TextBox 13"/>
            <p:cNvSpPr txBox="1"/>
            <p:nvPr/>
          </p:nvSpPr>
          <p:spPr>
            <a:xfrm>
              <a:off x="381000" y="5562600"/>
              <a:ext cx="3672840" cy="312583"/>
            </a:xfrm>
            <a:prstGeom prst="rect">
              <a:avLst/>
            </a:prstGeom>
            <a:noFill/>
          </p:spPr>
          <p:txBody>
            <a:bodyPr wrap="square" rtlCol="0">
              <a:spAutoFit/>
            </a:bodyPr>
            <a:lstStyle/>
            <a:p>
              <a:r>
                <a:rPr lang="pt-BR" sz="1400" dirty="0" smtClean="0">
                  <a:solidFill>
                    <a:schemeClr val="bg1"/>
                  </a:solidFill>
                </a:rPr>
                <a:t>Seção transversal da barragem de concreto</a:t>
              </a:r>
              <a:endParaRPr lang="pt-BR" sz="1400" dirty="0">
                <a:solidFill>
                  <a:schemeClr val="bg1"/>
                </a:solidFill>
              </a:endParaRPr>
            </a:p>
          </p:txBody>
        </p:sp>
        <p:sp>
          <p:nvSpPr>
            <p:cNvPr id="15" name="TextBox 14"/>
            <p:cNvSpPr txBox="1"/>
            <p:nvPr/>
          </p:nvSpPr>
          <p:spPr>
            <a:xfrm>
              <a:off x="152400" y="914400"/>
              <a:ext cx="1752600" cy="593907"/>
            </a:xfrm>
            <a:prstGeom prst="rect">
              <a:avLst/>
            </a:prstGeom>
            <a:noFill/>
          </p:spPr>
          <p:txBody>
            <a:bodyPr wrap="square" rtlCol="0">
              <a:spAutoFit/>
            </a:bodyPr>
            <a:lstStyle/>
            <a:p>
              <a:r>
                <a:rPr lang="pt-BR" sz="1600" dirty="0" smtClean="0">
                  <a:solidFill>
                    <a:schemeClr val="bg1"/>
                  </a:solidFill>
                  <a:latin typeface="+mn-lt"/>
                </a:rPr>
                <a:t>Comporta </a:t>
              </a:r>
              <a:r>
                <a:rPr lang="pt-BR" sz="1600" dirty="0" err="1" smtClean="0">
                  <a:solidFill>
                    <a:schemeClr val="bg1"/>
                  </a:solidFill>
                  <a:latin typeface="+mn-lt"/>
                </a:rPr>
                <a:t>Extravasor</a:t>
              </a:r>
              <a:endParaRPr lang="pt-BR" sz="1600" dirty="0">
                <a:solidFill>
                  <a:schemeClr val="bg1"/>
                </a:solidFill>
                <a:latin typeface="+mn-lt"/>
              </a:endParaRPr>
            </a:p>
          </p:txBody>
        </p:sp>
        <p:cxnSp>
          <p:nvCxnSpPr>
            <p:cNvPr id="17" name="Straight Arrow Connector 16"/>
            <p:cNvCxnSpPr/>
            <p:nvPr/>
          </p:nvCxnSpPr>
          <p:spPr>
            <a:xfrm>
              <a:off x="1676400" y="1143000"/>
              <a:ext cx="609600" cy="457200"/>
            </a:xfrm>
            <a:prstGeom prst="straightConnector1">
              <a:avLst/>
            </a:prstGeom>
            <a:ln w="28575">
              <a:solidFill>
                <a:srgbClr val="FFFFCC"/>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52400" y="2438400"/>
              <a:ext cx="1752600" cy="593907"/>
            </a:xfrm>
            <a:prstGeom prst="rect">
              <a:avLst/>
            </a:prstGeom>
            <a:noFill/>
          </p:spPr>
          <p:txBody>
            <a:bodyPr wrap="square" rtlCol="0">
              <a:spAutoFit/>
            </a:bodyPr>
            <a:lstStyle/>
            <a:p>
              <a:r>
                <a:rPr lang="pt-BR" sz="1600" dirty="0" smtClean="0">
                  <a:solidFill>
                    <a:schemeClr val="bg1"/>
                  </a:solidFill>
                  <a:latin typeface="+mn-lt"/>
                </a:rPr>
                <a:t>Maciço de Concreto</a:t>
              </a:r>
              <a:endParaRPr lang="pt-BR" sz="1600" dirty="0">
                <a:solidFill>
                  <a:schemeClr val="bg1"/>
                </a:solidFill>
                <a:latin typeface="+mn-lt"/>
              </a:endParaRPr>
            </a:p>
          </p:txBody>
        </p:sp>
        <p:cxnSp>
          <p:nvCxnSpPr>
            <p:cNvPr id="19" name="Straight Arrow Connector 18"/>
            <p:cNvCxnSpPr/>
            <p:nvPr/>
          </p:nvCxnSpPr>
          <p:spPr>
            <a:xfrm>
              <a:off x="1600200" y="2667000"/>
              <a:ext cx="609600" cy="457200"/>
            </a:xfrm>
            <a:prstGeom prst="straightConnector1">
              <a:avLst/>
            </a:prstGeom>
            <a:ln w="28575">
              <a:solidFill>
                <a:srgbClr val="FFFFCC"/>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6200" y="3733800"/>
              <a:ext cx="1752600" cy="343841"/>
            </a:xfrm>
            <a:prstGeom prst="rect">
              <a:avLst/>
            </a:prstGeom>
            <a:noFill/>
          </p:spPr>
          <p:txBody>
            <a:bodyPr wrap="square" rtlCol="0">
              <a:spAutoFit/>
            </a:bodyPr>
            <a:lstStyle/>
            <a:p>
              <a:r>
                <a:rPr lang="pt-BR" sz="1600" dirty="0" smtClean="0">
                  <a:solidFill>
                    <a:schemeClr val="bg1"/>
                  </a:solidFill>
                  <a:latin typeface="+mn-lt"/>
                </a:rPr>
                <a:t>Eclusa de Saída</a:t>
              </a:r>
              <a:endParaRPr lang="pt-BR" sz="1600" dirty="0">
                <a:solidFill>
                  <a:schemeClr val="bg1"/>
                </a:solidFill>
                <a:latin typeface="+mn-lt"/>
              </a:endParaRPr>
            </a:p>
          </p:txBody>
        </p:sp>
        <p:cxnSp>
          <p:nvCxnSpPr>
            <p:cNvPr id="21" name="Straight Arrow Connector 20"/>
            <p:cNvCxnSpPr/>
            <p:nvPr/>
          </p:nvCxnSpPr>
          <p:spPr>
            <a:xfrm>
              <a:off x="1143000" y="4038600"/>
              <a:ext cx="228600" cy="990600"/>
            </a:xfrm>
            <a:prstGeom prst="straightConnector1">
              <a:avLst/>
            </a:prstGeom>
            <a:ln w="28575">
              <a:solidFill>
                <a:srgbClr val="FFFFCC"/>
              </a:solidFill>
              <a:tailEnd type="arrow"/>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5867400" y="609600"/>
            <a:ext cx="2057400" cy="461665"/>
          </a:xfrm>
          <a:prstGeom prst="rect">
            <a:avLst/>
          </a:prstGeom>
          <a:noFill/>
        </p:spPr>
        <p:txBody>
          <a:bodyPr wrap="square" rtlCol="0">
            <a:spAutoFit/>
          </a:bodyPr>
          <a:lstStyle/>
          <a:p>
            <a:r>
              <a:rPr lang="en-US" sz="1200" dirty="0" smtClean="0">
                <a:solidFill>
                  <a:srgbClr val="FFFF00"/>
                </a:solidFill>
                <a:latin typeface="+mn-lt"/>
              </a:rPr>
              <a:t>         Elev. </a:t>
            </a:r>
            <a:r>
              <a:rPr lang="en-US" sz="1200" dirty="0" err="1">
                <a:solidFill>
                  <a:srgbClr val="FFFF00"/>
                </a:solidFill>
                <a:latin typeface="+mn-lt"/>
              </a:rPr>
              <a:t>a</a:t>
            </a:r>
            <a:r>
              <a:rPr lang="en-US" sz="1200" dirty="0" err="1" smtClean="0">
                <a:solidFill>
                  <a:srgbClr val="FFFF00"/>
                </a:solidFill>
                <a:latin typeface="+mn-lt"/>
              </a:rPr>
              <a:t>cima</a:t>
            </a:r>
            <a:r>
              <a:rPr lang="en-US" sz="1200" dirty="0" smtClean="0">
                <a:solidFill>
                  <a:srgbClr val="FFFF00"/>
                </a:solidFill>
                <a:latin typeface="+mn-lt"/>
              </a:rPr>
              <a:t> NMM</a:t>
            </a:r>
          </a:p>
          <a:p>
            <a:r>
              <a:rPr lang="en-US" sz="1200" dirty="0" smtClean="0">
                <a:solidFill>
                  <a:schemeClr val="bg1"/>
                </a:solidFill>
                <a:latin typeface="+mn-lt"/>
              </a:rPr>
              <a:t>          </a:t>
            </a:r>
            <a:r>
              <a:rPr lang="en-US" sz="1200" u="sng" dirty="0" err="1" smtClean="0">
                <a:solidFill>
                  <a:schemeClr val="bg1"/>
                </a:solidFill>
                <a:latin typeface="+mn-lt"/>
              </a:rPr>
              <a:t>pés</a:t>
            </a:r>
            <a:r>
              <a:rPr lang="en-US" sz="1200" u="sng" dirty="0" smtClean="0">
                <a:solidFill>
                  <a:schemeClr val="bg1"/>
                </a:solidFill>
                <a:latin typeface="+mn-lt"/>
              </a:rPr>
              <a:t>.        </a:t>
            </a:r>
            <a:r>
              <a:rPr lang="en-US" sz="1200" u="sng" dirty="0" smtClean="0">
                <a:solidFill>
                  <a:srgbClr val="FFFF00"/>
                </a:solidFill>
                <a:latin typeface="+mn-lt"/>
              </a:rPr>
              <a:t>metros</a:t>
            </a:r>
            <a:endParaRPr lang="en-US" sz="1200" u="sng" dirty="0">
              <a:solidFill>
                <a:srgbClr val="FFFF00"/>
              </a:solidFill>
              <a:latin typeface="+mn-lt"/>
            </a:endParaRPr>
          </a:p>
        </p:txBody>
      </p:sp>
      <p:cxnSp>
        <p:nvCxnSpPr>
          <p:cNvPr id="26" name="Straight Connector 25"/>
          <p:cNvCxnSpPr/>
          <p:nvPr/>
        </p:nvCxnSpPr>
        <p:spPr>
          <a:xfrm>
            <a:off x="3657600" y="1219200"/>
            <a:ext cx="609600" cy="0"/>
          </a:xfrm>
          <a:prstGeom prst="line">
            <a:avLst/>
          </a:prstGeom>
          <a:ln w="19050">
            <a:solidFill>
              <a:srgbClr val="FFFFC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657600" y="1417320"/>
            <a:ext cx="609600" cy="0"/>
          </a:xfrm>
          <a:prstGeom prst="line">
            <a:avLst/>
          </a:prstGeom>
          <a:ln w="19050">
            <a:solidFill>
              <a:srgbClr val="FFFFCC"/>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276600" y="1828800"/>
            <a:ext cx="990600" cy="0"/>
          </a:xfrm>
          <a:prstGeom prst="line">
            <a:avLst/>
          </a:prstGeom>
          <a:ln w="19050">
            <a:solidFill>
              <a:srgbClr val="FFFFCC"/>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276600" y="2133600"/>
            <a:ext cx="990600" cy="0"/>
          </a:xfrm>
          <a:prstGeom prst="line">
            <a:avLst/>
          </a:prstGeom>
          <a:ln w="19050">
            <a:solidFill>
              <a:srgbClr val="FFFFCC"/>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657600" y="3200400"/>
            <a:ext cx="609600" cy="0"/>
          </a:xfrm>
          <a:prstGeom prst="line">
            <a:avLst/>
          </a:prstGeom>
          <a:ln w="19050">
            <a:solidFill>
              <a:srgbClr val="FFFFCC"/>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657600" y="3657600"/>
            <a:ext cx="609600" cy="0"/>
          </a:xfrm>
          <a:prstGeom prst="line">
            <a:avLst/>
          </a:prstGeom>
          <a:ln w="19050">
            <a:solidFill>
              <a:srgbClr val="FFFFCC"/>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733800" y="4876800"/>
            <a:ext cx="609600" cy="0"/>
          </a:xfrm>
          <a:prstGeom prst="line">
            <a:avLst/>
          </a:prstGeom>
          <a:ln w="19050">
            <a:solidFill>
              <a:srgbClr val="FFFFCC"/>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657600" y="5303520"/>
            <a:ext cx="685800" cy="0"/>
          </a:xfrm>
          <a:prstGeom prst="line">
            <a:avLst/>
          </a:prstGeom>
          <a:ln w="19050">
            <a:solidFill>
              <a:srgbClr val="FFFFCC"/>
            </a:solidFill>
          </a:ln>
        </p:spPr>
        <p:style>
          <a:lnRef idx="1">
            <a:schemeClr val="accent1"/>
          </a:lnRef>
          <a:fillRef idx="0">
            <a:schemeClr val="accent1"/>
          </a:fillRef>
          <a:effectRef idx="0">
            <a:schemeClr val="accent1"/>
          </a:effectRef>
          <a:fontRef idx="minor">
            <a:schemeClr val="tx1"/>
          </a:fontRef>
        </p:style>
      </p:cxnSp>
      <p:sp>
        <p:nvSpPr>
          <p:cNvPr id="49" name="Right Brace 48"/>
          <p:cNvSpPr/>
          <p:nvPr/>
        </p:nvSpPr>
        <p:spPr>
          <a:xfrm>
            <a:off x="7505700" y="1143000"/>
            <a:ext cx="434340" cy="4191000"/>
          </a:xfrm>
          <a:prstGeom prst="rightBrace">
            <a:avLst>
              <a:gd name="adj1" fmla="val 113749"/>
              <a:gd name="adj2" fmla="val 50364"/>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TextBox 49"/>
          <p:cNvSpPr txBox="1"/>
          <p:nvPr/>
        </p:nvSpPr>
        <p:spPr>
          <a:xfrm>
            <a:off x="8040914" y="3064639"/>
            <a:ext cx="914400" cy="461665"/>
          </a:xfrm>
          <a:prstGeom prst="rect">
            <a:avLst/>
          </a:prstGeom>
          <a:noFill/>
        </p:spPr>
        <p:txBody>
          <a:bodyPr wrap="square" rtlCol="0">
            <a:spAutoFit/>
          </a:bodyPr>
          <a:lstStyle/>
          <a:p>
            <a:r>
              <a:rPr lang="en-US" sz="1200" dirty="0" smtClean="0">
                <a:solidFill>
                  <a:srgbClr val="FFFF00"/>
                </a:solidFill>
                <a:latin typeface="+mn-lt"/>
              </a:rPr>
              <a:t>78 m </a:t>
            </a:r>
            <a:r>
              <a:rPr lang="en-US" sz="1200" dirty="0" err="1" smtClean="0">
                <a:solidFill>
                  <a:srgbClr val="FFFF00"/>
                </a:solidFill>
                <a:latin typeface="+mn-lt"/>
              </a:rPr>
              <a:t>altura</a:t>
            </a:r>
            <a:endParaRPr lang="en-US" sz="1200" dirty="0">
              <a:solidFill>
                <a:srgbClr val="FFFF00"/>
              </a:solidFill>
              <a:latin typeface="+mn-lt"/>
            </a:endParaRPr>
          </a:p>
        </p:txBody>
      </p:sp>
      <p:sp>
        <p:nvSpPr>
          <p:cNvPr id="34" name="Slide Number Placeholder 33"/>
          <p:cNvSpPr>
            <a:spLocks noGrp="1"/>
          </p:cNvSpPr>
          <p:nvPr>
            <p:ph type="sldNum" sz="quarter" idx="10"/>
          </p:nvPr>
        </p:nvSpPr>
        <p:spPr/>
        <p:txBody>
          <a:bodyPr/>
          <a:lstStyle/>
          <a:p>
            <a:fld id="{82BF0D79-5E21-4B51-83BC-01370C6300A1}" type="slidenum">
              <a:rPr lang="en-US" smtClean="0"/>
              <a:pPr/>
              <a:t>8</a:t>
            </a:fld>
            <a:endParaRPr lang="en-US"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08038"/>
          </a:xfrm>
        </p:spPr>
        <p:txBody>
          <a:bodyPr/>
          <a:lstStyle/>
          <a:p>
            <a:r>
              <a:rPr lang="en-US" dirty="0" smtClean="0"/>
              <a:t>O </a:t>
            </a:r>
            <a:r>
              <a:rPr lang="en-US" dirty="0" err="1" smtClean="0"/>
              <a:t>Problema</a:t>
            </a:r>
            <a:endParaRPr lang="en-US" dirty="0"/>
          </a:p>
        </p:txBody>
      </p:sp>
      <p:sp>
        <p:nvSpPr>
          <p:cNvPr id="3" name="Content Placeholder 2"/>
          <p:cNvSpPr>
            <a:spLocks noGrp="1"/>
          </p:cNvSpPr>
          <p:nvPr>
            <p:ph idx="1"/>
          </p:nvPr>
        </p:nvSpPr>
        <p:spPr>
          <a:xfrm>
            <a:off x="381000" y="1066800"/>
            <a:ext cx="8290560" cy="533400"/>
          </a:xfrm>
        </p:spPr>
        <p:txBody>
          <a:bodyPr>
            <a:normAutofit fontScale="85000" lnSpcReduction="10000"/>
          </a:bodyPr>
          <a:lstStyle/>
          <a:p>
            <a:r>
              <a:rPr lang="pt-BR" dirty="0" smtClean="0"/>
              <a:t>USACE classificou na categoria de risco máximo</a:t>
            </a:r>
          </a:p>
          <a:p>
            <a:endParaRPr lang="en-US" dirty="0" smtClean="0"/>
          </a:p>
          <a:p>
            <a:endParaRPr lang="en-US" dirty="0"/>
          </a:p>
        </p:txBody>
      </p:sp>
      <p:pic>
        <p:nvPicPr>
          <p:cNvPr id="151556" name="Picture 4"/>
          <p:cNvPicPr>
            <a:picLocks noChangeAspect="1" noChangeArrowheads="1"/>
          </p:cNvPicPr>
          <p:nvPr/>
        </p:nvPicPr>
        <p:blipFill>
          <a:blip r:embed="rId2" cstate="print"/>
          <a:srcRect/>
          <a:stretch>
            <a:fillRect/>
          </a:stretch>
        </p:blipFill>
        <p:spPr bwMode="auto">
          <a:xfrm>
            <a:off x="762000" y="1828800"/>
            <a:ext cx="7239000" cy="2667000"/>
          </a:xfrm>
          <a:prstGeom prst="rect">
            <a:avLst/>
          </a:prstGeom>
          <a:noFill/>
          <a:ln w="9525">
            <a:noFill/>
            <a:miter lim="800000"/>
            <a:headEnd/>
            <a:tailEnd/>
          </a:ln>
        </p:spPr>
      </p:pic>
      <p:sp>
        <p:nvSpPr>
          <p:cNvPr id="7" name="Content Placeholder 2"/>
          <p:cNvSpPr txBox="1">
            <a:spLocks/>
          </p:cNvSpPr>
          <p:nvPr/>
        </p:nvSpPr>
        <p:spPr bwMode="auto">
          <a:xfrm>
            <a:off x="609600" y="4648200"/>
            <a:ext cx="8229600" cy="1676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p>
            <a:pPr marL="342900" lvl="0" indent="-342900">
              <a:spcBef>
                <a:spcPct val="20000"/>
              </a:spcBef>
              <a:buFont typeface="Wingdings" pitchFamily="2" charset="2"/>
              <a:buChar char="§"/>
            </a:pPr>
            <a:r>
              <a:rPr kumimoji="0" lang="pt-BR" sz="3200" b="0" i="0" u="none" strike="noStrike" kern="0" cap="none" spc="0" normalizeH="0" baseline="0" dirty="0" smtClean="0">
                <a:ln>
                  <a:noFill/>
                </a:ln>
                <a:solidFill>
                  <a:schemeClr val="tx1"/>
                </a:solidFill>
                <a:effectLst/>
                <a:uLnTx/>
                <a:uFillTx/>
                <a:latin typeface="+mn-lt"/>
                <a:ea typeface="+mn-ea"/>
                <a:cs typeface="+mn-cs"/>
              </a:rPr>
              <a:t>Alta probabilidade de infiltração e erosão tubular do aterro e fundação, em níveis normais</a:t>
            </a:r>
            <a:r>
              <a:rPr kumimoji="0" lang="pt-BR" sz="3200" b="0" i="0" u="none" strike="noStrike" kern="0" cap="none" spc="0" normalizeH="0" dirty="0" smtClean="0">
                <a:ln>
                  <a:noFill/>
                </a:ln>
                <a:solidFill>
                  <a:schemeClr val="tx1"/>
                </a:solidFill>
                <a:effectLst/>
                <a:uLnTx/>
                <a:uFillTx/>
                <a:latin typeface="+mn-lt"/>
                <a:ea typeface="+mn-ea"/>
                <a:cs typeface="+mn-cs"/>
              </a:rPr>
              <a:t> de espelho.</a:t>
            </a:r>
            <a:endParaRPr kumimoji="0" lang="pt-BR" sz="3200" b="0" i="0" u="none" strike="noStrike" kern="0" cap="none" spc="0" normalizeH="0" baseline="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cxnSp>
        <p:nvCxnSpPr>
          <p:cNvPr id="9" name="Straight Connector 8"/>
          <p:cNvCxnSpPr/>
          <p:nvPr/>
        </p:nvCxnSpPr>
        <p:spPr>
          <a:xfrm>
            <a:off x="0" y="838200"/>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0"/>
          </p:nvPr>
        </p:nvSpPr>
        <p:spPr/>
        <p:txBody>
          <a:bodyPr/>
          <a:lstStyle/>
          <a:p>
            <a:fld id="{D03CC7D5-AADD-49FA-8209-475AB0712B2E}" type="slidenum">
              <a:rPr lang="en-US" smtClean="0"/>
              <a:pPr/>
              <a:t>9</a:t>
            </a:fld>
            <a:endParaRPr lang="en-US"/>
          </a:p>
        </p:txBody>
      </p:sp>
      <p:cxnSp>
        <p:nvCxnSpPr>
          <p:cNvPr id="12" name="Straight Connector 11"/>
          <p:cNvCxnSpPr/>
          <p:nvPr/>
        </p:nvCxnSpPr>
        <p:spPr>
          <a:xfrm>
            <a:off x="5029200" y="2781300"/>
            <a:ext cx="2286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895600" y="3048000"/>
            <a:ext cx="4800600" cy="127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895600" y="3314700"/>
            <a:ext cx="1737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Title Master">
  <a:themeElements>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7425</TotalTime>
  <Words>2850</Words>
  <Application>Microsoft Office PowerPoint</Application>
  <PresentationFormat>On-screen Show (4:3)</PresentationFormat>
  <Paragraphs>624</Paragraphs>
  <Slides>70</Slides>
  <Notes>45</Notes>
  <HiddenSlides>1</HiddenSlides>
  <MMClips>1</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70</vt:i4>
      </vt:variant>
    </vt:vector>
  </HeadingPairs>
  <TitlesOfParts>
    <vt:vector size="73" baseType="lpstr">
      <vt:lpstr>Title Master</vt:lpstr>
      <vt:lpstr>Slide Master</vt:lpstr>
      <vt:lpstr>Photo Editor Photo</vt:lpstr>
      <vt:lpstr>BARRAGEM WOLF CREEK – ESTUDO DE CASO</vt:lpstr>
      <vt:lpstr>Resumo da Apresentação</vt:lpstr>
      <vt:lpstr>O Projeto</vt:lpstr>
      <vt:lpstr>Localização da Barragem Wolf Creek nos EUA</vt:lpstr>
      <vt:lpstr>Localização – Estados de Kentucky e Tennessee com centros urbanos a jusante</vt:lpstr>
      <vt:lpstr>Barragem Wolf Creek</vt:lpstr>
      <vt:lpstr>PowerPoint Presentation</vt:lpstr>
      <vt:lpstr>PowerPoint Presentation</vt:lpstr>
      <vt:lpstr>O Problema</vt:lpstr>
      <vt:lpstr>Seção Transversal Geral</vt:lpstr>
      <vt:lpstr>Planta do Aterro</vt:lpstr>
      <vt:lpstr> Foundation Treatment </vt:lpstr>
      <vt:lpstr>PowerPoint Presentation</vt:lpstr>
      <vt:lpstr>PowerPoint Presentation</vt:lpstr>
      <vt:lpstr>Tratamento da Trincheira de Vedação</vt:lpstr>
      <vt:lpstr>Tratamento da Trincheira de Vedação</vt:lpstr>
      <vt:lpstr>PowerPoint Presentation</vt:lpstr>
      <vt:lpstr> Foundation Treatment </vt:lpstr>
      <vt:lpstr> Foundation Treatment </vt:lpstr>
      <vt:lpstr>Modo de Falha Conceitual</vt:lpstr>
      <vt:lpstr>Áreas Problemáticas nos anos 60</vt:lpstr>
      <vt:lpstr>PowerPoint Presentation</vt:lpstr>
      <vt:lpstr>PowerPoint Presentation</vt:lpstr>
      <vt:lpstr>PowerPoint Presentation</vt:lpstr>
      <vt:lpstr>Componentes de Remediação nos Anos 60 e 70</vt:lpstr>
      <vt:lpstr>OBSERVAÇÕES 1995 -2005 </vt:lpstr>
      <vt:lpstr>Enquanto isso …</vt:lpstr>
      <vt:lpstr>Estimativas de Perdas de Vidas e de Danos Econômicos</vt:lpstr>
      <vt:lpstr>Canal da História Abreviada Clip</vt:lpstr>
      <vt:lpstr>PowerPoint Presentation</vt:lpstr>
      <vt:lpstr>MIRRs Cont.</vt:lpstr>
      <vt:lpstr>PowerPoint Presentation</vt:lpstr>
      <vt:lpstr>PowerPoint Presentation</vt:lpstr>
      <vt:lpstr>PowerPoint Presentation</vt:lpstr>
      <vt:lpstr>PowerPoint Presentation</vt:lpstr>
      <vt:lpstr>História da Barragem Wolf Creek Vídeo – 6 minutos</vt:lpstr>
      <vt:lpstr>PowerPoint Presentation</vt:lpstr>
      <vt:lpstr>PowerPoint Presentation</vt:lpstr>
      <vt:lpstr>Muros de Barreira</vt:lpstr>
      <vt:lpstr>Corte Transversal Geral</vt:lpstr>
      <vt:lpstr>Perfil dos muros existentes e novos</vt:lpstr>
      <vt:lpstr>Métodos de Construção: Parede de Calda Profunda</vt:lpstr>
      <vt:lpstr>PowerPoint Presentation</vt:lpstr>
      <vt:lpstr>PowerPoint Presentation</vt:lpstr>
      <vt:lpstr>PowerPoint Presentation</vt:lpstr>
      <vt:lpstr>PowerPoint Presentation</vt:lpstr>
      <vt:lpstr>PowerPoint Presentation</vt:lpstr>
      <vt:lpstr>Mureta Guia</vt:lpstr>
      <vt:lpstr>PowerPoint Presentation</vt:lpstr>
      <vt:lpstr>PowerPoint Presentation</vt:lpstr>
      <vt:lpstr>Hydromill</vt:lpstr>
      <vt:lpstr>Hydromill</vt:lpstr>
      <vt:lpstr>Hydromill Escavando no Aterro</vt:lpstr>
      <vt:lpstr>PowerPoint Presentation</vt:lpstr>
      <vt:lpstr>PowerPoint Presentation</vt:lpstr>
      <vt:lpstr>PowerPoint Presentation</vt:lpstr>
      <vt:lpstr>Perfuração de Furos-Guia e Monitoramento</vt:lpstr>
      <vt:lpstr>PowerPoint Presentation</vt:lpstr>
      <vt:lpstr>PowerPoint Presentation</vt:lpstr>
      <vt:lpstr>Perfuradora de Estacas Wirth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Perguntas ?</vt:lpstr>
    </vt:vector>
  </TitlesOfParts>
  <Company>US Army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b6imemb6</dc:creator>
  <cp:lastModifiedBy>Paula Silva Pedreira de Freitas</cp:lastModifiedBy>
  <cp:revision>85</cp:revision>
  <dcterms:created xsi:type="dcterms:W3CDTF">2009-05-21T17:19:18Z</dcterms:created>
  <dcterms:modified xsi:type="dcterms:W3CDTF">2013-05-23T15:07:43Z</dcterms:modified>
</cp:coreProperties>
</file>